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Economica"/>
      <p:regular r:id="rId36"/>
      <p:bold r:id="rId37"/>
      <p:italic r:id="rId38"/>
      <p:boldItalic r:id="rId39"/>
    </p:embeddedFont>
    <p:embeddedFont>
      <p:font typeface="Robot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OpenSans-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OpenSans-italic.fntdata"/><Relationship Id="rId23" Type="http://schemas.openxmlformats.org/officeDocument/2006/relationships/slide" Target="slides/slide18.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Economica-bold.fntdata"/><Relationship Id="rId14" Type="http://schemas.openxmlformats.org/officeDocument/2006/relationships/slide" Target="slides/slide9.xml"/><Relationship Id="rId36" Type="http://schemas.openxmlformats.org/officeDocument/2006/relationships/font" Target="fonts/Economica-regular.fntdata"/><Relationship Id="rId17" Type="http://schemas.openxmlformats.org/officeDocument/2006/relationships/slide" Target="slides/slide12.xml"/><Relationship Id="rId39" Type="http://schemas.openxmlformats.org/officeDocument/2006/relationships/font" Target="fonts/Economica-boldItalic.fntdata"/><Relationship Id="rId16" Type="http://schemas.openxmlformats.org/officeDocument/2006/relationships/slide" Target="slides/slide11.xml"/><Relationship Id="rId38" Type="http://schemas.openxmlformats.org/officeDocument/2006/relationships/font" Target="fonts/Economic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116316b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116316b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749300" rtl="0" algn="l">
              <a:lnSpc>
                <a:spcPct val="218181"/>
              </a:lnSpc>
              <a:spcBef>
                <a:spcPts val="1400"/>
              </a:spcBef>
              <a:spcAft>
                <a:spcPts val="0"/>
              </a:spcAft>
              <a:buClr>
                <a:srgbClr val="242424"/>
              </a:buClr>
              <a:buSzPts val="800"/>
              <a:buFont typeface="Georgia"/>
              <a:buChar char="●"/>
            </a:pPr>
            <a:r>
              <a:rPr lang="en" sz="800">
                <a:solidFill>
                  <a:srgbClr val="242424"/>
                </a:solidFill>
                <a:highlight>
                  <a:srgbClr val="FFFFFF"/>
                </a:highlight>
                <a:latin typeface="Georgia"/>
                <a:ea typeface="Georgia"/>
                <a:cs typeface="Georgia"/>
                <a:sym typeface="Georgia"/>
              </a:rPr>
              <a:t>From the Date column, I have extracted DayOfMonth, Month, Year, DayOfWeek, WeekOfYear, and Quarter and dropped the Date column</a:t>
            </a:r>
            <a:endParaRPr sz="800">
              <a:solidFill>
                <a:srgbClr val="242424"/>
              </a:solidFill>
              <a:highlight>
                <a:srgbClr val="FFFFFF"/>
              </a:highlight>
              <a:latin typeface="Georgia"/>
              <a:ea typeface="Georgia"/>
              <a:cs typeface="Georgia"/>
              <a:sym typeface="Georgia"/>
            </a:endParaRPr>
          </a:p>
          <a:p>
            <a:pPr indent="-279400" lvl="0" marL="749300" rtl="0" algn="l">
              <a:lnSpc>
                <a:spcPct val="218181"/>
              </a:lnSpc>
              <a:spcBef>
                <a:spcPts val="0"/>
              </a:spcBef>
              <a:spcAft>
                <a:spcPts val="0"/>
              </a:spcAft>
              <a:buClr>
                <a:srgbClr val="242424"/>
              </a:buClr>
              <a:buSzPts val="800"/>
              <a:buFont typeface="Georgia"/>
              <a:buChar char="●"/>
            </a:pPr>
            <a:r>
              <a:rPr lang="en" sz="800">
                <a:solidFill>
                  <a:srgbClr val="242424"/>
                </a:solidFill>
                <a:highlight>
                  <a:srgbClr val="FFFFFF"/>
                </a:highlight>
                <a:latin typeface="Georgia"/>
                <a:ea typeface="Georgia"/>
                <a:cs typeface="Georgia"/>
                <a:sym typeface="Georgia"/>
              </a:rPr>
              <a:t>Created a new column called MarkDown which is the sum of all MarkDown(1–5) columns after which those 5 columns were dropped</a:t>
            </a:r>
            <a:endParaRPr sz="800">
              <a:solidFill>
                <a:srgbClr val="242424"/>
              </a:solidFill>
              <a:highlight>
                <a:srgbClr val="FFFFFF"/>
              </a:highlight>
              <a:latin typeface="Georgia"/>
              <a:ea typeface="Georgia"/>
              <a:cs typeface="Georgia"/>
              <a:sym typeface="Georgia"/>
            </a:endParaRPr>
          </a:p>
          <a:p>
            <a:pPr indent="-279400" lvl="0" marL="749300" rtl="0" algn="l">
              <a:lnSpc>
                <a:spcPct val="218181"/>
              </a:lnSpc>
              <a:spcBef>
                <a:spcPts val="0"/>
              </a:spcBef>
              <a:spcAft>
                <a:spcPts val="0"/>
              </a:spcAft>
              <a:buClr>
                <a:srgbClr val="242424"/>
              </a:buClr>
              <a:buSzPts val="800"/>
              <a:buFont typeface="Georgia"/>
              <a:buChar char="●"/>
            </a:pPr>
            <a:r>
              <a:rPr lang="en" sz="800">
                <a:solidFill>
                  <a:srgbClr val="242424"/>
                </a:solidFill>
                <a:highlight>
                  <a:srgbClr val="FFFFFF"/>
                </a:highlight>
                <a:latin typeface="Georgia"/>
                <a:ea typeface="Georgia"/>
                <a:cs typeface="Georgia"/>
                <a:sym typeface="Georgia"/>
              </a:rPr>
              <a:t>In the IsHoliday column, I have changed the value to 1 for national and federal holidays as weeks with holidays might have higher sales than the weeks without holidays. Walmart could have even offered promotions during holidays.</a:t>
            </a:r>
            <a:endParaRPr sz="8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db6a67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fdb6a67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db6a670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fdb6a67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I’ll go through some EDA we did</a:t>
            </a:r>
            <a:r>
              <a:rPr lang="en">
                <a:solidFill>
                  <a:schemeClr val="dk1"/>
                </a:solidFill>
                <a:latin typeface="Open Sans"/>
                <a:ea typeface="Open Sans"/>
                <a:cs typeface="Open Sans"/>
                <a:sym typeface="Open Sans"/>
              </a:rPr>
              <a:t> -here we look at visualizations that can answer some crucial questions about the Walmart dataset- like how sales varies across different stores, and how they are affected by different factors.</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rPr lang="en">
                <a:solidFill>
                  <a:schemeClr val="dk1"/>
                </a:solidFill>
                <a:latin typeface="Open Sans"/>
                <a:ea typeface="Open Sans"/>
                <a:cs typeface="Open Sans"/>
                <a:sym typeface="Open Sans"/>
              </a:rPr>
              <a:t>With the numerous variables available through this dataset, its imp to study correlations between some of them. The correlation matrix is a popular method which scores the linear relationship between two variables. From analyzing the matrix we can see that</a:t>
            </a:r>
            <a:endParaRPr>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There is a slight correlation between weekly sales and store, type, and department </a:t>
            </a:r>
            <a:endParaRPr>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 There seems to be a negative correlation between weekly sales and temperature, unemployment, CPI, and fuel price. This could suggest that sales are not impacted by changes in these factors </a:t>
            </a:r>
            <a:endParaRPr>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 Markdowns 1-5 show no distinct correlation with weekly sales</a:t>
            </a:r>
            <a:endParaRPr>
              <a:solidFill>
                <a:schemeClr val="dk1"/>
              </a:solidFill>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c13ac415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c13ac415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3 store types A, B, C - Clearly, type A has highest avg sales and type C the lowest but this can also be associated to the fact that store A count is more, so the weekly sales/avg sales for A is more than other stores.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45 stores associated with the three store types and looking at average sales for each of these stores we can conclud that store numbers 4, 10, 14, 20 have the highest average sales. We see that there is a very high difference between the average sales for each of the stores;  some stores record huge sales while others </a:t>
            </a:r>
            <a:r>
              <a:rPr lang="en"/>
              <a:t>don't</a:t>
            </a:r>
            <a:r>
              <a:rPr lang="en"/>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c13ac415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c13ac415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Now, looking at what departments for each of these stores have the highest average sales.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Most of the departments are below the 20000 sales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chemeClr val="lt1"/>
                </a:highlight>
                <a:latin typeface="Roboto"/>
                <a:ea typeface="Roboto"/>
                <a:cs typeface="Roboto"/>
                <a:sym typeface="Roboto"/>
              </a:rPr>
              <a:t>38, 65 and 95 have highest avg sales</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50becd22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50becd22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holidays available in the dataset</a:t>
            </a:r>
            <a:endParaRPr/>
          </a:p>
          <a:p>
            <a:pPr indent="0" lvl="0" marL="0" rtl="0" algn="l">
              <a:spcBef>
                <a:spcPts val="0"/>
              </a:spcBef>
              <a:spcAft>
                <a:spcPts val="0"/>
              </a:spcAft>
              <a:buNone/>
            </a:pPr>
            <a:r>
              <a:rPr lang="en"/>
              <a:t>Close to 6% of the data is holiday data we can see how sales are affected on these holiday weeks in the next visualization.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fe1bfef8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fe1bfef8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a:buChar char="-"/>
            </a:pPr>
            <a:r>
              <a:rPr lang="en" sz="1400">
                <a:solidFill>
                  <a:schemeClr val="dk1"/>
                </a:solidFill>
                <a:latin typeface="Times"/>
                <a:ea typeface="Times"/>
                <a:cs typeface="Times"/>
                <a:sym typeface="Times"/>
              </a:rPr>
              <a:t>week over week sales helps us understand if there is an increase in sales during holiday weeks each year, </a:t>
            </a:r>
            <a:endParaRPr sz="1400">
              <a:solidFill>
                <a:schemeClr val="dk1"/>
              </a:solidFill>
              <a:latin typeface="Times"/>
              <a:ea typeface="Times"/>
              <a:cs typeface="Times"/>
              <a:sym typeface="Times"/>
            </a:endParaRPr>
          </a:p>
          <a:p>
            <a:pPr indent="-317500" lvl="0" marL="457200" rtl="0" algn="l">
              <a:lnSpc>
                <a:spcPct val="115000"/>
              </a:lnSpc>
              <a:spcBef>
                <a:spcPts val="0"/>
              </a:spcBef>
              <a:spcAft>
                <a:spcPts val="0"/>
              </a:spcAft>
              <a:buClr>
                <a:schemeClr val="dk1"/>
              </a:buClr>
              <a:buSzPts val="1400"/>
              <a:buFont typeface="Times"/>
              <a:buChar char="-"/>
            </a:pPr>
            <a:r>
              <a:rPr lang="en" sz="1400">
                <a:solidFill>
                  <a:schemeClr val="dk1"/>
                </a:solidFill>
                <a:latin typeface="Times"/>
                <a:ea typeface="Times"/>
                <a:cs typeface="Times"/>
                <a:sym typeface="Times"/>
              </a:rPr>
              <a:t>We can clearly see a </a:t>
            </a:r>
            <a:r>
              <a:rPr lang="en" sz="1400">
                <a:solidFill>
                  <a:schemeClr val="dk1"/>
                </a:solidFill>
                <a:latin typeface="Times"/>
                <a:ea typeface="Times"/>
                <a:cs typeface="Times"/>
                <a:sym typeface="Times"/>
              </a:rPr>
              <a:t>hike in sales in weeks 47 and 51 which corresponds to Thanksgiving and Christmas time.</a:t>
            </a:r>
            <a:endParaRPr sz="1400">
              <a:solidFill>
                <a:schemeClr val="dk1"/>
              </a:solidFill>
              <a:latin typeface="Times"/>
              <a:ea typeface="Times"/>
              <a:cs typeface="Times"/>
              <a:sym typeface="Times"/>
            </a:endParaRPr>
          </a:p>
          <a:p>
            <a:pPr indent="-317500" lvl="0" marL="457200" rtl="0" algn="l">
              <a:lnSpc>
                <a:spcPct val="115000"/>
              </a:lnSpc>
              <a:spcBef>
                <a:spcPts val="0"/>
              </a:spcBef>
              <a:spcAft>
                <a:spcPts val="0"/>
              </a:spcAft>
              <a:buClr>
                <a:schemeClr val="dk1"/>
              </a:buClr>
              <a:buSzPts val="1400"/>
              <a:buFont typeface="Times"/>
              <a:buChar char="-"/>
            </a:pPr>
            <a:r>
              <a:rPr lang="en" sz="1400">
                <a:solidFill>
                  <a:schemeClr val="dk1"/>
                </a:solidFill>
                <a:latin typeface="Times"/>
                <a:ea typeface="Times"/>
                <a:cs typeface="Times"/>
                <a:sym typeface="Times"/>
              </a:rPr>
              <a:t>There is dip in sales in january which picks up during february, which is again superbowl week/month.</a:t>
            </a:r>
            <a:endParaRPr sz="1400">
              <a:solidFill>
                <a:schemeClr val="dk1"/>
              </a:solidFill>
              <a:latin typeface="Times"/>
              <a:ea typeface="Times"/>
              <a:cs typeface="Times"/>
              <a:sym typeface="Times"/>
            </a:endParaRPr>
          </a:p>
          <a:p>
            <a:pPr indent="-317500" lvl="0" marL="457200" rtl="0" algn="l">
              <a:lnSpc>
                <a:spcPct val="115000"/>
              </a:lnSpc>
              <a:spcBef>
                <a:spcPts val="0"/>
              </a:spcBef>
              <a:spcAft>
                <a:spcPts val="0"/>
              </a:spcAft>
              <a:buClr>
                <a:schemeClr val="dk1"/>
              </a:buClr>
              <a:buSzPts val="1400"/>
              <a:buFont typeface="Times"/>
              <a:buChar char="-"/>
            </a:pPr>
            <a:r>
              <a:rPr lang="en" sz="1400">
                <a:solidFill>
                  <a:schemeClr val="dk1"/>
                </a:solidFill>
                <a:latin typeface="Times"/>
                <a:ea typeface="Times"/>
                <a:cs typeface="Times"/>
                <a:sym typeface="Times"/>
              </a:rPr>
              <a:t>insufficiency of data for the year 2012, these conclusions have only been made based on the data available from 2010 and 2011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0d447b6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0d447b6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chemeClr val="dk1"/>
                </a:solidFill>
                <a:latin typeface="Open Sans"/>
                <a:ea typeface="Open Sans"/>
                <a:cs typeface="Open Sans"/>
                <a:sym typeface="Open Sans"/>
              </a:rPr>
              <a:t>pleasant weather encourages higher sales- </a:t>
            </a:r>
            <a:r>
              <a:rPr lang="en" sz="1400">
                <a:solidFill>
                  <a:schemeClr val="dk1"/>
                </a:solidFill>
                <a:latin typeface="Open Sans"/>
                <a:ea typeface="Open Sans"/>
                <a:cs typeface="Open Sans"/>
                <a:sym typeface="Open Sans"/>
              </a:rPr>
              <a:t>temperatures between 40 to 70 degrees Fahrenheit are considered as favorable for humans when its not as hot or cold, we can see the same is reflected in the graph. Sales are relatively lower for very low and very high temperatures </a:t>
            </a:r>
            <a:endParaRPr sz="7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fe1bfef8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fe1bfef8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a:ea typeface="Times"/>
                <a:cs typeface="Times"/>
                <a:sym typeface="Times"/>
              </a:rPr>
              <a:t>Spending sharply drops with increase in unemployment; a higher unemployment index would generally result in a dip in sales as individuals tend to decrease overall spending.</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a:t>
            </a:r>
            <a:r>
              <a:rPr lang="en">
                <a:solidFill>
                  <a:schemeClr val="dk1"/>
                </a:solidFill>
                <a:latin typeface="Times"/>
                <a:ea typeface="Times"/>
                <a:cs typeface="Times"/>
                <a:sym typeface="Times"/>
              </a:rPr>
              <a:t>For the given store types, there seems to be a visible decrease in sales when the unemployment index is higher than 11</a:t>
            </a:r>
            <a:endParaRPr>
              <a:solidFill>
                <a:schemeClr val="dk1"/>
              </a:solidFill>
              <a:latin typeface="Times"/>
              <a:ea typeface="Times"/>
              <a:cs typeface="Times"/>
              <a:sym typeface="Times"/>
            </a:endParaRPr>
          </a:p>
          <a:p>
            <a:pPr indent="0" lvl="0" marL="0" rtl="0" algn="l">
              <a:spcBef>
                <a:spcPts val="0"/>
              </a:spcBef>
              <a:spcAft>
                <a:spcPts val="0"/>
              </a:spcAft>
              <a:buNone/>
            </a:pPr>
            <a:r>
              <a:rPr lang="en">
                <a:solidFill>
                  <a:schemeClr val="dk1"/>
                </a:solidFill>
                <a:latin typeface="Times"/>
                <a:ea typeface="Times"/>
                <a:cs typeface="Times"/>
                <a:sym typeface="Times"/>
              </a:rPr>
              <a:t>-Highest recorded sales for store types A and B occur around the unemployment index of 6 to 10; </a:t>
            </a:r>
            <a:endParaRPr>
              <a:solidFill>
                <a:schemeClr val="dk1"/>
              </a:solidFill>
              <a:latin typeface="Times"/>
              <a:ea typeface="Times"/>
              <a:cs typeface="Times"/>
              <a:sym typeface="Time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fe1bfef8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fe1bfef8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CPI is a measure that assesses the price changes that are associated with the cost of living for each individual.</a:t>
            </a:r>
            <a:endParaRPr/>
          </a:p>
          <a:p>
            <a:pPr indent="0" lvl="0" marL="0" rtl="0" algn="l">
              <a:spcBef>
                <a:spcPts val="0"/>
              </a:spcBef>
              <a:spcAft>
                <a:spcPts val="0"/>
              </a:spcAft>
              <a:buNone/>
            </a:pPr>
            <a:r>
              <a:rPr lang="en"/>
              <a:t>- A higher CPI generally means that the price of goods has increased and that an individual needs to spend more money to maintain the same standard of living. </a:t>
            </a:r>
            <a:endParaRPr/>
          </a:p>
          <a:p>
            <a:pPr indent="0" lvl="0" marL="0" rtl="0" algn="l">
              <a:spcBef>
                <a:spcPts val="0"/>
              </a:spcBef>
              <a:spcAft>
                <a:spcPts val="0"/>
              </a:spcAft>
              <a:buNone/>
            </a:pPr>
            <a:r>
              <a:rPr lang="en"/>
              <a:t>-In our scatter plot above, we can see three clusters around different ranges of CPI; </a:t>
            </a:r>
            <a:r>
              <a:rPr lang="en"/>
              <a:t>there's</a:t>
            </a:r>
            <a:r>
              <a:rPr lang="en"/>
              <a:t> no visible relationship between the change in CPI and weekly sales for Walmart stores (sales still occur at high CPI rates), the only negligible observation that can be made is the high amount of sales for store Type B when CPI is at a low rate of 140.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c13ac41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c13ac41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fe1bfef8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fe1bfef8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When fuel prices rise, consumers may face higher transportation costs, leading them to reduce non-essential expenditures to compensate for the increased fuel expenses.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-&gt;there seems to be a decrease in sales when fuel price is higher than 4.25 dollars, sales are higher when fuel price ranges between 2.75 to 3.75 dollars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-&gt;Some of the highest occurring sales for store types A and B happen during this period. While there is no definite pattern that proves this, some observations do support the theory that lower fuel prices encourage higher sales</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fdb6a670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fdb6a670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The Dataset given is not large dataset so the impact of outlier points will impact more than usual. So, RMSE can increase the impact of outliers double almost. So, MAE would be a better performance metric to compare.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0c876b25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0c876b25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Linear regression is a simple yet powerful model used for predicting continuous outcomes.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assumes a linear relationship between the independent variables and the target variable.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 our project, we used linear regression to establish a baseline performance for predicting weekly sales based on various features.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model achieved an accuracy of 92% , MAE suggests $0.0301 deviation from the actual sales values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high R2 score of 0.923 indicates that the model explains approximately 92.3% of the variance in the weekly sales data, signifying a good fit to the observed data.</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0c876b25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0c876b25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Random Forest is an ensemble learning technique that combines multiple decision trees to improve prediction accuracy and reduce overfitting.</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works by training multiple decision trees on random subsets of the data and averaging their predictions.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Random Forest is well-suited for handling non-linear relationships and interactions between features.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 our project, the Random Forest model achieved an accuracy of [insert accuracy score], outperforming the linear regression model.</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Feature importance analysis revealed that [mention important features] were the most influential in predicting sales.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0c876b25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0c876b25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K-Nearest Neighbors is a simple yet effective algorithm used for both classification and regression tasks.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works by finding the K nearest data points in the training set to a given test data point and averaging their target values (for regression).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 our project, we used KNN as a regression model to predict weekly sales based on similar instances in the training data.</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model's accuracy, measured by [insert accuracy metric], was [insert accuracy score], indicating its effectiveness in predicting sales.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KNN is a non-parametric algorithm, meaning it does not make any assumptions about the underlying data distribution.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One limitation of KNN is its computational complexity during prediction, as it requires storing and searching through the entire training dataset.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Despite this limitation, KNN can be a suitable choice for regression tasks, especially when the data is not too large and the feature space is not high-dimensional.</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Feature scaling and careful selection of the number of neighbors (K) are important considerations when using KNN, as they can significantly impact its performance.</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0c876b25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0c876b25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XGBoost (Extreme Gradient Boosting) is a gradient boosting algorithm known for its efficiency and performance in structured/tabular data.</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It builds a series of decision trees sequentially, with each tree correcting the errors of the previous one.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XGBoost incorporates regularization techniques to prevent overfitting and improve generalization.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 our project, the XGBoost model achieved an accuracy of [insert accuracy score], demonstrating its effectiveness in predicting weekly sales.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model's feature importance analysis highlighted [mention important features] as key predictors of sales.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0c876b25f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0c876b25f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We set up a simple neural network with one input layer, one hidden layer with 64 neurons, another hidden layer with 32 neurons, and an output layer.</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Using the mean absolute error as the loss function and the Adam optimizer for optimization.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Neural networks, particularly deep learning models, are powerful tools for capturing complex patterns and relationships in data.</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Our deep neural network consists of multiple layers of interconnected nodes (neurons), allowing it to learn intricate patterns in the data.</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We used a dense neural network architecture with [insert number of layers and neurons] to predict weekly sales.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Despite its complexity, the neural network achieved an accuracy of [insert accuracy score], comparable to or better than other models.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While neural networks require more computational resources and tuning, they offer great flexibility and performance for predictive modeling tasks.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0d447b6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0d447b6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fdb6a670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fdb6a670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4e25ba6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4e25ba6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c13ac415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c13ac415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Data is indeed a valuable asset for organizations, and Walmart, being a major player in the retail industry, recognizes the importance of harnessing data for decision-making and strategy formulation.</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This project aims to leverage data analysis techniques to understand the factors influencing sales at Walmart stores and to develop models for predicting future sales.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The analysis involves exploring a subset of Walmart stores' performance and using various regression and machine learning models, including linear regression, random forest, and gradient boosting, to forecast weekly sales.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Through exploratory data analysis, insights into the impact of factors such as holidays, fuel price, and temperature on weekly sales are uncovered.</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fdb6a670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fdb6a670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c13ac415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c13ac415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c13ac415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c13ac415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contains historic weekly sales information about 45 Walmart stores across different regions in the country along with department-wide information for these stores.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0c876b2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0c876b2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0c876b2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0c876b2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Clr>
                <a:schemeClr val="dk1"/>
              </a:buClr>
              <a:buSzPts val="1100"/>
              <a:buFont typeface="Arial"/>
              <a:buNone/>
            </a:pPr>
            <a:r>
              <a:t/>
            </a:r>
            <a:endParaRPr>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c876b25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c876b25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0d447b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0d447b6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11202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a:ea typeface="Times"/>
                <a:cs typeface="Times"/>
                <a:sym typeface="Times"/>
              </a:rPr>
              <a:t>Project Presentation</a:t>
            </a:r>
            <a:endParaRPr b="1">
              <a:latin typeface="Times"/>
              <a:ea typeface="Times"/>
              <a:cs typeface="Times"/>
              <a:sym typeface="Times"/>
            </a:endParaRPr>
          </a:p>
          <a:p>
            <a:pPr indent="0" lvl="0" marL="0" rtl="0" algn="ctr">
              <a:spcBef>
                <a:spcPts val="0"/>
              </a:spcBef>
              <a:spcAft>
                <a:spcPts val="0"/>
              </a:spcAft>
              <a:buNone/>
            </a:pPr>
            <a:r>
              <a:rPr b="1" lang="en" sz="2088">
                <a:latin typeface="Times"/>
                <a:ea typeface="Times"/>
                <a:cs typeface="Times"/>
                <a:sym typeface="Times"/>
              </a:rPr>
              <a:t>Walmart sales forecasting</a:t>
            </a:r>
            <a:endParaRPr b="1" sz="2088">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Feature Engineering</a:t>
            </a:r>
            <a:endParaRPr b="1" sz="2700">
              <a:latin typeface="Times New Roman"/>
              <a:ea typeface="Times New Roman"/>
              <a:cs typeface="Times New Roman"/>
              <a:sym typeface="Times New Roman"/>
            </a:endParaRPr>
          </a:p>
        </p:txBody>
      </p:sp>
      <p:sp>
        <p:nvSpPr>
          <p:cNvPr id="129" name="Google Shape;129;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 </a:t>
            </a:r>
            <a:r>
              <a:rPr lang="en" sz="1550">
                <a:latin typeface="Roboto"/>
                <a:ea typeface="Roboto"/>
                <a:cs typeface="Roboto"/>
                <a:sym typeface="Roboto"/>
              </a:rPr>
              <a:t>One-hot-encoding:</a:t>
            </a:r>
            <a:endParaRPr sz="1550">
              <a:latin typeface="Roboto"/>
              <a:ea typeface="Roboto"/>
              <a:cs typeface="Roboto"/>
              <a:sym typeface="Roboto"/>
            </a:endParaRPr>
          </a:p>
          <a:p>
            <a:pPr indent="0" lvl="0" marL="0" rtl="0" algn="l">
              <a:spcBef>
                <a:spcPts val="1200"/>
              </a:spcBef>
              <a:spcAft>
                <a:spcPts val="0"/>
              </a:spcAft>
              <a:buNone/>
            </a:pPr>
            <a:r>
              <a:rPr lang="en" sz="1550">
                <a:latin typeface="Roboto"/>
                <a:ea typeface="Roboto"/>
                <a:cs typeface="Roboto"/>
                <a:sym typeface="Roboto"/>
              </a:rPr>
              <a:t>	</a:t>
            </a:r>
            <a:r>
              <a:rPr lang="en" sz="1200">
                <a:latin typeface="Roboto"/>
                <a:ea typeface="Roboto"/>
                <a:cs typeface="Roboto"/>
                <a:sym typeface="Roboto"/>
              </a:rPr>
              <a:t>One-hot-encoding is a technique used to represent categorical variables as binary vectors, suitable for machine learning models to process.</a:t>
            </a:r>
            <a:endParaRPr sz="1200">
              <a:latin typeface="Roboto"/>
              <a:ea typeface="Roboto"/>
              <a:cs typeface="Roboto"/>
              <a:sym typeface="Roboto"/>
            </a:endParaRPr>
          </a:p>
          <a:p>
            <a:pPr indent="0" lvl="0" marL="0" rtl="0" algn="l">
              <a:spcBef>
                <a:spcPts val="1200"/>
              </a:spcBef>
              <a:spcAft>
                <a:spcPts val="0"/>
              </a:spcAft>
              <a:buNone/>
            </a:pPr>
            <a:r>
              <a:rPr lang="en" sz="1550">
                <a:latin typeface="Roboto"/>
                <a:ea typeface="Roboto"/>
                <a:cs typeface="Roboto"/>
                <a:sym typeface="Roboto"/>
              </a:rPr>
              <a:t>Data Normalization:</a:t>
            </a:r>
            <a:endParaRPr sz="155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950">
                <a:latin typeface="Roboto"/>
                <a:ea typeface="Roboto"/>
                <a:cs typeface="Roboto"/>
                <a:sym typeface="Roboto"/>
              </a:rPr>
              <a:t>	</a:t>
            </a:r>
            <a:r>
              <a:rPr lang="en" sz="1200">
                <a:latin typeface="Roboto"/>
                <a:ea typeface="Roboto"/>
                <a:cs typeface="Roboto"/>
                <a:sym typeface="Roboto"/>
              </a:rPr>
              <a:t>Normalization is applied to numerical columns to scale their values within a specific range, often between 0 and 1. This ensures that features with larger magnitudes do not overshadow others, </a:t>
            </a:r>
            <a:endParaRPr b="1" sz="1950">
              <a:solidFill>
                <a:srgbClr val="D5D5D5"/>
              </a:solidFill>
              <a:highlight>
                <a:srgbClr val="383838"/>
              </a:highlight>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750">
              <a:latin typeface="Roboto"/>
              <a:ea typeface="Roboto"/>
              <a:cs typeface="Roboto"/>
              <a:sym typeface="Roboto"/>
            </a:endParaRPr>
          </a:p>
          <a:p>
            <a:pPr indent="0" lvl="0" marL="0" rtl="0" algn="l">
              <a:spcBef>
                <a:spcPts val="1200"/>
              </a:spcBef>
              <a:spcAft>
                <a:spcPts val="1200"/>
              </a:spcAft>
              <a:buNone/>
            </a:pPr>
            <a:r>
              <a:t/>
            </a:r>
            <a:endParaRPr sz="1200">
              <a:solidFill>
                <a:srgbClr val="0D0D0D"/>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11700" y="799475"/>
            <a:ext cx="8520600" cy="38883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None/>
            </a:pPr>
            <a:r>
              <a:rPr b="1" lang="en" sz="1400">
                <a:solidFill>
                  <a:srgbClr val="0D0D0D"/>
                </a:solidFill>
                <a:highlight>
                  <a:srgbClr val="FFFFFF"/>
                </a:highlight>
                <a:latin typeface="Times New Roman"/>
                <a:ea typeface="Times New Roman"/>
                <a:cs typeface="Times New Roman"/>
                <a:sym typeface="Times New Roman"/>
              </a:rPr>
              <a:t>Feature selection using a RandomForestRegressor:</a:t>
            </a:r>
            <a:endParaRPr b="1" sz="1400">
              <a:solidFill>
                <a:srgbClr val="0D0D0D"/>
              </a:solidFill>
              <a:highlight>
                <a:srgbClr val="FFFFFF"/>
              </a:highlight>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b="1" sz="14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D0D0D"/>
              </a:buClr>
              <a:buSzPts val="1400"/>
              <a:buFont typeface="Roboto"/>
              <a:buAutoNum type="arabicPeriod"/>
            </a:pPr>
            <a:r>
              <a:rPr lang="en" sz="1400">
                <a:solidFill>
                  <a:srgbClr val="0D0D0D"/>
                </a:solidFill>
                <a:highlight>
                  <a:srgbClr val="FFFFFF"/>
                </a:highlight>
                <a:latin typeface="Times New Roman"/>
                <a:ea typeface="Times New Roman"/>
                <a:cs typeface="Times New Roman"/>
                <a:sym typeface="Times New Roman"/>
              </a:rPr>
              <a:t>Trained a RandomForestRegressor (radm_clf) on the features (data[feature_col]) and the target variable (data['Weekly_Sales']).</a:t>
            </a:r>
            <a:endParaRPr sz="14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D0D0D"/>
              </a:buClr>
              <a:buSzPts val="1400"/>
              <a:buFont typeface="Times New Roman"/>
              <a:buAutoNum type="arabicPeriod"/>
            </a:pPr>
            <a:r>
              <a:rPr lang="en" sz="1400">
                <a:solidFill>
                  <a:srgbClr val="0D0D0D"/>
                </a:solidFill>
                <a:highlight>
                  <a:srgbClr val="FFFFFF"/>
                </a:highlight>
                <a:latin typeface="Times New Roman"/>
                <a:ea typeface="Times New Roman"/>
                <a:cs typeface="Times New Roman"/>
                <a:sym typeface="Times New Roman"/>
              </a:rPr>
              <a:t>Saved the trained model to disk using pickle.</a:t>
            </a:r>
            <a:endParaRPr sz="14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D0D0D"/>
              </a:buClr>
              <a:buSzPts val="1400"/>
              <a:buFont typeface="Times New Roman"/>
              <a:buAutoNum type="arabicPeriod"/>
            </a:pPr>
            <a:r>
              <a:rPr lang="en" sz="1400">
                <a:solidFill>
                  <a:srgbClr val="0D0D0D"/>
                </a:solidFill>
                <a:highlight>
                  <a:srgbClr val="FFFFFF"/>
                </a:highlight>
                <a:latin typeface="Times New Roman"/>
                <a:ea typeface="Times New Roman"/>
                <a:cs typeface="Times New Roman"/>
                <a:sym typeface="Times New Roman"/>
              </a:rPr>
              <a:t>Extracted the top 23 important features from the model.</a:t>
            </a:r>
            <a:endParaRPr sz="14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D0D0D"/>
              </a:buClr>
              <a:buSzPts val="1400"/>
              <a:buFont typeface="Times New Roman"/>
              <a:buAutoNum type="arabicPeriod"/>
            </a:pPr>
            <a:r>
              <a:rPr lang="en" sz="1400">
                <a:solidFill>
                  <a:srgbClr val="0D0D0D"/>
                </a:solidFill>
                <a:highlight>
                  <a:srgbClr val="FFFFFF"/>
                </a:highlight>
                <a:latin typeface="Times New Roman"/>
                <a:ea typeface="Times New Roman"/>
                <a:cs typeface="Times New Roman"/>
                <a:sym typeface="Times New Roman"/>
              </a:rPr>
              <a:t>Selected these top features from the original dataset.</a:t>
            </a:r>
            <a:endParaRPr sz="1400">
              <a:solidFill>
                <a:srgbClr val="0D0D0D"/>
              </a:solidFill>
              <a:highlight>
                <a:srgbClr val="FFFFFF"/>
              </a:highlight>
              <a:latin typeface="Times New Roman"/>
              <a:ea typeface="Times New Roman"/>
              <a:cs typeface="Times New Roman"/>
              <a:sym typeface="Times New Roman"/>
            </a:endParaRPr>
          </a:p>
          <a:p>
            <a:pPr indent="457200" lvl="0" marL="0" rtl="0" algn="l">
              <a:lnSpc>
                <a:spcPct val="105000"/>
              </a:lnSpc>
              <a:spcBef>
                <a:spcPts val="0"/>
              </a:spcBef>
              <a:spcAft>
                <a:spcPts val="0"/>
              </a:spcAft>
              <a:buNone/>
            </a:pPr>
            <a:r>
              <a:t/>
            </a:r>
            <a:endParaRPr sz="1400">
              <a:latin typeface="Times New Roman"/>
              <a:ea typeface="Times New Roman"/>
              <a:cs typeface="Times New Roman"/>
              <a:sym typeface="Times New Roman"/>
            </a:endParaRPr>
          </a:p>
          <a:p>
            <a:pPr indent="457200" lvl="0" marL="0" rtl="0" algn="l">
              <a:lnSpc>
                <a:spcPct val="105000"/>
              </a:lnSpc>
              <a:spcBef>
                <a:spcPts val="1200"/>
              </a:spcBef>
              <a:spcAft>
                <a:spcPts val="0"/>
              </a:spcAft>
              <a:buNone/>
            </a:pPr>
            <a:r>
              <a:rPr b="1" lang="en" sz="1400">
                <a:solidFill>
                  <a:srgbClr val="0D0D0D"/>
                </a:solidFill>
                <a:highlight>
                  <a:srgbClr val="FFFFFF"/>
                </a:highlight>
                <a:latin typeface="Times New Roman"/>
                <a:ea typeface="Times New Roman"/>
                <a:cs typeface="Times New Roman"/>
                <a:sym typeface="Times New Roman"/>
              </a:rPr>
              <a:t>train_test_split</a:t>
            </a:r>
            <a:endParaRPr sz="14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05000"/>
              </a:lnSpc>
              <a:spcBef>
                <a:spcPts val="1200"/>
              </a:spcBef>
              <a:spcAft>
                <a:spcPts val="0"/>
              </a:spcAft>
              <a:buClr>
                <a:srgbClr val="0D0D0D"/>
              </a:buClr>
              <a:buSzPts val="1400"/>
              <a:buFont typeface="Times New Roman"/>
              <a:buAutoNum type="arabicPeriod"/>
            </a:pPr>
            <a:r>
              <a:rPr lang="en" sz="1400">
                <a:solidFill>
                  <a:srgbClr val="0D0D0D"/>
                </a:solidFill>
                <a:highlight>
                  <a:srgbClr val="FFFFFF"/>
                </a:highlight>
                <a:latin typeface="Times New Roman"/>
                <a:ea typeface="Times New Roman"/>
                <a:cs typeface="Times New Roman"/>
                <a:sym typeface="Times New Roman"/>
              </a:rPr>
              <a:t>Assigned the target variable 'Weekly_Sales' to Y.</a:t>
            </a:r>
            <a:endParaRPr sz="14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05000"/>
              </a:lnSpc>
              <a:spcBef>
                <a:spcPts val="0"/>
              </a:spcBef>
              <a:spcAft>
                <a:spcPts val="0"/>
              </a:spcAft>
              <a:buClr>
                <a:srgbClr val="0D0D0D"/>
              </a:buClr>
              <a:buSzPts val="1400"/>
              <a:buFont typeface="Roboto"/>
              <a:buAutoNum type="arabicPeriod"/>
            </a:pPr>
            <a:r>
              <a:rPr lang="en" sz="1400">
                <a:solidFill>
                  <a:srgbClr val="0D0D0D"/>
                </a:solidFill>
                <a:highlight>
                  <a:srgbClr val="FFFFFF"/>
                </a:highlight>
                <a:latin typeface="Times New Roman"/>
                <a:ea typeface="Times New Roman"/>
                <a:cs typeface="Times New Roman"/>
                <a:sym typeface="Times New Roman"/>
              </a:rPr>
              <a:t>Used the train_test_split function to split the data into training and testing sets. You allocated 80% of the data for training (X_train, y_train) and 20% for testing (X_test, y_test), with a specified random state for reproducibility.</a:t>
            </a:r>
            <a:endParaRPr sz="1400">
              <a:solidFill>
                <a:srgbClr val="0D0D0D"/>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400">
              <a:latin typeface="Times New Roman"/>
              <a:ea typeface="Times New Roman"/>
              <a:cs typeface="Times New Roman"/>
              <a:sym typeface="Times New Roman"/>
            </a:endParaRPr>
          </a:p>
        </p:txBody>
      </p:sp>
      <p:sp>
        <p:nvSpPr>
          <p:cNvPr id="135" name="Google Shape;135;p23"/>
          <p:cNvSpPr txBox="1"/>
          <p:nvPr/>
        </p:nvSpPr>
        <p:spPr>
          <a:xfrm>
            <a:off x="534150" y="199175"/>
            <a:ext cx="8211600" cy="6003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400"/>
              </a:spcAft>
              <a:buNone/>
            </a:pPr>
            <a:r>
              <a:rPr b="1" lang="en" sz="2700">
                <a:solidFill>
                  <a:srgbClr val="0D0D0D"/>
                </a:solidFill>
                <a:highlight>
                  <a:srgbClr val="FFFFFF"/>
                </a:highlight>
                <a:latin typeface="Times New Roman"/>
                <a:ea typeface="Times New Roman"/>
                <a:cs typeface="Times New Roman"/>
                <a:sym typeface="Times New Roman"/>
              </a:rPr>
              <a:t>Preparing the Dataset</a:t>
            </a:r>
            <a:endParaRPr b="1" sz="27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4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80">
                <a:latin typeface="Times"/>
                <a:ea typeface="Times"/>
                <a:cs typeface="Times"/>
                <a:sym typeface="Times"/>
              </a:rPr>
              <a:t>EDA</a:t>
            </a:r>
            <a:endParaRPr b="1" sz="3080">
              <a:latin typeface="Times"/>
              <a:ea typeface="Times"/>
              <a:cs typeface="Times"/>
              <a:sym typeface="Times"/>
            </a:endParaRPr>
          </a:p>
        </p:txBody>
      </p:sp>
      <p:sp>
        <p:nvSpPr>
          <p:cNvPr id="141" name="Google Shape;141;p24"/>
          <p:cNvSpPr txBox="1"/>
          <p:nvPr>
            <p:ph idx="1" type="body"/>
          </p:nvPr>
        </p:nvSpPr>
        <p:spPr>
          <a:xfrm>
            <a:off x="135350" y="597525"/>
            <a:ext cx="4146900" cy="3981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Font typeface="Times"/>
              <a:buAutoNum type="arabicPeriod"/>
            </a:pPr>
            <a:r>
              <a:rPr lang="en" sz="1400">
                <a:solidFill>
                  <a:srgbClr val="0D0D0D"/>
                </a:solidFill>
                <a:highlight>
                  <a:srgbClr val="FFFFFF"/>
                </a:highlight>
                <a:latin typeface="Times"/>
                <a:ea typeface="Times"/>
                <a:cs typeface="Times"/>
                <a:sym typeface="Times"/>
              </a:rPr>
              <a:t>Identifying store as well as department-wide sales in Walmart -  the average sales for the stores and departments,</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AutoNum type="arabicPeriod"/>
            </a:pPr>
            <a:r>
              <a:rPr lang="en" sz="1400">
                <a:solidFill>
                  <a:srgbClr val="0D0D0D"/>
                </a:solidFill>
                <a:highlight>
                  <a:srgbClr val="FFFFFF"/>
                </a:highlight>
                <a:latin typeface="Times"/>
                <a:ea typeface="Times"/>
                <a:cs typeface="Times"/>
                <a:sym typeface="Times"/>
              </a:rPr>
              <a:t>Correlation between the different factors that affect sales. There are five primary components from our dataset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Temperature,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Unemployment,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CPI (Consumer Price Index),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Fuel Price,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IsHoliday.</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rPr lang="en" sz="1400">
                <a:solidFill>
                  <a:srgbClr val="0D0D0D"/>
                </a:solidFill>
                <a:highlight>
                  <a:srgbClr val="FFFFFF"/>
                </a:highlight>
                <a:latin typeface="Times"/>
                <a:ea typeface="Times"/>
                <a:cs typeface="Times"/>
                <a:sym typeface="Times"/>
              </a:rPr>
              <a:t>We are exploring their relationship to sales</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1200"/>
              </a:spcAft>
              <a:buNone/>
            </a:pPr>
            <a:r>
              <a:t/>
            </a:r>
            <a:endParaRPr sz="1400">
              <a:latin typeface="Times"/>
              <a:ea typeface="Times"/>
              <a:cs typeface="Times"/>
              <a:sym typeface="Times"/>
            </a:endParaRPr>
          </a:p>
        </p:txBody>
      </p:sp>
      <p:pic>
        <p:nvPicPr>
          <p:cNvPr id="142" name="Google Shape;142;p24"/>
          <p:cNvPicPr preferRelativeResize="0"/>
          <p:nvPr/>
        </p:nvPicPr>
        <p:blipFill>
          <a:blip r:embed="rId3">
            <a:alphaModFix/>
          </a:blip>
          <a:stretch>
            <a:fillRect/>
          </a:stretch>
        </p:blipFill>
        <p:spPr>
          <a:xfrm>
            <a:off x="4357825" y="240050"/>
            <a:ext cx="4690999" cy="418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668250" y="445025"/>
            <a:ext cx="8164200" cy="572700"/>
          </a:xfrm>
          <a:prstGeom prst="rect">
            <a:avLst/>
          </a:prstGeom>
        </p:spPr>
        <p:txBody>
          <a:bodyPr anchorCtr="0" anchor="b"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b="1" lang="en" sz="2700">
                <a:latin typeface="Times"/>
                <a:ea typeface="Times"/>
                <a:cs typeface="Times"/>
                <a:sym typeface="Times"/>
              </a:rPr>
              <a:t>Average</a:t>
            </a:r>
            <a:r>
              <a:rPr b="1" lang="en" sz="2700">
                <a:latin typeface="Times"/>
                <a:ea typeface="Times"/>
                <a:cs typeface="Times"/>
                <a:sym typeface="Times"/>
              </a:rPr>
              <a:t> sales per Store</a:t>
            </a:r>
            <a:endParaRPr b="1" sz="2700">
              <a:latin typeface="Times"/>
              <a:ea typeface="Times"/>
              <a:cs typeface="Times"/>
              <a:sym typeface="Times"/>
            </a:endParaRPr>
          </a:p>
        </p:txBody>
      </p:sp>
      <p:sp>
        <p:nvSpPr>
          <p:cNvPr id="148" name="Google Shape;148;p25"/>
          <p:cNvSpPr txBox="1"/>
          <p:nvPr>
            <p:ph idx="1" type="body"/>
          </p:nvPr>
        </p:nvSpPr>
        <p:spPr>
          <a:xfrm>
            <a:off x="581100" y="1195975"/>
            <a:ext cx="81642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1800"/>
              </a:spcBef>
              <a:spcAft>
                <a:spcPts val="1200"/>
              </a:spcAft>
              <a:buNone/>
            </a:pPr>
            <a:r>
              <a:t/>
            </a:r>
            <a:endParaRPr sz="1400">
              <a:latin typeface="Times"/>
              <a:ea typeface="Times"/>
              <a:cs typeface="Times"/>
              <a:sym typeface="Times"/>
            </a:endParaRPr>
          </a:p>
        </p:txBody>
      </p:sp>
      <p:pic>
        <p:nvPicPr>
          <p:cNvPr id="149" name="Google Shape;149;p25"/>
          <p:cNvPicPr preferRelativeResize="0"/>
          <p:nvPr/>
        </p:nvPicPr>
        <p:blipFill rotWithShape="1">
          <a:blip r:embed="rId3">
            <a:alphaModFix/>
          </a:blip>
          <a:srcRect b="3155" l="7974" r="7907" t="6948"/>
          <a:stretch/>
        </p:blipFill>
        <p:spPr>
          <a:xfrm>
            <a:off x="3380275" y="1195975"/>
            <a:ext cx="5452175" cy="3416400"/>
          </a:xfrm>
          <a:prstGeom prst="rect">
            <a:avLst/>
          </a:prstGeom>
          <a:noFill/>
          <a:ln>
            <a:noFill/>
          </a:ln>
        </p:spPr>
      </p:pic>
      <p:pic>
        <p:nvPicPr>
          <p:cNvPr id="150" name="Google Shape;150;p25"/>
          <p:cNvPicPr preferRelativeResize="0"/>
          <p:nvPr/>
        </p:nvPicPr>
        <p:blipFill>
          <a:blip r:embed="rId4">
            <a:alphaModFix/>
          </a:blip>
          <a:stretch>
            <a:fillRect/>
          </a:stretch>
        </p:blipFill>
        <p:spPr>
          <a:xfrm>
            <a:off x="623825" y="1241652"/>
            <a:ext cx="2582875" cy="307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640800" y="60175"/>
            <a:ext cx="8174100" cy="530400"/>
          </a:xfrm>
          <a:prstGeom prst="rect">
            <a:avLst/>
          </a:prstGeom>
        </p:spPr>
        <p:txBody>
          <a:bodyPr anchorCtr="0" anchor="b"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t/>
            </a:r>
            <a:endParaRPr b="1" sz="2700">
              <a:latin typeface="Times"/>
              <a:ea typeface="Times"/>
              <a:cs typeface="Times"/>
              <a:sym typeface="Times"/>
            </a:endParaRPr>
          </a:p>
          <a:p>
            <a:pPr indent="0" lvl="0" marL="0" rtl="0" algn="l">
              <a:lnSpc>
                <a:spcPct val="115000"/>
              </a:lnSpc>
              <a:spcBef>
                <a:spcPts val="900"/>
              </a:spcBef>
              <a:spcAft>
                <a:spcPts val="900"/>
              </a:spcAft>
              <a:buClr>
                <a:schemeClr val="dk1"/>
              </a:buClr>
              <a:buSzPts val="1100"/>
              <a:buFont typeface="Arial"/>
              <a:buNone/>
            </a:pPr>
            <a:r>
              <a:rPr b="1" lang="en" sz="2400">
                <a:latin typeface="Times"/>
                <a:ea typeface="Times"/>
                <a:cs typeface="Times"/>
                <a:sym typeface="Times"/>
              </a:rPr>
              <a:t>Average sales per Department</a:t>
            </a:r>
            <a:endParaRPr b="1" sz="2400">
              <a:latin typeface="Times"/>
              <a:ea typeface="Times"/>
              <a:cs typeface="Times"/>
              <a:sym typeface="Times"/>
            </a:endParaRPr>
          </a:p>
        </p:txBody>
      </p:sp>
      <p:sp>
        <p:nvSpPr>
          <p:cNvPr id="156" name="Google Shape;156;p26"/>
          <p:cNvSpPr txBox="1"/>
          <p:nvPr>
            <p:ph idx="1" type="body"/>
          </p:nvPr>
        </p:nvSpPr>
        <p:spPr>
          <a:xfrm>
            <a:off x="311700" y="908050"/>
            <a:ext cx="8832300" cy="37158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t/>
            </a:r>
            <a:endParaRPr sz="1200">
              <a:solidFill>
                <a:srgbClr val="2D3B45"/>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2D3B45"/>
                </a:solidFill>
                <a:highlight>
                  <a:srgbClr val="FFFFFF"/>
                </a:highlight>
              </a:rPr>
              <a:t>     </a:t>
            </a:r>
            <a:endParaRPr sz="1200">
              <a:solidFill>
                <a:srgbClr val="2D3B45"/>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2D3B45"/>
                </a:solidFill>
                <a:highlight>
                  <a:srgbClr val="FFFFFF"/>
                </a:highlight>
              </a:rPr>
              <a:t>     </a:t>
            </a:r>
            <a:endParaRPr sz="1200">
              <a:solidFill>
                <a:srgbClr val="2D3B45"/>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2D3B45"/>
                </a:solidFill>
                <a:highlight>
                  <a:srgbClr val="FFFFFF"/>
                </a:highlight>
              </a:rPr>
              <a:t>      </a:t>
            </a:r>
            <a:endParaRPr sz="1200">
              <a:solidFill>
                <a:srgbClr val="2D3B45"/>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2D3B45"/>
                </a:solidFill>
                <a:highlight>
                  <a:srgbClr val="FFFFFF"/>
                </a:highlight>
              </a:rPr>
              <a:t>      </a:t>
            </a:r>
            <a:endParaRPr sz="1200">
              <a:solidFill>
                <a:srgbClr val="2D3B45"/>
              </a:solidFill>
              <a:highlight>
                <a:srgbClr val="FFFFFF"/>
              </a:highlight>
            </a:endParaRPr>
          </a:p>
          <a:p>
            <a:pPr indent="0" lvl="0" marL="0" rtl="0" algn="l">
              <a:spcBef>
                <a:spcPts val="900"/>
              </a:spcBef>
              <a:spcAft>
                <a:spcPts val="1200"/>
              </a:spcAft>
              <a:buNone/>
            </a:pPr>
            <a:r>
              <a:t/>
            </a:r>
            <a:endParaRPr/>
          </a:p>
        </p:txBody>
      </p:sp>
      <p:pic>
        <p:nvPicPr>
          <p:cNvPr id="157" name="Google Shape;157;p26"/>
          <p:cNvPicPr preferRelativeResize="0"/>
          <p:nvPr/>
        </p:nvPicPr>
        <p:blipFill rotWithShape="1">
          <a:blip r:embed="rId3">
            <a:alphaModFix/>
          </a:blip>
          <a:srcRect b="4824" l="7021" r="9582" t="4824"/>
          <a:stretch/>
        </p:blipFill>
        <p:spPr>
          <a:xfrm>
            <a:off x="442975" y="725975"/>
            <a:ext cx="8293601" cy="426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668250" y="445025"/>
            <a:ext cx="8164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720">
                <a:latin typeface="Times"/>
                <a:ea typeface="Times"/>
                <a:cs typeface="Times"/>
                <a:sym typeface="Times"/>
              </a:rPr>
              <a:t>Holiday Distribution</a:t>
            </a:r>
            <a:endParaRPr sz="2720">
              <a:latin typeface="Times"/>
              <a:ea typeface="Times"/>
              <a:cs typeface="Times"/>
              <a:sym typeface="Times"/>
            </a:endParaRPr>
          </a:p>
        </p:txBody>
      </p:sp>
      <p:pic>
        <p:nvPicPr>
          <p:cNvPr id="163" name="Google Shape;163;p27"/>
          <p:cNvPicPr preferRelativeResize="0"/>
          <p:nvPr/>
        </p:nvPicPr>
        <p:blipFill rotWithShape="1">
          <a:blip r:embed="rId3">
            <a:alphaModFix/>
          </a:blip>
          <a:srcRect b="16336" l="8661" r="8378" t="6276"/>
          <a:stretch/>
        </p:blipFill>
        <p:spPr>
          <a:xfrm>
            <a:off x="4455875" y="445025"/>
            <a:ext cx="4376575" cy="4082725"/>
          </a:xfrm>
          <a:prstGeom prst="rect">
            <a:avLst/>
          </a:prstGeom>
          <a:noFill/>
          <a:ln>
            <a:noFill/>
          </a:ln>
        </p:spPr>
      </p:pic>
      <p:pic>
        <p:nvPicPr>
          <p:cNvPr id="164" name="Google Shape;164;p27"/>
          <p:cNvPicPr preferRelativeResize="0"/>
          <p:nvPr/>
        </p:nvPicPr>
        <p:blipFill>
          <a:blip r:embed="rId4">
            <a:alphaModFix/>
          </a:blip>
          <a:stretch>
            <a:fillRect/>
          </a:stretch>
        </p:blipFill>
        <p:spPr>
          <a:xfrm>
            <a:off x="246700" y="1152475"/>
            <a:ext cx="3872626" cy="239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311700" y="1225225"/>
            <a:ext cx="2895300" cy="18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a:ea typeface="Times"/>
                <a:cs typeface="Times"/>
                <a:sym typeface="Times"/>
              </a:rPr>
              <a:t>The week over week overview helps us in understanding if there is an increase in sales during holiday weeks each year, i.e. the weeks of Thanksgiving, Christmas, Labor day, etc.</a:t>
            </a:r>
            <a:endParaRPr sz="1400">
              <a:latin typeface="Times"/>
              <a:ea typeface="Times"/>
              <a:cs typeface="Times"/>
              <a:sym typeface="Times"/>
            </a:endParaRPr>
          </a:p>
          <a:p>
            <a:pPr indent="0" lvl="0" marL="0" rtl="0" algn="l">
              <a:spcBef>
                <a:spcPts val="1200"/>
              </a:spcBef>
              <a:spcAft>
                <a:spcPts val="1200"/>
              </a:spcAft>
              <a:buNone/>
            </a:pPr>
            <a:r>
              <a:t/>
            </a:r>
            <a:endParaRPr sz="1400">
              <a:latin typeface="Times"/>
              <a:ea typeface="Times"/>
              <a:cs typeface="Times"/>
              <a:sym typeface="Times"/>
            </a:endParaRPr>
          </a:p>
        </p:txBody>
      </p:sp>
      <p:sp>
        <p:nvSpPr>
          <p:cNvPr id="170" name="Google Shape;170;p28"/>
          <p:cNvSpPr txBox="1"/>
          <p:nvPr/>
        </p:nvSpPr>
        <p:spPr>
          <a:xfrm>
            <a:off x="195875" y="194125"/>
            <a:ext cx="67554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D0D0D"/>
                </a:solidFill>
                <a:highlight>
                  <a:srgbClr val="FFFFFF"/>
                </a:highlight>
                <a:latin typeface="Times"/>
                <a:ea typeface="Times"/>
                <a:cs typeface="Times"/>
                <a:sym typeface="Times"/>
              </a:rPr>
              <a:t>Week over week sales.</a:t>
            </a:r>
            <a:endParaRPr b="1" sz="3600">
              <a:solidFill>
                <a:schemeClr val="dk1"/>
              </a:solidFill>
              <a:latin typeface="Times"/>
              <a:ea typeface="Times"/>
              <a:cs typeface="Times"/>
              <a:sym typeface="Times"/>
            </a:endParaRPr>
          </a:p>
        </p:txBody>
      </p:sp>
      <p:pic>
        <p:nvPicPr>
          <p:cNvPr id="171" name="Google Shape;171;p28"/>
          <p:cNvPicPr preferRelativeResize="0"/>
          <p:nvPr/>
        </p:nvPicPr>
        <p:blipFill>
          <a:blip r:embed="rId3">
            <a:alphaModFix/>
          </a:blip>
          <a:stretch>
            <a:fillRect/>
          </a:stretch>
        </p:blipFill>
        <p:spPr>
          <a:xfrm>
            <a:off x="3087750" y="737475"/>
            <a:ext cx="5948775" cy="373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latin typeface="Times"/>
                <a:ea typeface="Times"/>
                <a:cs typeface="Times"/>
                <a:sym typeface="Times"/>
              </a:rPr>
              <a:t> Impact of Temperature on Sales</a:t>
            </a:r>
            <a:endParaRPr b="1" sz="3000">
              <a:latin typeface="Times"/>
              <a:ea typeface="Times"/>
              <a:cs typeface="Times"/>
              <a:sym typeface="Times"/>
            </a:endParaRPr>
          </a:p>
        </p:txBody>
      </p:sp>
      <p:sp>
        <p:nvSpPr>
          <p:cNvPr id="177" name="Google Shape;177;p29"/>
          <p:cNvSpPr txBox="1"/>
          <p:nvPr>
            <p:ph idx="1" type="body"/>
          </p:nvPr>
        </p:nvSpPr>
        <p:spPr>
          <a:xfrm>
            <a:off x="311700" y="1225225"/>
            <a:ext cx="28584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Times"/>
              <a:ea typeface="Times"/>
              <a:cs typeface="Times"/>
              <a:sym typeface="Times"/>
            </a:endParaRPr>
          </a:p>
          <a:p>
            <a:pPr indent="-342900" lvl="0" marL="457200" rtl="0" algn="l">
              <a:spcBef>
                <a:spcPts val="1200"/>
              </a:spcBef>
              <a:spcAft>
                <a:spcPts val="0"/>
              </a:spcAft>
              <a:buSzPts val="1800"/>
              <a:buFont typeface="Times"/>
              <a:buChar char="-"/>
            </a:pPr>
            <a:r>
              <a:rPr lang="en">
                <a:latin typeface="Times"/>
                <a:ea typeface="Times"/>
                <a:cs typeface="Times"/>
                <a:sym typeface="Times"/>
              </a:rPr>
              <a:t>Highest sales occurs for most store types at temp range of 40 to 80 degrees Fahrenheit</a:t>
            </a:r>
            <a:endParaRPr>
              <a:latin typeface="Times"/>
              <a:ea typeface="Times"/>
              <a:cs typeface="Times"/>
              <a:sym typeface="Times"/>
            </a:endParaRPr>
          </a:p>
        </p:txBody>
      </p:sp>
      <p:pic>
        <p:nvPicPr>
          <p:cNvPr id="178" name="Google Shape;178;p29"/>
          <p:cNvPicPr preferRelativeResize="0"/>
          <p:nvPr/>
        </p:nvPicPr>
        <p:blipFill>
          <a:blip r:embed="rId3">
            <a:alphaModFix/>
          </a:blip>
          <a:stretch>
            <a:fillRect/>
          </a:stretch>
        </p:blipFill>
        <p:spPr>
          <a:xfrm>
            <a:off x="3355000" y="955925"/>
            <a:ext cx="5477300" cy="357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3200"/>
              <a:t> </a:t>
            </a:r>
            <a:r>
              <a:rPr b="1" lang="en" sz="3000">
                <a:latin typeface="Times"/>
                <a:ea typeface="Times"/>
                <a:cs typeface="Times"/>
                <a:sym typeface="Times"/>
              </a:rPr>
              <a:t>Impact of Unemployment on Sales</a:t>
            </a:r>
            <a:endParaRPr sz="4000">
              <a:latin typeface="Times"/>
              <a:ea typeface="Times"/>
              <a:cs typeface="Times"/>
              <a:sym typeface="Times"/>
            </a:endParaRPr>
          </a:p>
        </p:txBody>
      </p:sp>
      <p:sp>
        <p:nvSpPr>
          <p:cNvPr id="184" name="Google Shape;184;p30"/>
          <p:cNvSpPr txBox="1"/>
          <p:nvPr>
            <p:ph idx="1" type="body"/>
          </p:nvPr>
        </p:nvSpPr>
        <p:spPr>
          <a:xfrm>
            <a:off x="311700" y="1935400"/>
            <a:ext cx="3633900" cy="2684400"/>
          </a:xfrm>
          <a:prstGeom prst="rect">
            <a:avLst/>
          </a:prstGeom>
        </p:spPr>
        <p:txBody>
          <a:bodyPr anchorCtr="0" anchor="t" bIns="91425" lIns="91425" spcFirstLastPara="1" rIns="91425" wrap="square" tIns="91425">
            <a:normAutofit/>
          </a:bodyPr>
          <a:lstStyle/>
          <a:p>
            <a:pPr indent="0" lvl="0" marL="457200" rtl="0" algn="l">
              <a:lnSpc>
                <a:spcPct val="95000"/>
              </a:lnSpc>
              <a:spcBef>
                <a:spcPts val="0"/>
              </a:spcBef>
              <a:spcAft>
                <a:spcPts val="0"/>
              </a:spcAft>
              <a:buNone/>
            </a:pPr>
            <a:r>
              <a:t/>
            </a:r>
            <a:endParaRPr sz="1400">
              <a:latin typeface="Times"/>
              <a:ea typeface="Times"/>
              <a:cs typeface="Times"/>
              <a:sym typeface="Times"/>
            </a:endParaRPr>
          </a:p>
          <a:p>
            <a:pPr indent="-317500" lvl="0" marL="457200" rtl="0" algn="l">
              <a:lnSpc>
                <a:spcPct val="95000"/>
              </a:lnSpc>
              <a:spcBef>
                <a:spcPts val="1200"/>
              </a:spcBef>
              <a:spcAft>
                <a:spcPts val="0"/>
              </a:spcAft>
              <a:buSzPts val="1400"/>
              <a:buFont typeface="Times"/>
              <a:buChar char="-"/>
            </a:pPr>
            <a:r>
              <a:rPr lang="en" sz="1400">
                <a:latin typeface="Times"/>
                <a:ea typeface="Times"/>
                <a:cs typeface="Times"/>
                <a:sym typeface="Times"/>
              </a:rPr>
              <a:t>When the unemployment index is higher than 11, there is no significant change in the average sales for Type C stores when compared to the overall sales</a:t>
            </a:r>
            <a:endParaRPr sz="1400">
              <a:latin typeface="Times"/>
              <a:ea typeface="Times"/>
              <a:cs typeface="Times"/>
              <a:sym typeface="Times"/>
            </a:endParaRPr>
          </a:p>
          <a:p>
            <a:pPr indent="-317500" lvl="0" marL="457200" rtl="0" algn="l">
              <a:lnSpc>
                <a:spcPct val="95000"/>
              </a:lnSpc>
              <a:spcBef>
                <a:spcPts val="0"/>
              </a:spcBef>
              <a:spcAft>
                <a:spcPts val="0"/>
              </a:spcAft>
              <a:buSzPts val="1400"/>
              <a:buFont typeface="Times"/>
              <a:buChar char="-"/>
            </a:pPr>
            <a:r>
              <a:rPr lang="en" sz="1400">
                <a:latin typeface="Times"/>
                <a:ea typeface="Times"/>
                <a:cs typeface="Times"/>
                <a:sym typeface="Times"/>
              </a:rPr>
              <a:t>There is significant drop in sales for store types A and B when the unemployment index increases</a:t>
            </a:r>
            <a:endParaRPr sz="1400">
              <a:latin typeface="Times"/>
              <a:ea typeface="Times"/>
              <a:cs typeface="Times"/>
              <a:sym typeface="Times"/>
            </a:endParaRPr>
          </a:p>
          <a:p>
            <a:pPr indent="0" lvl="0" marL="457200" rtl="0" algn="l">
              <a:lnSpc>
                <a:spcPct val="95000"/>
              </a:lnSpc>
              <a:spcBef>
                <a:spcPts val="1200"/>
              </a:spcBef>
              <a:spcAft>
                <a:spcPts val="1200"/>
              </a:spcAft>
              <a:buNone/>
            </a:pPr>
            <a:r>
              <a:t/>
            </a:r>
            <a:endParaRPr sz="1400">
              <a:latin typeface="Times"/>
              <a:ea typeface="Times"/>
              <a:cs typeface="Times"/>
              <a:sym typeface="Times"/>
            </a:endParaRPr>
          </a:p>
        </p:txBody>
      </p:sp>
      <p:pic>
        <p:nvPicPr>
          <p:cNvPr id="185" name="Google Shape;185;p30"/>
          <p:cNvPicPr preferRelativeResize="0"/>
          <p:nvPr/>
        </p:nvPicPr>
        <p:blipFill>
          <a:blip r:embed="rId3">
            <a:alphaModFix/>
          </a:blip>
          <a:stretch>
            <a:fillRect/>
          </a:stretch>
        </p:blipFill>
        <p:spPr>
          <a:xfrm>
            <a:off x="4268950" y="1147225"/>
            <a:ext cx="4669400" cy="3816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1437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3000">
                <a:latin typeface="Times"/>
                <a:ea typeface="Times"/>
                <a:cs typeface="Times"/>
                <a:sym typeface="Times"/>
              </a:rPr>
              <a:t> Impact of CPI on Sales</a:t>
            </a:r>
            <a:endParaRPr sz="4000">
              <a:latin typeface="Times"/>
              <a:ea typeface="Times"/>
              <a:cs typeface="Times"/>
              <a:sym typeface="Times"/>
            </a:endParaRPr>
          </a:p>
        </p:txBody>
      </p:sp>
      <p:sp>
        <p:nvSpPr>
          <p:cNvPr id="191" name="Google Shape;191;p31"/>
          <p:cNvSpPr txBox="1"/>
          <p:nvPr>
            <p:ph idx="1" type="body"/>
          </p:nvPr>
        </p:nvSpPr>
        <p:spPr>
          <a:xfrm>
            <a:off x="311700" y="1225225"/>
            <a:ext cx="2686800" cy="255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400">
                <a:latin typeface="Times"/>
                <a:ea typeface="Times"/>
                <a:cs typeface="Times"/>
                <a:sym typeface="Times"/>
              </a:rPr>
              <a:t>CPI (Consumer Price Index) is defined as the measure of the average change over time in the prices paid by urban consumers for a market basket of consumer goods and services</a:t>
            </a:r>
            <a:endParaRPr sz="1400">
              <a:latin typeface="Times"/>
              <a:ea typeface="Times"/>
              <a:cs typeface="Times"/>
              <a:sym typeface="Times"/>
            </a:endParaRPr>
          </a:p>
        </p:txBody>
      </p:sp>
      <p:pic>
        <p:nvPicPr>
          <p:cNvPr id="192" name="Google Shape;192;p31"/>
          <p:cNvPicPr preferRelativeResize="0"/>
          <p:nvPr/>
        </p:nvPicPr>
        <p:blipFill>
          <a:blip r:embed="rId3">
            <a:alphaModFix/>
          </a:blip>
          <a:stretch>
            <a:fillRect/>
          </a:stretch>
        </p:blipFill>
        <p:spPr>
          <a:xfrm>
            <a:off x="3342925" y="1225225"/>
            <a:ext cx="5681524" cy="374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607500" y="445025"/>
            <a:ext cx="8224800" cy="572700"/>
          </a:xfrm>
          <a:prstGeom prst="rect">
            <a:avLst/>
          </a:prstGeom>
        </p:spPr>
        <p:txBody>
          <a:bodyPr anchorCtr="0" anchor="b" bIns="91425" lIns="91425" spcFirstLastPara="1" rIns="91425" wrap="square" tIns="91425">
            <a:noAutofit/>
          </a:bodyPr>
          <a:lstStyle/>
          <a:p>
            <a:pPr indent="0" lvl="0" marL="171450" rtl="0" algn="l">
              <a:spcBef>
                <a:spcPts val="0"/>
              </a:spcBef>
              <a:spcAft>
                <a:spcPts val="0"/>
              </a:spcAft>
              <a:buSzPts val="990"/>
              <a:buNone/>
            </a:pPr>
            <a:r>
              <a:rPr b="1" lang="en" sz="2520">
                <a:latin typeface="Times"/>
                <a:ea typeface="Times"/>
                <a:cs typeface="Times"/>
                <a:sym typeface="Times"/>
              </a:rPr>
              <a:t>Team Members</a:t>
            </a:r>
            <a:endParaRPr b="1" sz="2520">
              <a:latin typeface="Times"/>
              <a:ea typeface="Times"/>
              <a:cs typeface="Times"/>
              <a:sym typeface="Times"/>
            </a:endParaRPr>
          </a:p>
        </p:txBody>
      </p:sp>
      <p:sp>
        <p:nvSpPr>
          <p:cNvPr id="68" name="Google Shape;68;p14"/>
          <p:cNvSpPr txBox="1"/>
          <p:nvPr>
            <p:ph idx="1" type="body"/>
          </p:nvPr>
        </p:nvSpPr>
        <p:spPr>
          <a:xfrm>
            <a:off x="810000" y="1152475"/>
            <a:ext cx="8022600" cy="3416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t/>
            </a:r>
            <a:endParaRPr sz="1550">
              <a:solidFill>
                <a:schemeClr val="dk1"/>
              </a:solidFill>
              <a:highlight>
                <a:srgbClr val="FFFFFF"/>
              </a:highlight>
              <a:latin typeface="Times"/>
              <a:ea typeface="Times"/>
              <a:cs typeface="Times"/>
              <a:sym typeface="Times"/>
            </a:endParaRPr>
          </a:p>
          <a:p>
            <a:pPr indent="0" lvl="0" marL="0" marR="0" rtl="0" algn="l">
              <a:spcBef>
                <a:spcPts val="0"/>
              </a:spcBef>
              <a:spcAft>
                <a:spcPts val="0"/>
              </a:spcAft>
              <a:buNone/>
            </a:pPr>
            <a:r>
              <a:rPr lang="en" sz="1550">
                <a:solidFill>
                  <a:schemeClr val="dk1"/>
                </a:solidFill>
                <a:highlight>
                  <a:srgbClr val="FFFFFF"/>
                </a:highlight>
                <a:latin typeface="Times"/>
                <a:ea typeface="Times"/>
                <a:cs typeface="Times"/>
                <a:sym typeface="Times"/>
              </a:rPr>
              <a:t>Sree Surya Sreemanth Yedidhi (Data collection and Preprocessing)</a:t>
            </a:r>
            <a:endParaRPr sz="1550">
              <a:solidFill>
                <a:schemeClr val="dk1"/>
              </a:solidFill>
              <a:highlight>
                <a:srgbClr val="FFFFFF"/>
              </a:highlight>
              <a:latin typeface="Times"/>
              <a:ea typeface="Times"/>
              <a:cs typeface="Times"/>
              <a:sym typeface="Times"/>
            </a:endParaRPr>
          </a:p>
          <a:p>
            <a:pPr indent="0" lvl="0" marL="0" rtl="0" algn="l">
              <a:spcBef>
                <a:spcPts val="0"/>
              </a:spcBef>
              <a:spcAft>
                <a:spcPts val="0"/>
              </a:spcAft>
              <a:buNone/>
            </a:pPr>
            <a:r>
              <a:t/>
            </a:r>
            <a:endParaRPr sz="1550">
              <a:solidFill>
                <a:schemeClr val="dk1"/>
              </a:solidFill>
              <a:highlight>
                <a:srgbClr val="FFFFFF"/>
              </a:highlight>
              <a:latin typeface="Times"/>
              <a:ea typeface="Times"/>
              <a:cs typeface="Times"/>
              <a:sym typeface="Times"/>
            </a:endParaRPr>
          </a:p>
          <a:p>
            <a:pPr indent="0" lvl="0" marL="0" marR="0" rtl="0" algn="l">
              <a:spcBef>
                <a:spcPts val="0"/>
              </a:spcBef>
              <a:spcAft>
                <a:spcPts val="0"/>
              </a:spcAft>
              <a:buNone/>
            </a:pPr>
            <a:r>
              <a:rPr lang="en" sz="1550">
                <a:solidFill>
                  <a:schemeClr val="dk1"/>
                </a:solidFill>
                <a:highlight>
                  <a:srgbClr val="FFFFFF"/>
                </a:highlight>
                <a:latin typeface="Times"/>
                <a:ea typeface="Times"/>
                <a:cs typeface="Times"/>
                <a:sym typeface="Times"/>
              </a:rPr>
              <a:t>Vivek Chandra (Model selection and Training)</a:t>
            </a:r>
            <a:endParaRPr sz="1550">
              <a:solidFill>
                <a:schemeClr val="dk1"/>
              </a:solidFill>
              <a:highlight>
                <a:srgbClr val="FFFFFF"/>
              </a:highlight>
              <a:latin typeface="Times"/>
              <a:ea typeface="Times"/>
              <a:cs typeface="Times"/>
              <a:sym typeface="Times"/>
            </a:endParaRPr>
          </a:p>
          <a:p>
            <a:pPr indent="0" lvl="0" marL="0" rtl="0" algn="l">
              <a:spcBef>
                <a:spcPts val="0"/>
              </a:spcBef>
              <a:spcAft>
                <a:spcPts val="0"/>
              </a:spcAft>
              <a:buNone/>
            </a:pPr>
            <a:r>
              <a:t/>
            </a:r>
            <a:endParaRPr sz="1550">
              <a:solidFill>
                <a:schemeClr val="dk1"/>
              </a:solidFill>
              <a:highlight>
                <a:srgbClr val="FFFFFF"/>
              </a:highlight>
              <a:latin typeface="Times"/>
              <a:ea typeface="Times"/>
              <a:cs typeface="Times"/>
              <a:sym typeface="Times"/>
            </a:endParaRPr>
          </a:p>
          <a:p>
            <a:pPr indent="0" lvl="0" marL="0" marR="0" rtl="0" algn="l">
              <a:spcBef>
                <a:spcPts val="0"/>
              </a:spcBef>
              <a:spcAft>
                <a:spcPts val="0"/>
              </a:spcAft>
              <a:buNone/>
            </a:pPr>
            <a:r>
              <a:rPr lang="en" sz="1550">
                <a:solidFill>
                  <a:schemeClr val="dk1"/>
                </a:solidFill>
                <a:highlight>
                  <a:srgbClr val="FFFFFF"/>
                </a:highlight>
                <a:latin typeface="Times"/>
                <a:ea typeface="Times"/>
                <a:cs typeface="Times"/>
                <a:sym typeface="Times"/>
              </a:rPr>
              <a:t>Yagna praseeda Atmuri (Model Evaluation and Optimization)</a:t>
            </a:r>
            <a:endParaRPr sz="1550">
              <a:solidFill>
                <a:schemeClr val="dk1"/>
              </a:solidFill>
              <a:highlight>
                <a:srgbClr val="FFFFFF"/>
              </a:highlight>
              <a:latin typeface="Times"/>
              <a:ea typeface="Times"/>
              <a:cs typeface="Times"/>
              <a:sym typeface="Times"/>
            </a:endParaRPr>
          </a:p>
          <a:p>
            <a:pPr indent="0" lvl="0" marL="0" marR="0" rtl="0" algn="l">
              <a:spcBef>
                <a:spcPts val="0"/>
              </a:spcBef>
              <a:spcAft>
                <a:spcPts val="0"/>
              </a:spcAft>
              <a:buNone/>
            </a:pPr>
            <a:r>
              <a:t/>
            </a:r>
            <a:endParaRPr sz="1550">
              <a:solidFill>
                <a:schemeClr val="dk1"/>
              </a:solidFill>
              <a:highlight>
                <a:srgbClr val="FFFFFF"/>
              </a:highlight>
              <a:latin typeface="Times"/>
              <a:ea typeface="Times"/>
              <a:cs typeface="Times"/>
              <a:sym typeface="Times"/>
            </a:endParaRPr>
          </a:p>
          <a:p>
            <a:pPr indent="0" lvl="0" marL="0" marR="0" rtl="0" algn="l">
              <a:spcBef>
                <a:spcPts val="0"/>
              </a:spcBef>
              <a:spcAft>
                <a:spcPts val="0"/>
              </a:spcAft>
              <a:buNone/>
            </a:pPr>
            <a:r>
              <a:rPr lang="en" sz="1550">
                <a:solidFill>
                  <a:schemeClr val="dk1"/>
                </a:solidFill>
                <a:highlight>
                  <a:schemeClr val="lt1"/>
                </a:highlight>
                <a:latin typeface="Times"/>
                <a:ea typeface="Times"/>
                <a:cs typeface="Times"/>
                <a:sym typeface="Times"/>
              </a:rPr>
              <a:t>Parimala Anjanappa (Deploying the model and Documentation)</a:t>
            </a:r>
            <a:endParaRPr sz="2100">
              <a:solidFill>
                <a:schemeClr val="dk1"/>
              </a:solidFill>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3000">
                <a:latin typeface="Times"/>
                <a:ea typeface="Times"/>
                <a:cs typeface="Times"/>
                <a:sym typeface="Times"/>
              </a:rPr>
              <a:t>Impact of Fuel price on Sales</a:t>
            </a:r>
            <a:endParaRPr sz="4000">
              <a:latin typeface="Times"/>
              <a:ea typeface="Times"/>
              <a:cs typeface="Times"/>
              <a:sym typeface="Times"/>
            </a:endParaRPr>
          </a:p>
        </p:txBody>
      </p:sp>
      <p:sp>
        <p:nvSpPr>
          <p:cNvPr id="198" name="Google Shape;198;p32"/>
          <p:cNvSpPr txBox="1"/>
          <p:nvPr>
            <p:ph idx="1" type="body"/>
          </p:nvPr>
        </p:nvSpPr>
        <p:spPr>
          <a:xfrm>
            <a:off x="311700" y="1225225"/>
            <a:ext cx="3915900" cy="3354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solidFill>
                  <a:srgbClr val="0D0D0D"/>
                </a:solidFill>
                <a:highlight>
                  <a:srgbClr val="FFFFFF"/>
                </a:highlight>
                <a:latin typeface="Times"/>
                <a:ea typeface="Times"/>
                <a:cs typeface="Times"/>
                <a:sym typeface="Times"/>
              </a:rPr>
              <a:t>Study conducted by an economist from Brown University: investigates the relationship between gasoline prices and consumer buying behavior.</a:t>
            </a:r>
            <a:r>
              <a:rPr lang="en" sz="1400">
                <a:latin typeface="Times"/>
                <a:ea typeface="Times"/>
                <a:cs typeface="Times"/>
                <a:sym typeface="Times"/>
              </a:rPr>
              <a:t> </a:t>
            </a:r>
            <a:endParaRPr sz="1400">
              <a:latin typeface="Times"/>
              <a:ea typeface="Times"/>
              <a:cs typeface="Times"/>
              <a:sym typeface="Times"/>
            </a:endParaRPr>
          </a:p>
          <a:p>
            <a:pPr indent="0" lvl="0" marL="0" rtl="0" algn="l">
              <a:lnSpc>
                <a:spcPct val="105000"/>
              </a:lnSpc>
              <a:spcBef>
                <a:spcPts val="1200"/>
              </a:spcBef>
              <a:spcAft>
                <a:spcPts val="0"/>
              </a:spcAft>
              <a:buNone/>
            </a:pPr>
            <a:r>
              <a:rPr lang="en" sz="1400">
                <a:latin typeface="Times"/>
                <a:ea typeface="Times"/>
                <a:cs typeface="Times"/>
                <a:sym typeface="Times"/>
              </a:rPr>
              <a:t>The economist assumes that even a slight increase in fuel prices significantly adds up to the annual expenditure and thus discourages consumers from actively buying their required goods and services.</a:t>
            </a:r>
            <a:endParaRPr sz="1400">
              <a:latin typeface="Times"/>
              <a:ea typeface="Times"/>
              <a:cs typeface="Times"/>
              <a:sym typeface="Times"/>
            </a:endParaRPr>
          </a:p>
          <a:p>
            <a:pPr indent="0" lvl="0" marL="0" rtl="0" algn="l">
              <a:lnSpc>
                <a:spcPct val="105000"/>
              </a:lnSpc>
              <a:spcBef>
                <a:spcPts val="1200"/>
              </a:spcBef>
              <a:spcAft>
                <a:spcPts val="0"/>
              </a:spcAft>
              <a:buNone/>
            </a:pPr>
            <a:r>
              <a:t/>
            </a:r>
            <a:endParaRPr sz="1400">
              <a:latin typeface="Times"/>
              <a:ea typeface="Times"/>
              <a:cs typeface="Times"/>
              <a:sym typeface="Times"/>
            </a:endParaRPr>
          </a:p>
          <a:p>
            <a:pPr indent="0" lvl="0" marL="0" rtl="0" algn="l">
              <a:lnSpc>
                <a:spcPct val="105000"/>
              </a:lnSpc>
              <a:spcBef>
                <a:spcPts val="1200"/>
              </a:spcBef>
              <a:spcAft>
                <a:spcPts val="0"/>
              </a:spcAft>
              <a:buNone/>
            </a:pPr>
            <a:r>
              <a:rPr lang="en" sz="1400">
                <a:latin typeface="Times"/>
                <a:ea typeface="Times"/>
                <a:cs typeface="Times"/>
                <a:sym typeface="Times"/>
              </a:rPr>
              <a:t>This can be observed in the adjacent visualization.</a:t>
            </a:r>
            <a:endParaRPr sz="1400">
              <a:latin typeface="Times"/>
              <a:ea typeface="Times"/>
              <a:cs typeface="Times"/>
              <a:sym typeface="Times"/>
            </a:endParaRPr>
          </a:p>
          <a:p>
            <a:pPr indent="0" lvl="0" marL="0" rtl="0" algn="l">
              <a:lnSpc>
                <a:spcPct val="105000"/>
              </a:lnSpc>
              <a:spcBef>
                <a:spcPts val="1200"/>
              </a:spcBef>
              <a:spcAft>
                <a:spcPts val="1200"/>
              </a:spcAft>
              <a:buNone/>
            </a:pPr>
            <a:r>
              <a:t/>
            </a:r>
            <a:endParaRPr sz="1200">
              <a:latin typeface="Roboto"/>
              <a:ea typeface="Roboto"/>
              <a:cs typeface="Roboto"/>
              <a:sym typeface="Roboto"/>
            </a:endParaRPr>
          </a:p>
        </p:txBody>
      </p:sp>
      <p:pic>
        <p:nvPicPr>
          <p:cNvPr id="199" name="Google Shape;199;p32"/>
          <p:cNvPicPr preferRelativeResize="0"/>
          <p:nvPr/>
        </p:nvPicPr>
        <p:blipFill>
          <a:blip r:embed="rId3">
            <a:alphaModFix/>
          </a:blip>
          <a:stretch>
            <a:fillRect/>
          </a:stretch>
        </p:blipFill>
        <p:spPr>
          <a:xfrm>
            <a:off x="4227600" y="1340950"/>
            <a:ext cx="4250200" cy="3298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D0D0D"/>
                </a:solidFill>
                <a:highlight>
                  <a:srgbClr val="FFFFFF"/>
                </a:highlight>
                <a:latin typeface="Times"/>
                <a:ea typeface="Times"/>
                <a:cs typeface="Times"/>
                <a:sym typeface="Times"/>
              </a:rPr>
              <a:t>ML model:</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Linear Regression</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Random Forest Regressor</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K-Nearest Neighbors Regressor</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XGBoost Regressor</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Deep Neural Network (DNN)</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rPr lang="en" sz="1400">
                <a:solidFill>
                  <a:srgbClr val="0D0D0D"/>
                </a:solidFill>
                <a:highlight>
                  <a:srgbClr val="FFFFFF"/>
                </a:highlight>
                <a:latin typeface="Times"/>
                <a:ea typeface="Times"/>
                <a:cs typeface="Times"/>
                <a:sym typeface="Times"/>
              </a:rPr>
              <a:t>Evaluation Metrics: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MAE</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MSE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RMSE </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R2 Score</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1200"/>
              </a:spcAft>
              <a:buNone/>
            </a:pPr>
            <a:r>
              <a:t/>
            </a:r>
            <a:endParaRPr sz="1400">
              <a:latin typeface="Times"/>
              <a:ea typeface="Times"/>
              <a:cs typeface="Times"/>
              <a:sym typeface="Times"/>
            </a:endParaRPr>
          </a:p>
        </p:txBody>
      </p:sp>
      <p:sp>
        <p:nvSpPr>
          <p:cNvPr id="205" name="Google Shape;205;p33"/>
          <p:cNvSpPr txBox="1"/>
          <p:nvPr/>
        </p:nvSpPr>
        <p:spPr>
          <a:xfrm>
            <a:off x="493325" y="246675"/>
            <a:ext cx="69615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Times"/>
                <a:ea typeface="Times"/>
                <a:cs typeface="Times"/>
                <a:sym typeface="Times"/>
              </a:rPr>
              <a:t>ML </a:t>
            </a:r>
            <a:r>
              <a:rPr b="1" lang="en" sz="2700">
                <a:solidFill>
                  <a:schemeClr val="dk1"/>
                </a:solidFill>
                <a:latin typeface="Times"/>
                <a:ea typeface="Times"/>
                <a:cs typeface="Times"/>
                <a:sym typeface="Times"/>
              </a:rPr>
              <a:t>models</a:t>
            </a:r>
            <a:r>
              <a:rPr b="1" lang="en" sz="2700">
                <a:solidFill>
                  <a:schemeClr val="dk1"/>
                </a:solidFill>
                <a:latin typeface="Times"/>
                <a:ea typeface="Times"/>
                <a:cs typeface="Times"/>
                <a:sym typeface="Times"/>
              </a:rPr>
              <a:t> and Evaluation metrics:</a:t>
            </a:r>
            <a:endParaRPr b="1" sz="2700">
              <a:solidFill>
                <a:schemeClr val="dk1"/>
              </a:solidFill>
              <a:latin typeface="Times"/>
              <a:ea typeface="Times"/>
              <a:cs typeface="Times"/>
              <a:sym typeface="Time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latin typeface="Times"/>
                <a:ea typeface="Times"/>
                <a:cs typeface="Times"/>
                <a:sym typeface="Times"/>
              </a:rPr>
              <a:t>Linear Regression model</a:t>
            </a:r>
            <a:endParaRPr sz="4000">
              <a:latin typeface="Times"/>
              <a:ea typeface="Times"/>
              <a:cs typeface="Times"/>
              <a:sym typeface="Times"/>
            </a:endParaRPr>
          </a:p>
        </p:txBody>
      </p:sp>
      <p:sp>
        <p:nvSpPr>
          <p:cNvPr id="211" name="Google Shape;211;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Performance: Linear Regression Model - 90.86%</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Mean Absolute Error (MAE): 0.04066</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Root Mean Squared Error (RMSE): 0.073</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R-squared (R2): 0.9068</a:t>
            </a:r>
            <a:endParaRPr sz="1400">
              <a:solidFill>
                <a:srgbClr val="0D0D0D"/>
              </a:solidFill>
              <a:highlight>
                <a:srgbClr val="FFFFFF"/>
              </a:highlight>
              <a:latin typeface="Times"/>
              <a:ea typeface="Times"/>
              <a:cs typeface="Times"/>
              <a:sym typeface="Times"/>
            </a:endParaRPr>
          </a:p>
          <a:p>
            <a:pPr indent="0" lvl="0" marL="0" rtl="0" algn="l">
              <a:spcBef>
                <a:spcPts val="1200"/>
              </a:spcBef>
              <a:spcAft>
                <a:spcPts val="1200"/>
              </a:spcAft>
              <a:buNone/>
            </a:pPr>
            <a:r>
              <a:t/>
            </a:r>
            <a:endParaRPr sz="1400">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latin typeface="Times"/>
                <a:ea typeface="Times"/>
                <a:cs typeface="Times"/>
                <a:sym typeface="Times"/>
              </a:rPr>
              <a:t>Random Forest Regression Model</a:t>
            </a:r>
            <a:endParaRPr sz="4000">
              <a:latin typeface="Times"/>
              <a:ea typeface="Times"/>
              <a:cs typeface="Times"/>
              <a:sym typeface="Times"/>
            </a:endParaRPr>
          </a:p>
        </p:txBody>
      </p:sp>
      <p:sp>
        <p:nvSpPr>
          <p:cNvPr id="217" name="Google Shape;217;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Performance of Random Forest Regression Model- 91.23%</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Mean Absolute Error (MAE): 0.039</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Root Mean Squared Error (RMSE): 0.0716</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R-squared (R2): 0.9123</a:t>
            </a:r>
            <a:endParaRPr sz="1400">
              <a:solidFill>
                <a:srgbClr val="0D0D0D"/>
              </a:solidFill>
              <a:highlight>
                <a:srgbClr val="FFFFFF"/>
              </a:highlight>
              <a:latin typeface="Times"/>
              <a:ea typeface="Times"/>
              <a:cs typeface="Times"/>
              <a:sym typeface="Times"/>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25525" y="363750"/>
            <a:ext cx="82710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latin typeface="Times"/>
                <a:ea typeface="Times"/>
                <a:cs typeface="Times"/>
                <a:sym typeface="Times"/>
              </a:rPr>
              <a:t>Decision</a:t>
            </a:r>
            <a:r>
              <a:rPr lang="en" sz="4000">
                <a:latin typeface="Times"/>
                <a:ea typeface="Times"/>
                <a:cs typeface="Times"/>
                <a:sym typeface="Times"/>
              </a:rPr>
              <a:t> Tree Regression Model</a:t>
            </a:r>
            <a:endParaRPr sz="4000">
              <a:latin typeface="Times"/>
              <a:ea typeface="Times"/>
              <a:cs typeface="Times"/>
              <a:sym typeface="Times"/>
            </a:endParaRPr>
          </a:p>
        </p:txBody>
      </p:sp>
      <p:sp>
        <p:nvSpPr>
          <p:cNvPr id="223" name="Google Shape;223;p36"/>
          <p:cNvSpPr txBox="1"/>
          <p:nvPr/>
        </p:nvSpPr>
        <p:spPr>
          <a:xfrm>
            <a:off x="425525" y="1195050"/>
            <a:ext cx="5176800" cy="3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Decision Tree Regression Model </a:t>
            </a:r>
            <a:r>
              <a:rPr lang="en">
                <a:solidFill>
                  <a:srgbClr val="0D0D0D"/>
                </a:solidFill>
                <a:highlight>
                  <a:srgbClr val="FFFFFF"/>
                </a:highlight>
                <a:latin typeface="Times"/>
                <a:ea typeface="Times"/>
                <a:cs typeface="Times"/>
                <a:sym typeface="Times"/>
              </a:rPr>
              <a:t>Perfomance - 91.008%</a:t>
            </a:r>
            <a:endParaRPr>
              <a:solidFill>
                <a:srgbClr val="0D0D0D"/>
              </a:solidFill>
              <a:highlight>
                <a:srgbClr val="FFFFFF"/>
              </a:highlight>
              <a:latin typeface="Times"/>
              <a:ea typeface="Times"/>
              <a:cs typeface="Times"/>
              <a:sym typeface="Times"/>
            </a:endParaRPr>
          </a:p>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Mean Absolute Error (MAE): 0.04004</a:t>
            </a:r>
            <a:endParaRPr>
              <a:solidFill>
                <a:srgbClr val="0D0D0D"/>
              </a:solidFill>
              <a:highlight>
                <a:srgbClr val="FFFFFF"/>
              </a:highlight>
              <a:latin typeface="Times"/>
              <a:ea typeface="Times"/>
              <a:cs typeface="Times"/>
              <a:sym typeface="Times"/>
            </a:endParaRPr>
          </a:p>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Root Mean Squared Error (RMSE): 0.0725</a:t>
            </a:r>
            <a:endParaRPr>
              <a:solidFill>
                <a:srgbClr val="0D0D0D"/>
              </a:solidFill>
              <a:highlight>
                <a:srgbClr val="FFFFFF"/>
              </a:highlight>
              <a:latin typeface="Times"/>
              <a:ea typeface="Times"/>
              <a:cs typeface="Times"/>
              <a:sym typeface="Times"/>
            </a:endParaRPr>
          </a:p>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R-squared (R2): 0.91008</a:t>
            </a:r>
            <a:endParaRPr>
              <a:solidFill>
                <a:srgbClr val="0D0D0D"/>
              </a:solidFill>
              <a:highlight>
                <a:srgbClr val="FFFFFF"/>
              </a:highlight>
              <a:latin typeface="Times"/>
              <a:ea typeface="Times"/>
              <a:cs typeface="Times"/>
              <a:sym typeface="Times"/>
            </a:endParaRPr>
          </a:p>
          <a:p>
            <a:pPr indent="0" lvl="0" marL="0" rtl="0" algn="l">
              <a:lnSpc>
                <a:spcPct val="115000"/>
              </a:lnSpc>
              <a:spcBef>
                <a:spcPts val="1200"/>
              </a:spcBef>
              <a:spcAft>
                <a:spcPts val="0"/>
              </a:spcAft>
              <a:buNone/>
            </a:pPr>
            <a:r>
              <a:rPr lang="en">
                <a:solidFill>
                  <a:srgbClr val="0D0D0D"/>
                </a:solidFill>
                <a:highlight>
                  <a:srgbClr val="FFFFFF"/>
                </a:highlight>
                <a:latin typeface="Times"/>
                <a:ea typeface="Times"/>
                <a:cs typeface="Times"/>
                <a:sym typeface="Times"/>
              </a:rPr>
              <a:t>Performance of Decision Tree Regression M</a:t>
            </a:r>
            <a:r>
              <a:rPr lang="en">
                <a:solidFill>
                  <a:srgbClr val="0D0D0D"/>
                </a:solidFill>
                <a:highlight>
                  <a:srgbClr val="FFFFFF"/>
                </a:highlight>
                <a:latin typeface="Times"/>
                <a:ea typeface="Times"/>
                <a:cs typeface="Times"/>
                <a:sym typeface="Times"/>
              </a:rPr>
              <a:t>odel is slightly lower than the performance of the Random Forest Regressor model, it still performs reasonably well in predicting weekly sales.</a:t>
            </a:r>
            <a:endParaRPr>
              <a:solidFill>
                <a:srgbClr val="0D0D0D"/>
              </a:solidFill>
              <a:highlight>
                <a:srgbClr val="FFFFFF"/>
              </a:highlight>
              <a:latin typeface="Times"/>
              <a:ea typeface="Times"/>
              <a:cs typeface="Times"/>
              <a:sym typeface="Times"/>
            </a:endParaRPr>
          </a:p>
          <a:p>
            <a:pPr indent="0" lvl="0" marL="0" rtl="0" algn="l">
              <a:lnSpc>
                <a:spcPct val="115000"/>
              </a:lnSpc>
              <a:spcBef>
                <a:spcPts val="1200"/>
              </a:spcBef>
              <a:spcAft>
                <a:spcPts val="0"/>
              </a:spcAft>
              <a:buNone/>
            </a:pPr>
            <a:r>
              <a:t/>
            </a:r>
            <a:endParaRPr>
              <a:solidFill>
                <a:srgbClr val="0D0D0D"/>
              </a:solidFill>
              <a:highlight>
                <a:srgbClr val="FFFFFF"/>
              </a:highlight>
              <a:latin typeface="Times"/>
              <a:ea typeface="Times"/>
              <a:cs typeface="Times"/>
              <a:sym typeface="Times"/>
            </a:endParaRPr>
          </a:p>
          <a:p>
            <a:pPr indent="0" lvl="0" marL="0" rtl="0" algn="l">
              <a:lnSpc>
                <a:spcPct val="115000"/>
              </a:lnSpc>
              <a:spcBef>
                <a:spcPts val="1200"/>
              </a:spcBef>
              <a:spcAft>
                <a:spcPts val="0"/>
              </a:spcAft>
              <a:buNone/>
            </a:pPr>
            <a:r>
              <a:t/>
            </a:r>
            <a:endParaRPr>
              <a:solidFill>
                <a:srgbClr val="0D0D0D"/>
              </a:solidFill>
              <a:highlight>
                <a:srgbClr val="FFFFFF"/>
              </a:highlight>
              <a:latin typeface="Times"/>
              <a:ea typeface="Times"/>
              <a:cs typeface="Times"/>
              <a:sym typeface="Times"/>
            </a:endParaRPr>
          </a:p>
          <a:p>
            <a:pPr indent="0" lvl="0" marL="0" rtl="0" algn="l">
              <a:lnSpc>
                <a:spcPct val="115000"/>
              </a:lnSpc>
              <a:spcBef>
                <a:spcPts val="1200"/>
              </a:spcBef>
              <a:spcAft>
                <a:spcPts val="0"/>
              </a:spcAft>
              <a:buNone/>
            </a:pPr>
            <a:r>
              <a:t/>
            </a:r>
            <a:endParaRPr>
              <a:solidFill>
                <a:srgbClr val="0D0D0D"/>
              </a:solidFill>
              <a:highlight>
                <a:srgbClr val="FFFFFF"/>
              </a:highlight>
              <a:latin typeface="Times"/>
              <a:ea typeface="Times"/>
              <a:cs typeface="Times"/>
              <a:sym typeface="Times"/>
            </a:endParaRPr>
          </a:p>
          <a:p>
            <a:pPr indent="0" lvl="0" marL="0" rtl="0" algn="l">
              <a:lnSpc>
                <a:spcPct val="115000"/>
              </a:lnSpc>
              <a:spcBef>
                <a:spcPts val="1200"/>
              </a:spcBef>
              <a:spcAft>
                <a:spcPts val="1200"/>
              </a:spcAft>
              <a:buNone/>
            </a:pPr>
            <a:r>
              <a:t/>
            </a:r>
            <a:endParaRPr>
              <a:solidFill>
                <a:srgbClr val="0D0D0D"/>
              </a:solidFill>
              <a:highlight>
                <a:srgbClr val="FFFFFF"/>
              </a:highlight>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latin typeface="Times"/>
                <a:ea typeface="Times"/>
                <a:cs typeface="Times"/>
                <a:sym typeface="Times"/>
              </a:rPr>
              <a:t>Gradient Boost </a:t>
            </a:r>
            <a:r>
              <a:rPr lang="en" sz="4000">
                <a:latin typeface="Times"/>
                <a:ea typeface="Times"/>
                <a:cs typeface="Times"/>
                <a:sym typeface="Times"/>
              </a:rPr>
              <a:t>model</a:t>
            </a:r>
            <a:endParaRPr sz="4000">
              <a:latin typeface="Times"/>
              <a:ea typeface="Times"/>
              <a:cs typeface="Times"/>
              <a:sym typeface="Times"/>
            </a:endParaRPr>
          </a:p>
        </p:txBody>
      </p:sp>
      <p:sp>
        <p:nvSpPr>
          <p:cNvPr id="229" name="Google Shape;229;p37"/>
          <p:cNvSpPr txBox="1"/>
          <p:nvPr/>
        </p:nvSpPr>
        <p:spPr>
          <a:xfrm>
            <a:off x="311700" y="1361825"/>
            <a:ext cx="4812600" cy="3144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Accuracy: XGBoost Regressor Accuracy - 93.52%</a:t>
            </a:r>
            <a:endParaRPr>
              <a:solidFill>
                <a:srgbClr val="0D0D0D"/>
              </a:solidFill>
              <a:highlight>
                <a:srgbClr val="FFFFFF"/>
              </a:highlight>
              <a:latin typeface="Times"/>
              <a:ea typeface="Times"/>
              <a:cs typeface="Times"/>
              <a:sym typeface="Times"/>
            </a:endParaRPr>
          </a:p>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Mean Absolute Error (MAE): 0.035</a:t>
            </a:r>
            <a:endParaRPr>
              <a:solidFill>
                <a:srgbClr val="0D0D0D"/>
              </a:solidFill>
              <a:highlight>
                <a:srgbClr val="FFFFFF"/>
              </a:highlight>
              <a:latin typeface="Times"/>
              <a:ea typeface="Times"/>
              <a:cs typeface="Times"/>
              <a:sym typeface="Times"/>
            </a:endParaRPr>
          </a:p>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Root Mean Squared Error (RMSE): 0.0615</a:t>
            </a:r>
            <a:endParaRPr>
              <a:solidFill>
                <a:srgbClr val="0D0D0D"/>
              </a:solidFill>
              <a:highlight>
                <a:srgbClr val="FFFFFF"/>
              </a:highlight>
              <a:latin typeface="Times"/>
              <a:ea typeface="Times"/>
              <a:cs typeface="Times"/>
              <a:sym typeface="Times"/>
            </a:endParaRPr>
          </a:p>
          <a:p>
            <a:pPr indent="-317500" lvl="0" marL="457200" rtl="0" algn="l">
              <a:lnSpc>
                <a:spcPct val="115000"/>
              </a:lnSpc>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R-squared (R2): 0.9352</a:t>
            </a:r>
            <a:endParaRPr>
              <a:solidFill>
                <a:srgbClr val="0D0D0D"/>
              </a:solidFill>
              <a:highlight>
                <a:srgbClr val="FFFFFF"/>
              </a:highlight>
              <a:latin typeface="Times"/>
              <a:ea typeface="Times"/>
              <a:cs typeface="Times"/>
              <a:sym typeface="Times"/>
            </a:endParaRPr>
          </a:p>
          <a:p>
            <a:pPr indent="0" lvl="0" marL="0" rtl="0" algn="l">
              <a:lnSpc>
                <a:spcPct val="115000"/>
              </a:lnSpc>
              <a:spcBef>
                <a:spcPts val="1200"/>
              </a:spcBef>
              <a:spcAft>
                <a:spcPts val="0"/>
              </a:spcAft>
              <a:buNone/>
            </a:pPr>
            <a:r>
              <a:rPr lang="en">
                <a:solidFill>
                  <a:srgbClr val="0D0D0D"/>
                </a:solidFill>
                <a:highlight>
                  <a:srgbClr val="FFFFFF"/>
                </a:highlight>
                <a:latin typeface="Times"/>
                <a:ea typeface="Times"/>
                <a:cs typeface="Times"/>
                <a:sym typeface="Times"/>
              </a:rPr>
              <a:t>The XGBoost Regressor model demonstrates excellent accuracy and performance in predicting weekly sales, with a high R-squared value and low errors. </a:t>
            </a:r>
            <a:endParaRPr>
              <a:solidFill>
                <a:srgbClr val="0D0D0D"/>
              </a:solidFill>
              <a:highlight>
                <a:srgbClr val="FFFFFF"/>
              </a:highlight>
              <a:latin typeface="Times"/>
              <a:ea typeface="Times"/>
              <a:cs typeface="Times"/>
              <a:sym typeface="Times"/>
            </a:endParaRPr>
          </a:p>
          <a:p>
            <a:pPr indent="0" lvl="0" marL="0" rtl="0" algn="l">
              <a:lnSpc>
                <a:spcPct val="115000"/>
              </a:lnSpc>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275475" y="71475"/>
            <a:ext cx="8520600" cy="62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80">
                <a:latin typeface="Times"/>
                <a:ea typeface="Times"/>
                <a:cs typeface="Times"/>
                <a:sym typeface="Times"/>
              </a:rPr>
              <a:t>Custom deep learning neural network</a:t>
            </a:r>
            <a:endParaRPr sz="3580">
              <a:latin typeface="Times"/>
              <a:ea typeface="Times"/>
              <a:cs typeface="Times"/>
              <a:sym typeface="Times"/>
            </a:endParaRPr>
          </a:p>
        </p:txBody>
      </p:sp>
      <p:pic>
        <p:nvPicPr>
          <p:cNvPr id="235" name="Google Shape;235;p38"/>
          <p:cNvPicPr preferRelativeResize="0"/>
          <p:nvPr/>
        </p:nvPicPr>
        <p:blipFill>
          <a:blip r:embed="rId3">
            <a:alphaModFix/>
          </a:blip>
          <a:stretch>
            <a:fillRect/>
          </a:stretch>
        </p:blipFill>
        <p:spPr>
          <a:xfrm>
            <a:off x="4572000" y="1097150"/>
            <a:ext cx="4080775" cy="2571800"/>
          </a:xfrm>
          <a:prstGeom prst="rect">
            <a:avLst/>
          </a:prstGeom>
          <a:noFill/>
          <a:ln>
            <a:noFill/>
          </a:ln>
        </p:spPr>
      </p:pic>
      <p:sp>
        <p:nvSpPr>
          <p:cNvPr id="236" name="Google Shape;236;p38"/>
          <p:cNvSpPr txBox="1"/>
          <p:nvPr/>
        </p:nvSpPr>
        <p:spPr>
          <a:xfrm>
            <a:off x="651850" y="1472375"/>
            <a:ext cx="3678000" cy="1530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a:t>
            </a:r>
            <a:r>
              <a:rPr lang="en" sz="1200">
                <a:solidFill>
                  <a:srgbClr val="0D0D0D"/>
                </a:solidFill>
                <a:highlight>
                  <a:srgbClr val="FFFFFF"/>
                </a:highlight>
                <a:latin typeface="Roboto"/>
                <a:ea typeface="Roboto"/>
                <a:cs typeface="Roboto"/>
                <a:sym typeface="Roboto"/>
              </a:rPr>
              <a:t>ccuracy : 84.51%</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Mean Absolute Error (MAE): 0.05009</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Mean Squared Error (MSE): 0.0069</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Root Mean Squared Error (RMSE): 0.0832</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R-squared (R2): 0.8829</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latin typeface="Times"/>
                <a:ea typeface="Times"/>
                <a:cs typeface="Times"/>
                <a:sym typeface="Times"/>
              </a:rPr>
              <a:t>Comparing</a:t>
            </a:r>
            <a:r>
              <a:rPr lang="en" sz="4000">
                <a:latin typeface="Times"/>
                <a:ea typeface="Times"/>
                <a:cs typeface="Times"/>
                <a:sym typeface="Times"/>
              </a:rPr>
              <a:t> models</a:t>
            </a:r>
            <a:endParaRPr sz="4000">
              <a:latin typeface="Times"/>
              <a:ea typeface="Times"/>
              <a:cs typeface="Times"/>
              <a:sym typeface="Times"/>
            </a:endParaRPr>
          </a:p>
        </p:txBody>
      </p:sp>
      <p:pic>
        <p:nvPicPr>
          <p:cNvPr id="242" name="Google Shape;242;p39"/>
          <p:cNvPicPr preferRelativeResize="0"/>
          <p:nvPr/>
        </p:nvPicPr>
        <p:blipFill>
          <a:blip r:embed="rId3">
            <a:alphaModFix/>
          </a:blip>
          <a:stretch>
            <a:fillRect/>
          </a:stretch>
        </p:blipFill>
        <p:spPr>
          <a:xfrm>
            <a:off x="1174575" y="1914975"/>
            <a:ext cx="2024625" cy="2160200"/>
          </a:xfrm>
          <a:prstGeom prst="rect">
            <a:avLst/>
          </a:prstGeom>
          <a:noFill/>
          <a:ln>
            <a:noFill/>
          </a:ln>
        </p:spPr>
      </p:pic>
      <p:pic>
        <p:nvPicPr>
          <p:cNvPr id="243" name="Google Shape;243;p39"/>
          <p:cNvPicPr preferRelativeResize="0"/>
          <p:nvPr/>
        </p:nvPicPr>
        <p:blipFill>
          <a:blip r:embed="rId4">
            <a:alphaModFix/>
          </a:blip>
          <a:stretch>
            <a:fillRect/>
          </a:stretch>
        </p:blipFill>
        <p:spPr>
          <a:xfrm>
            <a:off x="4401475" y="1298375"/>
            <a:ext cx="4430824" cy="3484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latin typeface="Times"/>
                <a:ea typeface="Times"/>
                <a:cs typeface="Times"/>
                <a:sym typeface="Times"/>
              </a:rPr>
              <a:t>Future work</a:t>
            </a:r>
            <a:endParaRPr sz="3400">
              <a:latin typeface="Times"/>
              <a:ea typeface="Times"/>
              <a:cs typeface="Times"/>
              <a:sym typeface="Times"/>
            </a:endParaRPr>
          </a:p>
        </p:txBody>
      </p:sp>
      <p:sp>
        <p:nvSpPr>
          <p:cNvPr id="249" name="Google Shape;249;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D0D0D"/>
                </a:solidFill>
                <a:highlight>
                  <a:srgbClr val="FFFFFF"/>
                </a:highlight>
                <a:latin typeface="Times"/>
                <a:ea typeface="Times"/>
                <a:cs typeface="Times"/>
                <a:sym typeface="Times"/>
              </a:rPr>
              <a:t>Customer Segmentation and Targeted Marketing:</a:t>
            </a:r>
            <a:endParaRPr sz="1400">
              <a:solidFill>
                <a:srgbClr val="0D0D0D"/>
              </a:solidFill>
              <a:highlight>
                <a:srgbClr val="FFFFFF"/>
              </a:highlight>
              <a:latin typeface="Times"/>
              <a:ea typeface="Times"/>
              <a:cs typeface="Times"/>
              <a:sym typeface="Times"/>
            </a:endParaRPr>
          </a:p>
          <a:p>
            <a:pPr indent="-317500" lvl="0" marL="457200" rtl="0" algn="l">
              <a:spcBef>
                <a:spcPts val="120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By analyzing regional and departmental sales data, Walmart can implement customer segmentation strategies to target specific demographics with personalized marketing messages.</a:t>
            </a:r>
            <a:endParaRPr sz="1400">
              <a:solidFill>
                <a:srgbClr val="0D0D0D"/>
              </a:solidFill>
              <a:highlight>
                <a:srgbClr val="FFFFFF"/>
              </a:highlight>
              <a:latin typeface="Times"/>
              <a:ea typeface="Times"/>
              <a:cs typeface="Times"/>
              <a:sym typeface="Times"/>
            </a:endParaRPr>
          </a:p>
          <a:p>
            <a:pPr indent="-317500" lvl="0" marL="457200" rtl="0" algn="l">
              <a:spcBef>
                <a:spcPts val="0"/>
              </a:spcBef>
              <a:spcAft>
                <a:spcPts val="0"/>
              </a:spcAft>
              <a:buClr>
                <a:srgbClr val="0D0D0D"/>
              </a:buClr>
              <a:buSzPts val="1400"/>
              <a:buFont typeface="Times"/>
              <a:buChar char="●"/>
            </a:pPr>
            <a:r>
              <a:rPr lang="en" sz="1400">
                <a:solidFill>
                  <a:srgbClr val="0D0D0D"/>
                </a:solidFill>
                <a:highlight>
                  <a:srgbClr val="FFFFFF"/>
                </a:highlight>
                <a:latin typeface="Times"/>
                <a:ea typeface="Times"/>
                <a:cs typeface="Times"/>
                <a:sym typeface="Times"/>
              </a:rPr>
              <a:t>Cloud-based analytics tools provide insights into consumer preferences and behavior, enabling Walmart to focus on profitable regions and enhance product offerings to meet local demand.</a:t>
            </a:r>
            <a:endParaRPr sz="1400">
              <a:solidFill>
                <a:srgbClr val="0D0D0D"/>
              </a:solidFill>
              <a:highlight>
                <a:srgbClr val="FFFFFF"/>
              </a:highlight>
              <a:latin typeface="Times"/>
              <a:ea typeface="Times"/>
              <a:cs typeface="Times"/>
              <a:sym typeface="Times"/>
            </a:endParaRPr>
          </a:p>
          <a:p>
            <a:pPr indent="0" lvl="0" marL="457200" rtl="0" algn="l">
              <a:spcBef>
                <a:spcPts val="0"/>
              </a:spcBef>
              <a:spcAft>
                <a:spcPts val="0"/>
              </a:spcAft>
              <a:buNone/>
            </a:pPr>
            <a:r>
              <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rPr lang="en" sz="1400">
                <a:solidFill>
                  <a:srgbClr val="0D0D0D"/>
                </a:solidFill>
                <a:highlight>
                  <a:srgbClr val="FFFFFF"/>
                </a:highlight>
                <a:latin typeface="Times"/>
                <a:ea typeface="Times"/>
                <a:cs typeface="Times"/>
                <a:sym typeface="Times"/>
              </a:rPr>
              <a:t>Predictive Analytics and Forecasting:</a:t>
            </a:r>
            <a:endParaRPr sz="1400">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t/>
            </a:r>
            <a:endParaRPr sz="1400">
              <a:solidFill>
                <a:srgbClr val="0D0D0D"/>
              </a:solidFill>
              <a:highlight>
                <a:srgbClr val="FFFFFF"/>
              </a:highlight>
              <a:latin typeface="Times"/>
              <a:ea typeface="Times"/>
              <a:cs typeface="Times"/>
              <a:sym typeface="Times"/>
            </a:endParaRPr>
          </a:p>
          <a:p>
            <a:pPr indent="-317500" lvl="1" marL="914400" rtl="0" algn="l">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Utilizing cloud-based predictive analytics models, such as ARIMA or machine learning algorithms, Walmart can forecast future sales trends for individual stores and departments.</a:t>
            </a:r>
            <a:endParaRPr>
              <a:solidFill>
                <a:srgbClr val="0D0D0D"/>
              </a:solidFill>
              <a:highlight>
                <a:srgbClr val="FFFFFF"/>
              </a:highlight>
              <a:latin typeface="Times"/>
              <a:ea typeface="Times"/>
              <a:cs typeface="Times"/>
              <a:sym typeface="Times"/>
            </a:endParaRPr>
          </a:p>
          <a:p>
            <a:pPr indent="-317500" lvl="1" marL="914400" rtl="0" algn="l">
              <a:spcBef>
                <a:spcPts val="0"/>
              </a:spcBef>
              <a:spcAft>
                <a:spcPts val="0"/>
              </a:spcAft>
              <a:buClr>
                <a:srgbClr val="0D0D0D"/>
              </a:buClr>
              <a:buSzPts val="1400"/>
              <a:buFont typeface="Times"/>
              <a:buChar char="●"/>
            </a:pPr>
            <a:r>
              <a:rPr lang="en">
                <a:solidFill>
                  <a:srgbClr val="0D0D0D"/>
                </a:solidFill>
                <a:highlight>
                  <a:srgbClr val="FFFFFF"/>
                </a:highlight>
                <a:latin typeface="Times"/>
                <a:ea typeface="Times"/>
                <a:cs typeface="Times"/>
                <a:sym typeface="Times"/>
              </a:rPr>
              <a:t>These forecasting techniques enable Walmart to optimize inventory management, reduce stockouts, and improve overall sales performance.</a:t>
            </a:r>
            <a:endParaRPr>
              <a:solidFill>
                <a:srgbClr val="0D0D0D"/>
              </a:solidFill>
              <a:highlight>
                <a:srgbClr val="FFFFFF"/>
              </a:highlight>
              <a:latin typeface="Times"/>
              <a:ea typeface="Times"/>
              <a:cs typeface="Times"/>
              <a:sym typeface="Times"/>
            </a:endParaRPr>
          </a:p>
          <a:p>
            <a:pPr indent="0" lvl="0" marL="0" rtl="0" algn="l">
              <a:spcBef>
                <a:spcPts val="0"/>
              </a:spcBef>
              <a:spcAft>
                <a:spcPts val="0"/>
              </a:spcAft>
              <a:buNone/>
            </a:pPr>
            <a:r>
              <a:t/>
            </a:r>
            <a:endParaRPr sz="1400">
              <a:solidFill>
                <a:srgbClr val="0D0D0D"/>
              </a:solidFill>
              <a:highlight>
                <a:srgbClr val="FFFFFF"/>
              </a:highlight>
              <a:latin typeface="Times"/>
              <a:ea typeface="Times"/>
              <a:cs typeface="Times"/>
              <a:sym typeface="Time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7048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500">
                <a:latin typeface="Times"/>
                <a:ea typeface="Times"/>
                <a:cs typeface="Times"/>
                <a:sym typeface="Times"/>
              </a:rPr>
              <a:t>Questions?</a:t>
            </a:r>
            <a:br>
              <a:rPr b="1" lang="en" sz="5500">
                <a:latin typeface="Times"/>
                <a:ea typeface="Times"/>
                <a:cs typeface="Times"/>
                <a:sym typeface="Times"/>
              </a:rPr>
            </a:br>
            <a:endParaRPr b="1" sz="55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637875" y="242325"/>
            <a:ext cx="8194500" cy="72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700">
                <a:highlight>
                  <a:srgbClr val="FFFFFF"/>
                </a:highlight>
                <a:latin typeface="Times"/>
                <a:ea typeface="Times"/>
                <a:cs typeface="Times"/>
                <a:sym typeface="Times"/>
              </a:rPr>
              <a:t>Introduction of the problem</a:t>
            </a:r>
            <a:endParaRPr b="1" sz="2700">
              <a:highlight>
                <a:srgbClr val="FFFFFF"/>
              </a:highlight>
              <a:latin typeface="Times"/>
              <a:ea typeface="Times"/>
              <a:cs typeface="Times"/>
              <a:sym typeface="Times"/>
            </a:endParaRPr>
          </a:p>
        </p:txBody>
      </p:sp>
      <p:sp>
        <p:nvSpPr>
          <p:cNvPr id="74" name="Google Shape;74;p15"/>
          <p:cNvSpPr txBox="1"/>
          <p:nvPr>
            <p:ph idx="1" type="body"/>
          </p:nvPr>
        </p:nvSpPr>
        <p:spPr>
          <a:xfrm>
            <a:off x="637875" y="969150"/>
            <a:ext cx="7541100" cy="3599700"/>
          </a:xfrm>
          <a:prstGeom prst="rect">
            <a:avLst/>
          </a:prstGeom>
        </p:spPr>
        <p:txBody>
          <a:bodyPr anchorCtr="0" anchor="t" bIns="91425" lIns="91425" spcFirstLastPara="1" rIns="91425" wrap="square" tIns="91425">
            <a:normAutofit/>
          </a:bodyPr>
          <a:lstStyle/>
          <a:p>
            <a:pPr indent="-317500" lvl="0" marL="457200" rtl="0" algn="just">
              <a:spcBef>
                <a:spcPts val="1500"/>
              </a:spcBef>
              <a:spcAft>
                <a:spcPts val="0"/>
              </a:spcAft>
              <a:buClr>
                <a:srgbClr val="0D0D0D"/>
              </a:buClr>
              <a:buSzPts val="1400"/>
              <a:buFont typeface="Times"/>
              <a:buChar char="●"/>
            </a:pPr>
            <a:r>
              <a:rPr lang="en" sz="1400">
                <a:solidFill>
                  <a:srgbClr val="0D0D0D"/>
                </a:solidFill>
                <a:highlight>
                  <a:srgbClr val="FFFFFF"/>
                </a:highlight>
                <a:latin typeface="Times New Roman"/>
                <a:ea typeface="Times New Roman"/>
                <a:cs typeface="Times New Roman"/>
                <a:sym typeface="Times New Roman"/>
              </a:rPr>
              <a:t>Sales Forecasting: The primary objective is to develop models that can predict weekly sales for each store. Additionally, we can determine the impact of external factors like temperature, fuel prices, holidays, markdowns, and economic indicators on sales.</a:t>
            </a:r>
            <a:endParaRPr sz="1400">
              <a:solidFill>
                <a:srgbClr val="0D0D0D"/>
              </a:solidFill>
              <a:highlight>
                <a:srgbClr val="FFFFFF"/>
              </a:highlight>
              <a:latin typeface="Times New Roman"/>
              <a:ea typeface="Times New Roman"/>
              <a:cs typeface="Times New Roman"/>
              <a:sym typeface="Times New Roman"/>
            </a:endParaRPr>
          </a:p>
          <a:p>
            <a:pPr indent="0" lvl="0" marL="457200" rtl="0" algn="l">
              <a:spcBef>
                <a:spcPts val="1500"/>
              </a:spcBef>
              <a:spcAft>
                <a:spcPts val="0"/>
              </a:spcAft>
              <a:buNone/>
            </a:pPr>
            <a:r>
              <a:t/>
            </a:r>
            <a:endParaRPr sz="1400">
              <a:solidFill>
                <a:srgbClr val="0D0D0D"/>
              </a:solidFill>
              <a:highlight>
                <a:srgbClr val="FFFFFF"/>
              </a:highlight>
              <a:latin typeface="Times"/>
              <a:ea typeface="Times"/>
              <a:cs typeface="Times"/>
              <a:sym typeface="Times"/>
            </a:endParaRPr>
          </a:p>
          <a:p>
            <a:pPr indent="0" lvl="0" marL="0" rtl="0" algn="l">
              <a:spcBef>
                <a:spcPts val="1500"/>
              </a:spcBef>
              <a:spcAft>
                <a:spcPts val="1200"/>
              </a:spcAft>
              <a:buNone/>
            </a:pPr>
            <a:r>
              <a:t/>
            </a:r>
            <a:endParaRPr sz="1400">
              <a:latin typeface="Times"/>
              <a:ea typeface="Times"/>
              <a:cs typeface="Times"/>
              <a:sym typeface="Times"/>
            </a:endParaRPr>
          </a:p>
        </p:txBody>
      </p:sp>
      <p:pic>
        <p:nvPicPr>
          <p:cNvPr id="75" name="Google Shape;75;p15"/>
          <p:cNvPicPr preferRelativeResize="0"/>
          <p:nvPr/>
        </p:nvPicPr>
        <p:blipFill>
          <a:blip r:embed="rId3">
            <a:alphaModFix/>
          </a:blip>
          <a:stretch>
            <a:fillRect/>
          </a:stretch>
        </p:blipFill>
        <p:spPr>
          <a:xfrm>
            <a:off x="2028678" y="1923753"/>
            <a:ext cx="5086650" cy="2408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5500">
                <a:latin typeface="Times"/>
                <a:ea typeface="Times"/>
                <a:cs typeface="Times"/>
                <a:sym typeface="Times"/>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546750" y="372575"/>
            <a:ext cx="8372400" cy="572700"/>
          </a:xfrm>
          <a:prstGeom prst="rect">
            <a:avLst/>
          </a:prstGeom>
        </p:spPr>
        <p:txBody>
          <a:bodyPr anchorCtr="0" anchor="b"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b="1" lang="en" sz="2700">
                <a:highlight>
                  <a:srgbClr val="FFFFFF"/>
                </a:highlight>
                <a:latin typeface="Times"/>
                <a:ea typeface="Times"/>
                <a:cs typeface="Times"/>
                <a:sym typeface="Times"/>
              </a:rPr>
              <a:t>Tools used</a:t>
            </a:r>
            <a:endParaRPr b="1" sz="2700">
              <a:latin typeface="Times"/>
              <a:ea typeface="Times"/>
              <a:cs typeface="Times"/>
              <a:sym typeface="Times"/>
            </a:endParaRPr>
          </a:p>
        </p:txBody>
      </p:sp>
      <p:sp>
        <p:nvSpPr>
          <p:cNvPr id="81" name="Google Shape;81;p16"/>
          <p:cNvSpPr txBox="1"/>
          <p:nvPr>
            <p:ph idx="1" type="body"/>
          </p:nvPr>
        </p:nvSpPr>
        <p:spPr>
          <a:xfrm>
            <a:off x="546750" y="1152475"/>
            <a:ext cx="82857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400" u="sng">
                <a:solidFill>
                  <a:schemeClr val="dk1"/>
                </a:solidFill>
                <a:latin typeface="Times"/>
                <a:ea typeface="Times"/>
                <a:cs typeface="Times"/>
                <a:sym typeface="Times"/>
              </a:rPr>
              <a:t>Data Manipulation and Analysis</a:t>
            </a:r>
            <a:r>
              <a:rPr b="1" lang="en" sz="1400" u="sng">
                <a:solidFill>
                  <a:schemeClr val="dk1"/>
                </a:solidFill>
                <a:latin typeface="Times"/>
                <a:ea typeface="Times"/>
                <a:cs typeface="Times"/>
                <a:sym typeface="Times"/>
              </a:rPr>
              <a:t>:</a:t>
            </a:r>
            <a:endParaRPr b="1" sz="1400" u="sng">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935"/>
              <a:buFont typeface="Arial"/>
              <a:buNone/>
            </a:pPr>
            <a:r>
              <a:rPr lang="en" sz="1400">
                <a:solidFill>
                  <a:schemeClr val="dk1"/>
                </a:solidFill>
                <a:latin typeface="Times"/>
                <a:ea typeface="Times"/>
                <a:cs typeface="Times"/>
                <a:sym typeface="Times"/>
              </a:rPr>
              <a:t>Pandas</a:t>
            </a:r>
            <a:endParaRPr sz="1400">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935"/>
              <a:buFont typeface="Arial"/>
              <a:buNone/>
            </a:pPr>
            <a:r>
              <a:rPr lang="en" sz="1400">
                <a:solidFill>
                  <a:schemeClr val="dk1"/>
                </a:solidFill>
                <a:latin typeface="Times"/>
                <a:ea typeface="Times"/>
                <a:cs typeface="Times"/>
                <a:sym typeface="Times"/>
              </a:rPr>
              <a:t>NumPy</a:t>
            </a:r>
            <a:endParaRPr sz="1400">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935"/>
              <a:buFont typeface="Arial"/>
              <a:buNone/>
            </a:pPr>
            <a:r>
              <a:rPr lang="en" sz="1400">
                <a:solidFill>
                  <a:schemeClr val="dk1"/>
                </a:solidFill>
                <a:latin typeface="Times"/>
                <a:ea typeface="Times"/>
                <a:cs typeface="Times"/>
                <a:sym typeface="Times"/>
              </a:rPr>
              <a:t>Scipy</a:t>
            </a:r>
            <a:endParaRPr sz="1400">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935"/>
              <a:buFont typeface="Arial"/>
              <a:buNone/>
            </a:pPr>
            <a:r>
              <a:rPr lang="en" sz="1400">
                <a:solidFill>
                  <a:schemeClr val="dk1"/>
                </a:solidFill>
                <a:latin typeface="Times"/>
                <a:ea typeface="Times"/>
                <a:cs typeface="Times"/>
                <a:sym typeface="Times"/>
              </a:rPr>
              <a:t>Matplotlib</a:t>
            </a:r>
            <a:endParaRPr sz="1400">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935"/>
              <a:buFont typeface="Arial"/>
              <a:buNone/>
            </a:pPr>
            <a:r>
              <a:rPr lang="en" sz="1400">
                <a:solidFill>
                  <a:schemeClr val="dk1"/>
                </a:solidFill>
                <a:latin typeface="Times"/>
                <a:ea typeface="Times"/>
                <a:cs typeface="Times"/>
                <a:sym typeface="Times"/>
              </a:rPr>
              <a:t>Seaborn</a:t>
            </a:r>
            <a:endParaRPr sz="1400">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935"/>
              <a:buFont typeface="Arial"/>
              <a:buNone/>
            </a:pPr>
            <a:r>
              <a:rPr lang="en" sz="1400">
                <a:solidFill>
                  <a:schemeClr val="dk1"/>
                </a:solidFill>
                <a:latin typeface="Times"/>
                <a:ea typeface="Times"/>
                <a:cs typeface="Times"/>
                <a:sym typeface="Times"/>
              </a:rPr>
              <a:t>PySpark</a:t>
            </a:r>
            <a:endParaRPr sz="1400">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935"/>
              <a:buFont typeface="Arial"/>
              <a:buNone/>
            </a:pPr>
            <a:r>
              <a:rPr b="1" lang="en" sz="1400" u="sng">
                <a:solidFill>
                  <a:schemeClr val="dk1"/>
                </a:solidFill>
                <a:latin typeface="Times"/>
                <a:ea typeface="Times"/>
                <a:cs typeface="Times"/>
                <a:sym typeface="Times"/>
              </a:rPr>
              <a:t>Machine Learning:</a:t>
            </a:r>
            <a:endParaRPr b="1" sz="1400" u="sng">
              <a:solidFill>
                <a:schemeClr val="dk1"/>
              </a:solidFill>
              <a:latin typeface="Times"/>
              <a:ea typeface="Times"/>
              <a:cs typeface="Times"/>
              <a:sym typeface="Times"/>
            </a:endParaRPr>
          </a:p>
          <a:p>
            <a:pPr indent="0" lvl="0" marL="0" rtl="0" algn="l">
              <a:lnSpc>
                <a:spcPct val="95000"/>
              </a:lnSpc>
              <a:spcBef>
                <a:spcPts val="1200"/>
              </a:spcBef>
              <a:spcAft>
                <a:spcPts val="0"/>
              </a:spcAft>
              <a:buSzPts val="935"/>
              <a:buNone/>
            </a:pPr>
            <a:r>
              <a:rPr lang="en" sz="1400">
                <a:solidFill>
                  <a:schemeClr val="dk1"/>
                </a:solidFill>
                <a:latin typeface="Times"/>
                <a:ea typeface="Times"/>
                <a:cs typeface="Times"/>
                <a:sym typeface="Times"/>
              </a:rPr>
              <a:t>Scikit-learn </a:t>
            </a:r>
            <a:endParaRPr sz="1400">
              <a:solidFill>
                <a:schemeClr val="dk1"/>
              </a:solidFill>
              <a:latin typeface="Times"/>
              <a:ea typeface="Times"/>
              <a:cs typeface="Times"/>
              <a:sym typeface="Times"/>
            </a:endParaRPr>
          </a:p>
          <a:p>
            <a:pPr indent="0" lvl="0" marL="0" rtl="0" algn="l">
              <a:lnSpc>
                <a:spcPct val="95000"/>
              </a:lnSpc>
              <a:spcBef>
                <a:spcPts val="1200"/>
              </a:spcBef>
              <a:spcAft>
                <a:spcPts val="1200"/>
              </a:spcAft>
              <a:buClr>
                <a:schemeClr val="dk1"/>
              </a:buClr>
              <a:buSzPts val="935"/>
              <a:buFont typeface="Arial"/>
              <a:buNone/>
            </a:pPr>
            <a:r>
              <a:rPr lang="en" sz="1400">
                <a:solidFill>
                  <a:schemeClr val="dk1"/>
                </a:solidFill>
                <a:latin typeface="Times"/>
                <a:ea typeface="Times"/>
                <a:cs typeface="Times"/>
                <a:sym typeface="Times"/>
              </a:rPr>
              <a:t>Spark MLlib </a:t>
            </a:r>
            <a:endParaRPr sz="1400">
              <a:solidFill>
                <a:schemeClr val="dk1"/>
              </a:solidFill>
              <a:latin typeface="Times"/>
              <a:ea typeface="Times"/>
              <a:cs typeface="Times"/>
              <a:sym typeface="Times"/>
            </a:endParaRPr>
          </a:p>
        </p:txBody>
      </p:sp>
      <p:pic>
        <p:nvPicPr>
          <p:cNvPr id="82" name="Google Shape;82;p16"/>
          <p:cNvPicPr preferRelativeResize="0"/>
          <p:nvPr/>
        </p:nvPicPr>
        <p:blipFill>
          <a:blip r:embed="rId3">
            <a:alphaModFix/>
          </a:blip>
          <a:stretch>
            <a:fillRect/>
          </a:stretch>
        </p:blipFill>
        <p:spPr>
          <a:xfrm>
            <a:off x="3572148" y="1351035"/>
            <a:ext cx="5089625" cy="30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516450" y="118100"/>
            <a:ext cx="8316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720">
                <a:latin typeface="Times"/>
                <a:ea typeface="Times"/>
                <a:cs typeface="Times"/>
                <a:sym typeface="Times"/>
              </a:rPr>
              <a:t>Dataset Overview</a:t>
            </a:r>
            <a:endParaRPr b="1" sz="2720">
              <a:latin typeface="Times"/>
              <a:ea typeface="Times"/>
              <a:cs typeface="Times"/>
              <a:sym typeface="Times"/>
            </a:endParaRPr>
          </a:p>
        </p:txBody>
      </p:sp>
      <p:sp>
        <p:nvSpPr>
          <p:cNvPr id="88" name="Google Shape;88;p17"/>
          <p:cNvSpPr txBox="1"/>
          <p:nvPr>
            <p:ph idx="1" type="body"/>
          </p:nvPr>
        </p:nvSpPr>
        <p:spPr>
          <a:xfrm>
            <a:off x="516450" y="640850"/>
            <a:ext cx="8316000" cy="2396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a:buChar char="●"/>
            </a:pPr>
            <a:r>
              <a:rPr lang="en" sz="1400">
                <a:highlight>
                  <a:srgbClr val="FFFFFF"/>
                </a:highlight>
                <a:latin typeface="Times"/>
                <a:ea typeface="Times"/>
                <a:cs typeface="Times"/>
                <a:sym typeface="Times"/>
              </a:rPr>
              <a:t> Dataset for this study has been acquired from a past Kaggle competition hosted by Walmart</a:t>
            </a:r>
            <a:endParaRPr sz="1400">
              <a:highlight>
                <a:srgbClr val="FFFFFF"/>
              </a:highlight>
              <a:latin typeface="Times"/>
              <a:ea typeface="Times"/>
              <a:cs typeface="Times"/>
              <a:sym typeface="Times"/>
            </a:endParaRPr>
          </a:p>
          <a:p>
            <a:pPr indent="-317500" lvl="0" marL="457200" rtl="0" algn="just">
              <a:lnSpc>
                <a:spcPct val="150000"/>
              </a:lnSpc>
              <a:spcBef>
                <a:spcPts val="0"/>
              </a:spcBef>
              <a:spcAft>
                <a:spcPts val="0"/>
              </a:spcAft>
              <a:buClr>
                <a:schemeClr val="dk1"/>
              </a:buClr>
              <a:buSzPts val="1400"/>
              <a:buFont typeface="Times"/>
              <a:buChar char="●"/>
            </a:pPr>
            <a:r>
              <a:rPr lang="en" sz="1400">
                <a:solidFill>
                  <a:schemeClr val="dk1"/>
                </a:solidFill>
                <a:highlight>
                  <a:srgbClr val="FFFFFF"/>
                </a:highlight>
                <a:latin typeface="Times"/>
                <a:ea typeface="Times"/>
                <a:cs typeface="Times"/>
                <a:sym typeface="Times"/>
              </a:rPr>
              <a:t>train.csv: This dataset contains historical sales data, including the weekly sales figures for each department within each store, along with the corresponding dates and holiday indicators.</a:t>
            </a:r>
            <a:endParaRPr sz="1400">
              <a:solidFill>
                <a:schemeClr val="dk1"/>
              </a:solidFill>
              <a:highlight>
                <a:srgbClr val="FFFFFF"/>
              </a:highlight>
              <a:latin typeface="Times"/>
              <a:ea typeface="Times"/>
              <a:cs typeface="Times"/>
              <a:sym typeface="Times"/>
            </a:endParaRPr>
          </a:p>
          <a:p>
            <a:pPr indent="-317500" lvl="0" marL="457200" rtl="0" algn="just">
              <a:lnSpc>
                <a:spcPct val="150000"/>
              </a:lnSpc>
              <a:spcBef>
                <a:spcPts val="0"/>
              </a:spcBef>
              <a:spcAft>
                <a:spcPts val="0"/>
              </a:spcAft>
              <a:buClr>
                <a:schemeClr val="dk1"/>
              </a:buClr>
              <a:buSzPts val="1400"/>
              <a:buFont typeface="Times"/>
              <a:buChar char="●"/>
            </a:pPr>
            <a:r>
              <a:rPr lang="en" sz="1400">
                <a:solidFill>
                  <a:schemeClr val="dk1"/>
                </a:solidFill>
                <a:highlight>
                  <a:srgbClr val="FFFFFF"/>
                </a:highlight>
                <a:latin typeface="Times"/>
                <a:ea typeface="Times"/>
                <a:cs typeface="Times"/>
                <a:sym typeface="Times"/>
              </a:rPr>
              <a:t>stores.csv: It provides additional information about each Walmart store, such as its type (categorized as A, B, or C) and its size in square feet.</a:t>
            </a:r>
            <a:endParaRPr sz="1400">
              <a:solidFill>
                <a:schemeClr val="dk1"/>
              </a:solidFill>
              <a:highlight>
                <a:srgbClr val="FFFFFF"/>
              </a:highlight>
              <a:latin typeface="Times"/>
              <a:ea typeface="Times"/>
              <a:cs typeface="Times"/>
              <a:sym typeface="Times"/>
            </a:endParaRPr>
          </a:p>
          <a:p>
            <a:pPr indent="-317500" lvl="0" marL="457200" rtl="0" algn="just">
              <a:lnSpc>
                <a:spcPct val="150000"/>
              </a:lnSpc>
              <a:spcBef>
                <a:spcPts val="0"/>
              </a:spcBef>
              <a:spcAft>
                <a:spcPts val="0"/>
              </a:spcAft>
              <a:buClr>
                <a:schemeClr val="dk1"/>
              </a:buClr>
              <a:buSzPts val="1400"/>
              <a:buFont typeface="Times"/>
              <a:buChar char="●"/>
            </a:pPr>
            <a:r>
              <a:rPr lang="en" sz="1400">
                <a:solidFill>
                  <a:schemeClr val="dk1"/>
                </a:solidFill>
                <a:highlight>
                  <a:srgbClr val="FFFFFF"/>
                </a:highlight>
                <a:latin typeface="Times"/>
                <a:ea typeface="Times"/>
                <a:cs typeface="Times"/>
                <a:sym typeface="Times"/>
              </a:rPr>
              <a:t>features.csv: This dataset includes various features potentially influencing sales, such as temperature, fuel prices, promotional markdowns, CPI, and unemployment rates, along with holiday indicators.</a:t>
            </a:r>
            <a:endParaRPr sz="1400">
              <a:solidFill>
                <a:schemeClr val="dk1"/>
              </a:solidFill>
              <a:highlight>
                <a:srgbClr val="FFFFFF"/>
              </a:highlight>
              <a:latin typeface="Times"/>
              <a:ea typeface="Times"/>
              <a:cs typeface="Times"/>
              <a:sym typeface="Times"/>
            </a:endParaRPr>
          </a:p>
        </p:txBody>
      </p:sp>
      <p:pic>
        <p:nvPicPr>
          <p:cNvPr id="89" name="Google Shape;89;p17"/>
          <p:cNvPicPr preferRelativeResize="0"/>
          <p:nvPr/>
        </p:nvPicPr>
        <p:blipFill rotWithShape="1">
          <a:blip r:embed="rId3">
            <a:alphaModFix/>
          </a:blip>
          <a:srcRect b="22239" l="0" r="0" t="0"/>
          <a:stretch/>
        </p:blipFill>
        <p:spPr>
          <a:xfrm>
            <a:off x="1569025" y="3164575"/>
            <a:ext cx="5209801" cy="173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66425" y="3340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train</a:t>
            </a:r>
            <a:endParaRPr sz="2600">
              <a:latin typeface="Times New Roman"/>
              <a:ea typeface="Times New Roman"/>
              <a:cs typeface="Times New Roman"/>
              <a:sym typeface="Times New Roman"/>
            </a:endParaRPr>
          </a:p>
        </p:txBody>
      </p:sp>
      <p:sp>
        <p:nvSpPr>
          <p:cNvPr id="95" name="Google Shape;95;p18"/>
          <p:cNvSpPr txBox="1"/>
          <p:nvPr>
            <p:ph idx="1" type="body"/>
          </p:nvPr>
        </p:nvSpPr>
        <p:spPr>
          <a:xfrm>
            <a:off x="266425" y="1288600"/>
            <a:ext cx="8520600" cy="33540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a:buChar char="●"/>
            </a:pPr>
            <a:r>
              <a:rPr lang="en" sz="1050">
                <a:solidFill>
                  <a:srgbClr val="212121"/>
                </a:solidFill>
                <a:highlight>
                  <a:srgbClr val="FFFFFF"/>
                </a:highlight>
                <a:latin typeface="Courier New"/>
                <a:ea typeface="Courier New"/>
                <a:cs typeface="Courier New"/>
                <a:sym typeface="Courier New"/>
              </a:rPr>
              <a:t>Shape of the DataFrame: (421570, 5)</a:t>
            </a:r>
            <a:endParaRPr sz="1050">
              <a:solidFill>
                <a:srgbClr val="212121"/>
              </a:solidFill>
              <a:highlight>
                <a:srgbClr val="FFFFFF"/>
              </a:highlight>
              <a:latin typeface="Courier New"/>
              <a:ea typeface="Courier New"/>
              <a:cs typeface="Courier New"/>
              <a:sym typeface="Courier New"/>
            </a:endParaRPr>
          </a:p>
          <a:p>
            <a:pPr indent="0" lvl="0" marL="457200" rtl="0" algn="just">
              <a:lnSpc>
                <a:spcPct val="150000"/>
              </a:lnSpc>
              <a:spcBef>
                <a:spcPts val="15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457200" rtl="0" algn="just">
              <a:lnSpc>
                <a:spcPct val="150000"/>
              </a:lnSpc>
              <a:spcBef>
                <a:spcPts val="15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457200" rtl="0" algn="just">
              <a:lnSpc>
                <a:spcPct val="150000"/>
              </a:lnSpc>
              <a:spcBef>
                <a:spcPts val="15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just">
              <a:lnSpc>
                <a:spcPct val="150000"/>
              </a:lnSpc>
              <a:spcBef>
                <a:spcPts val="1500"/>
              </a:spcBef>
              <a:spcAft>
                <a:spcPts val="1500"/>
              </a:spcAft>
              <a:buNone/>
            </a:pPr>
            <a:r>
              <a:rPr lang="en" sz="1050">
                <a:solidFill>
                  <a:srgbClr val="212121"/>
                </a:solidFill>
                <a:highlight>
                  <a:srgbClr val="FFFFFF"/>
                </a:highlight>
                <a:latin typeface="Courier New"/>
                <a:ea typeface="Courier New"/>
                <a:cs typeface="Courier New"/>
                <a:sym typeface="Courier New"/>
              </a:rPr>
              <a:t>	Missing values:</a:t>
            </a:r>
            <a:endParaRPr sz="1050">
              <a:solidFill>
                <a:srgbClr val="212121"/>
              </a:solidFill>
              <a:highlight>
                <a:srgbClr val="FFFFFF"/>
              </a:highlight>
              <a:latin typeface="Courier New"/>
              <a:ea typeface="Courier New"/>
              <a:cs typeface="Courier New"/>
              <a:sym typeface="Courier New"/>
            </a:endParaRPr>
          </a:p>
        </p:txBody>
      </p:sp>
      <p:pic>
        <p:nvPicPr>
          <p:cNvPr id="96" name="Google Shape;96;p18"/>
          <p:cNvPicPr preferRelativeResize="0"/>
          <p:nvPr/>
        </p:nvPicPr>
        <p:blipFill>
          <a:blip r:embed="rId3">
            <a:alphaModFix/>
          </a:blip>
          <a:stretch>
            <a:fillRect/>
          </a:stretch>
        </p:blipFill>
        <p:spPr>
          <a:xfrm>
            <a:off x="888550" y="1722400"/>
            <a:ext cx="3238500" cy="1028700"/>
          </a:xfrm>
          <a:prstGeom prst="rect">
            <a:avLst/>
          </a:prstGeom>
          <a:noFill/>
          <a:ln>
            <a:noFill/>
          </a:ln>
        </p:spPr>
      </p:pic>
      <p:pic>
        <p:nvPicPr>
          <p:cNvPr id="97" name="Google Shape;97;p18"/>
          <p:cNvPicPr preferRelativeResize="0"/>
          <p:nvPr/>
        </p:nvPicPr>
        <p:blipFill>
          <a:blip r:embed="rId4">
            <a:alphaModFix/>
          </a:blip>
          <a:stretch>
            <a:fillRect/>
          </a:stretch>
        </p:blipFill>
        <p:spPr>
          <a:xfrm>
            <a:off x="4242900" y="1611525"/>
            <a:ext cx="4589400" cy="1566225"/>
          </a:xfrm>
          <a:prstGeom prst="rect">
            <a:avLst/>
          </a:prstGeom>
          <a:noFill/>
          <a:ln>
            <a:noFill/>
          </a:ln>
        </p:spPr>
      </p:pic>
      <p:pic>
        <p:nvPicPr>
          <p:cNvPr id="98" name="Google Shape;98;p18"/>
          <p:cNvPicPr preferRelativeResize="0"/>
          <p:nvPr/>
        </p:nvPicPr>
        <p:blipFill>
          <a:blip r:embed="rId5">
            <a:alphaModFix/>
          </a:blip>
          <a:stretch>
            <a:fillRect/>
          </a:stretch>
        </p:blipFill>
        <p:spPr>
          <a:xfrm>
            <a:off x="813063" y="3612938"/>
            <a:ext cx="3057525" cy="79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52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700">
                <a:latin typeface="Times New Roman"/>
                <a:ea typeface="Times New Roman"/>
                <a:cs typeface="Times New Roman"/>
                <a:sym typeface="Times New Roman"/>
              </a:rPr>
              <a:t>stores</a:t>
            </a:r>
            <a:endParaRPr sz="2700">
              <a:latin typeface="Times New Roman"/>
              <a:ea typeface="Times New Roman"/>
              <a:cs typeface="Times New Roman"/>
              <a:sym typeface="Times New Roman"/>
            </a:endParaRPr>
          </a:p>
        </p:txBody>
      </p:sp>
      <p:sp>
        <p:nvSpPr>
          <p:cNvPr id="104" name="Google Shape;104;p19"/>
          <p:cNvSpPr txBox="1"/>
          <p:nvPr>
            <p:ph idx="1" type="body"/>
          </p:nvPr>
        </p:nvSpPr>
        <p:spPr>
          <a:xfrm>
            <a:off x="353100" y="796700"/>
            <a:ext cx="8520600" cy="37824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a:buChar char="●"/>
            </a:pPr>
            <a:r>
              <a:rPr lang="en" sz="1050">
                <a:solidFill>
                  <a:srgbClr val="212121"/>
                </a:solidFill>
                <a:highlight>
                  <a:srgbClr val="FFFFFF"/>
                </a:highlight>
                <a:latin typeface="Courier New"/>
                <a:ea typeface="Courier New"/>
                <a:cs typeface="Courier New"/>
                <a:sym typeface="Courier New"/>
              </a:rPr>
              <a:t>Number of rows: 45</a:t>
            </a:r>
            <a:endParaRPr sz="1050">
              <a:solidFill>
                <a:srgbClr val="212121"/>
              </a:solidFill>
              <a:highlight>
                <a:srgbClr val="FFFFFF"/>
              </a:highlight>
              <a:latin typeface="Courier New"/>
              <a:ea typeface="Courier New"/>
              <a:cs typeface="Courier New"/>
              <a:sym typeface="Courier New"/>
            </a:endParaRPr>
          </a:p>
          <a:p>
            <a:pPr indent="-317500" lvl="0" marL="457200" rtl="0" algn="just">
              <a:lnSpc>
                <a:spcPct val="150000"/>
              </a:lnSpc>
              <a:spcBef>
                <a:spcPts val="0"/>
              </a:spcBef>
              <a:spcAft>
                <a:spcPts val="0"/>
              </a:spcAft>
              <a:buSzPts val="1400"/>
              <a:buFont typeface="Times"/>
              <a:buChar char="●"/>
            </a:pPr>
            <a:r>
              <a:rPr lang="en" sz="1050">
                <a:solidFill>
                  <a:srgbClr val="212121"/>
                </a:solidFill>
                <a:highlight>
                  <a:srgbClr val="FFFFFF"/>
                </a:highlight>
                <a:latin typeface="Courier New"/>
                <a:ea typeface="Courier New"/>
                <a:cs typeface="Courier New"/>
                <a:sym typeface="Courier New"/>
              </a:rPr>
              <a:t>Number of columns: 3</a:t>
            </a:r>
            <a:endParaRPr sz="1050">
              <a:solidFill>
                <a:srgbClr val="212121"/>
              </a:solidFill>
              <a:highlight>
                <a:srgbClr val="FFFFFF"/>
              </a:highlight>
              <a:latin typeface="Courier New"/>
              <a:ea typeface="Courier New"/>
              <a:cs typeface="Courier New"/>
              <a:sym typeface="Courier New"/>
            </a:endParaRPr>
          </a:p>
          <a:p>
            <a:pPr indent="-295275" lvl="0" marL="457200" rtl="0" algn="just">
              <a:lnSpc>
                <a:spcPct val="150000"/>
              </a:lnSpc>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contains some more detailed information about the type and size of these 45 stores used in this study.</a:t>
            </a:r>
            <a:endParaRPr sz="1050">
              <a:solidFill>
                <a:srgbClr val="212121"/>
              </a:solidFill>
              <a:highlight>
                <a:srgbClr val="FFFFFF"/>
              </a:highlight>
              <a:latin typeface="Courier New"/>
              <a:ea typeface="Courier New"/>
              <a:cs typeface="Courier New"/>
              <a:sym typeface="Courier New"/>
            </a:endParaRPr>
          </a:p>
        </p:txBody>
      </p:sp>
      <p:pic>
        <p:nvPicPr>
          <p:cNvPr id="105" name="Google Shape;105;p19"/>
          <p:cNvPicPr preferRelativeResize="0"/>
          <p:nvPr/>
        </p:nvPicPr>
        <p:blipFill>
          <a:blip r:embed="rId3">
            <a:alphaModFix/>
          </a:blip>
          <a:stretch>
            <a:fillRect/>
          </a:stretch>
        </p:blipFill>
        <p:spPr>
          <a:xfrm>
            <a:off x="6366325" y="2870825"/>
            <a:ext cx="1959775" cy="1079875"/>
          </a:xfrm>
          <a:prstGeom prst="rect">
            <a:avLst/>
          </a:prstGeom>
          <a:noFill/>
          <a:ln>
            <a:noFill/>
          </a:ln>
        </p:spPr>
      </p:pic>
      <p:pic>
        <p:nvPicPr>
          <p:cNvPr id="106" name="Google Shape;106;p19"/>
          <p:cNvPicPr preferRelativeResize="0"/>
          <p:nvPr/>
        </p:nvPicPr>
        <p:blipFill rotWithShape="1">
          <a:blip r:embed="rId4">
            <a:alphaModFix/>
          </a:blip>
          <a:srcRect b="0" l="-11670" r="7655" t="0"/>
          <a:stretch/>
        </p:blipFill>
        <p:spPr>
          <a:xfrm>
            <a:off x="3234100" y="1907775"/>
            <a:ext cx="2820575" cy="2866949"/>
          </a:xfrm>
          <a:prstGeom prst="rect">
            <a:avLst/>
          </a:prstGeom>
          <a:noFill/>
          <a:ln>
            <a:noFill/>
          </a:ln>
        </p:spPr>
      </p:pic>
      <p:pic>
        <p:nvPicPr>
          <p:cNvPr id="107" name="Google Shape;107;p19"/>
          <p:cNvPicPr preferRelativeResize="0"/>
          <p:nvPr/>
        </p:nvPicPr>
        <p:blipFill>
          <a:blip r:embed="rId5">
            <a:alphaModFix/>
          </a:blip>
          <a:stretch>
            <a:fillRect/>
          </a:stretch>
        </p:blipFill>
        <p:spPr>
          <a:xfrm>
            <a:off x="353100" y="2103400"/>
            <a:ext cx="2711647" cy="2475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features</a:t>
            </a:r>
            <a:endParaRPr sz="2700">
              <a:latin typeface="Times New Roman"/>
              <a:ea typeface="Times New Roman"/>
              <a:cs typeface="Times New Roman"/>
              <a:sym typeface="Times New Roman"/>
            </a:endParaRPr>
          </a:p>
        </p:txBody>
      </p:sp>
      <p:sp>
        <p:nvSpPr>
          <p:cNvPr id="113" name="Google Shape;11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a:buChar char="●"/>
            </a:pPr>
            <a:r>
              <a:rPr lang="en" sz="1050">
                <a:solidFill>
                  <a:srgbClr val="212121"/>
                </a:solidFill>
                <a:highlight>
                  <a:srgbClr val="FFFFFF"/>
                </a:highlight>
                <a:latin typeface="Courier New"/>
                <a:ea typeface="Courier New"/>
                <a:cs typeface="Courier New"/>
                <a:sym typeface="Courier New"/>
              </a:rPr>
              <a:t>Number of rows:  8190</a:t>
            </a:r>
            <a:endParaRPr sz="1050">
              <a:solidFill>
                <a:srgbClr val="212121"/>
              </a:solidFill>
              <a:highlight>
                <a:srgbClr val="FFFFFF"/>
              </a:highlight>
              <a:latin typeface="Courier New"/>
              <a:ea typeface="Courier New"/>
              <a:cs typeface="Courier New"/>
              <a:sym typeface="Courier New"/>
            </a:endParaRPr>
          </a:p>
          <a:p>
            <a:pPr indent="-317500" lvl="0" marL="457200" rtl="0" algn="just">
              <a:lnSpc>
                <a:spcPct val="150000"/>
              </a:lnSpc>
              <a:spcBef>
                <a:spcPts val="0"/>
              </a:spcBef>
              <a:spcAft>
                <a:spcPts val="0"/>
              </a:spcAft>
              <a:buSzPts val="1400"/>
              <a:buFont typeface="Times"/>
              <a:buChar char="●"/>
            </a:pPr>
            <a:r>
              <a:rPr lang="en" sz="1050">
                <a:solidFill>
                  <a:srgbClr val="212121"/>
                </a:solidFill>
                <a:highlight>
                  <a:srgbClr val="FFFFFF"/>
                </a:highlight>
                <a:latin typeface="Courier New"/>
                <a:ea typeface="Courier New"/>
                <a:cs typeface="Courier New"/>
                <a:sym typeface="Courier New"/>
              </a:rPr>
              <a:t>Number of columns:  12</a:t>
            </a:r>
            <a:endParaRPr sz="1050">
              <a:solidFill>
                <a:srgbClr val="212121"/>
              </a:solidFill>
              <a:highlight>
                <a:srgbClr val="FFFFFF"/>
              </a:highlight>
              <a:latin typeface="Courier New"/>
              <a:ea typeface="Courier New"/>
              <a:cs typeface="Courier New"/>
              <a:sym typeface="Courier New"/>
            </a:endParaRPr>
          </a:p>
          <a:p>
            <a:pPr indent="-295275" lvl="0" marL="457200" rtl="0" algn="just">
              <a:lnSpc>
                <a:spcPct val="150000"/>
              </a:lnSpc>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Converting them to float64</a:t>
            </a:r>
            <a:endParaRPr sz="1050">
              <a:solidFill>
                <a:srgbClr val="212121"/>
              </a:solidFill>
              <a:highlight>
                <a:srgbClr val="FFFFFF"/>
              </a:highlight>
              <a:latin typeface="Courier New"/>
              <a:ea typeface="Courier New"/>
              <a:cs typeface="Courier New"/>
              <a:sym typeface="Courier New"/>
            </a:endParaRPr>
          </a:p>
        </p:txBody>
      </p:sp>
      <p:pic>
        <p:nvPicPr>
          <p:cNvPr id="114" name="Google Shape;114;p20"/>
          <p:cNvPicPr preferRelativeResize="0"/>
          <p:nvPr/>
        </p:nvPicPr>
        <p:blipFill>
          <a:blip r:embed="rId3">
            <a:alphaModFix/>
          </a:blip>
          <a:stretch>
            <a:fillRect/>
          </a:stretch>
        </p:blipFill>
        <p:spPr>
          <a:xfrm>
            <a:off x="5315524" y="226475"/>
            <a:ext cx="3516775" cy="2758600"/>
          </a:xfrm>
          <a:prstGeom prst="rect">
            <a:avLst/>
          </a:prstGeom>
          <a:noFill/>
          <a:ln>
            <a:noFill/>
          </a:ln>
        </p:spPr>
      </p:pic>
      <p:pic>
        <p:nvPicPr>
          <p:cNvPr id="115" name="Google Shape;115;p20"/>
          <p:cNvPicPr preferRelativeResize="0"/>
          <p:nvPr/>
        </p:nvPicPr>
        <p:blipFill>
          <a:blip r:embed="rId4">
            <a:alphaModFix/>
          </a:blip>
          <a:stretch>
            <a:fillRect/>
          </a:stretch>
        </p:blipFill>
        <p:spPr>
          <a:xfrm>
            <a:off x="204688" y="3103013"/>
            <a:ext cx="557212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Data preprocessing</a:t>
            </a:r>
            <a:endParaRPr b="1" sz="2700">
              <a:latin typeface="Times New Roman"/>
              <a:ea typeface="Times New Roman"/>
              <a:cs typeface="Times New Roman"/>
              <a:sym typeface="Times New Roman"/>
            </a:endParaRPr>
          </a:p>
        </p:txBody>
      </p:sp>
      <p:sp>
        <p:nvSpPr>
          <p:cNvPr id="121" name="Google Shape;12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Data Cleaning:</a:t>
            </a:r>
            <a:endParaRPr sz="1200">
              <a:solidFill>
                <a:srgbClr val="0D0D0D"/>
              </a:solidFill>
              <a:highlight>
                <a:srgbClr val="FFFFFF"/>
              </a:highlight>
              <a:latin typeface="Roboto"/>
              <a:ea typeface="Roboto"/>
              <a:cs typeface="Roboto"/>
              <a:sym typeface="Roboto"/>
            </a:endParaRPr>
          </a:p>
          <a:p>
            <a:pPr indent="-304800" lvl="0" marL="457200" rtl="0" algn="l">
              <a:spcBef>
                <a:spcPts val="12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Handling missing values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Handling outliers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Negative weekly Sales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Correcting data formats</a:t>
            </a:r>
            <a:endParaRPr sz="1200">
              <a:solidFill>
                <a:srgbClr val="0D0D0D"/>
              </a:solidFill>
              <a:highlight>
                <a:schemeClr val="lt1"/>
              </a:highlight>
              <a:latin typeface="Roboto"/>
              <a:ea typeface="Roboto"/>
              <a:cs typeface="Roboto"/>
              <a:sym typeface="Roboto"/>
            </a:endParaRPr>
          </a:p>
        </p:txBody>
      </p:sp>
      <p:pic>
        <p:nvPicPr>
          <p:cNvPr id="122" name="Google Shape;122;p21"/>
          <p:cNvPicPr preferRelativeResize="0"/>
          <p:nvPr/>
        </p:nvPicPr>
        <p:blipFill>
          <a:blip r:embed="rId3">
            <a:alphaModFix/>
          </a:blip>
          <a:stretch>
            <a:fillRect/>
          </a:stretch>
        </p:blipFill>
        <p:spPr>
          <a:xfrm>
            <a:off x="81500" y="2829225"/>
            <a:ext cx="8827123" cy="1419125"/>
          </a:xfrm>
          <a:prstGeom prst="rect">
            <a:avLst/>
          </a:prstGeom>
          <a:noFill/>
          <a:ln>
            <a:noFill/>
          </a:ln>
        </p:spPr>
      </p:pic>
      <p:pic>
        <p:nvPicPr>
          <p:cNvPr id="123" name="Google Shape;123;p21"/>
          <p:cNvPicPr preferRelativeResize="0"/>
          <p:nvPr/>
        </p:nvPicPr>
        <p:blipFill>
          <a:blip r:embed="rId4">
            <a:alphaModFix/>
          </a:blip>
          <a:stretch>
            <a:fillRect/>
          </a:stretch>
        </p:blipFill>
        <p:spPr>
          <a:xfrm>
            <a:off x="5152649" y="246625"/>
            <a:ext cx="2869801" cy="225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