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79" r:id="rId2"/>
    <p:sldId id="293" r:id="rId3"/>
    <p:sldId id="282" r:id="rId4"/>
    <p:sldId id="310" r:id="rId5"/>
    <p:sldId id="258" r:id="rId6"/>
    <p:sldId id="296" r:id="rId7"/>
    <p:sldId id="322" r:id="rId8"/>
    <p:sldId id="284" r:id="rId9"/>
    <p:sldId id="304" r:id="rId10"/>
    <p:sldId id="316" r:id="rId11"/>
    <p:sldId id="319" r:id="rId12"/>
    <p:sldId id="318" r:id="rId13"/>
    <p:sldId id="305" r:id="rId14"/>
    <p:sldId id="317" r:id="rId15"/>
    <p:sldId id="321" r:id="rId16"/>
    <p:sldId id="326" r:id="rId17"/>
    <p:sldId id="325" r:id="rId18"/>
    <p:sldId id="323" r:id="rId19"/>
    <p:sldId id="313" r:id="rId20"/>
    <p:sldId id="274" r:id="rId21"/>
    <p:sldId id="294" r:id="rId22"/>
    <p:sldId id="311" r:id="rId23"/>
    <p:sldId id="324" r:id="rId24"/>
    <p:sldId id="287" r:id="rId25"/>
  </p:sldIdLst>
  <p:sldSz cx="9144000" cy="5143500" type="screen16x9"/>
  <p:notesSz cx="6858000" cy="9144000"/>
  <p:embeddedFontLst>
    <p:embeddedFont>
      <p:font typeface="Inter" panose="020B0604020202020204" charset="0"/>
      <p:regular r:id="rId27"/>
      <p:bold r:id="rId28"/>
    </p:embeddedFont>
    <p:embeddedFont>
      <p:font typeface="Lato Light" panose="020F0502020204030203" pitchFamily="34" charset="0"/>
      <p:regular r:id="rId29"/>
      <p:bold r:id="rId30"/>
      <p:italic r:id="rId31"/>
      <p:boldItalic r:id="rId32"/>
    </p:embeddedFont>
    <p:embeddedFont>
      <p:font typeface="League Spartan" panose="020B0604020202020204" charset="0"/>
      <p:regular r:id="rId33"/>
      <p:bold r:id="rId34"/>
    </p:embeddedFont>
    <p:embeddedFont>
      <p:font typeface="League Spartan Medium" panose="020B0604020202020204" charset="0"/>
      <p:regular r:id="rId35"/>
      <p:bold r:id="rId36"/>
    </p:embeddedFont>
    <p:embeddedFont>
      <p:font typeface="Open Sans Medium" panose="020B0604020202020204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7A5"/>
    <a:srgbClr val="CC9900"/>
    <a:srgbClr val="FFFF66"/>
    <a:srgbClr val="00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5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SLIDES_API176340209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SLIDES_API176340209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9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176340209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176340209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SLIDES_API176340209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SLIDES_API1763402093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5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SLIDES_API1763402093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SLIDES_API1763402093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8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p31">
            <a:extLst>
              <a:ext uri="{FF2B5EF4-FFF2-40B4-BE49-F238E27FC236}">
                <a16:creationId xmlns:a16="http://schemas.microsoft.com/office/drawing/2014/main" id="{BE90C7F0-015C-394F-F0FC-01A94018C649}"/>
              </a:ext>
            </a:extLst>
          </p:cNvPr>
          <p:cNvSpPr txBox="1">
            <a:spLocks/>
          </p:cNvSpPr>
          <p:nvPr/>
        </p:nvSpPr>
        <p:spPr>
          <a:xfrm>
            <a:off x="1428750" y="207169"/>
            <a:ext cx="6250781" cy="1735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CEEFB-AD1B-1EDF-49E3-E9FC4169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29" y="110743"/>
            <a:ext cx="1641137" cy="17359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1E438-5B3B-5511-20B4-C9CEFCB8E16E}"/>
              </a:ext>
            </a:extLst>
          </p:cNvPr>
          <p:cNvSpPr txBox="1"/>
          <p:nvPr/>
        </p:nvSpPr>
        <p:spPr>
          <a:xfrm>
            <a:off x="1771650" y="1860887"/>
            <a:ext cx="5907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Telugu Language Automatic Speech Recognition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BBE2C-2829-1DC7-75A5-5091037D8C5F}"/>
              </a:ext>
            </a:extLst>
          </p:cNvPr>
          <p:cNvSpPr txBox="1"/>
          <p:nvPr/>
        </p:nvSpPr>
        <p:spPr>
          <a:xfrm>
            <a:off x="693956" y="3164681"/>
            <a:ext cx="3348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: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Yambem Jina Chanu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Technology, Manipur.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5DAC7-60A7-01C1-06BC-50E3A98BA025}"/>
              </a:ext>
            </a:extLst>
          </p:cNvPr>
          <p:cNvSpPr txBox="1"/>
          <p:nvPr/>
        </p:nvSpPr>
        <p:spPr>
          <a:xfrm>
            <a:off x="6940868" y="3164681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Harshitha (20103065)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Jagan Mohan (20103064)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Teja (20103008)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Kumar (20103020)</a:t>
            </a:r>
          </a:p>
        </p:txBody>
      </p:sp>
    </p:spTree>
    <p:extLst>
      <p:ext uri="{BB962C8B-B14F-4D97-AF65-F5344CB8AC3E}">
        <p14:creationId xmlns:p14="http://schemas.microsoft.com/office/powerpoint/2010/main" val="239744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CD7FCC-B4A5-7FD8-E5B4-524F9309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55" y="342121"/>
            <a:ext cx="7753500" cy="9232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 Architecture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A976C-78D9-E6A0-5E68-480B90DDE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485" y="1086167"/>
            <a:ext cx="5731510" cy="2971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A4574-F36C-FDC5-FF88-A374EA8227D3}"/>
              </a:ext>
            </a:extLst>
          </p:cNvPr>
          <p:cNvSpPr txBox="1"/>
          <p:nvPr/>
        </p:nvSpPr>
        <p:spPr>
          <a:xfrm>
            <a:off x="3429245" y="4057332"/>
            <a:ext cx="263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Wav2Vec Architecture[9].</a:t>
            </a:r>
          </a:p>
        </p:txBody>
      </p:sp>
    </p:spTree>
    <p:extLst>
      <p:ext uri="{BB962C8B-B14F-4D97-AF65-F5344CB8AC3E}">
        <p14:creationId xmlns:p14="http://schemas.microsoft.com/office/powerpoint/2010/main" val="22333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C3E208-B196-70EB-498B-84D696D2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43" y="686749"/>
            <a:ext cx="7753499" cy="3074580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Waveform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audio input as digitally sampled acoustic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 as foundational data input.</a:t>
            </a:r>
          </a:p>
          <a:p>
            <a:pPr marL="146050" indent="0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Latent Speech Representations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extract high-level features.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salient temporal and spectral characteristics.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Quantized Representations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quantization techniques.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Discretizes continuous features into finite symbols.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dimensionality while preserving information[9].</a:t>
            </a:r>
          </a:p>
          <a:p>
            <a:pPr marL="146050" indent="0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B09A8B-9F76-440B-A255-D95011CC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6" y="307617"/>
            <a:ext cx="73352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C3E208-B196-70EB-498B-84D696D27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654" y="1034460"/>
            <a:ext cx="7753499" cy="3074580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Masked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mechanisms for context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quantized representations.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contextual embeddings for transcription.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Representations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semantic information from audio.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for generating text transcripts.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linguistic context and meaning.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61183-0EA4-353F-B8F8-113FA9FF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7" y="386670"/>
            <a:ext cx="133368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91865-2F55-CB7B-1F8C-23962C7DEE73}"/>
              </a:ext>
            </a:extLst>
          </p:cNvPr>
          <p:cNvSpPr txBox="1"/>
          <p:nvPr/>
        </p:nvSpPr>
        <p:spPr>
          <a:xfrm>
            <a:off x="1007745" y="487680"/>
            <a:ext cx="436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Wav2Vec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240F5-C336-4DAC-B509-57C596B8C284}"/>
              </a:ext>
            </a:extLst>
          </p:cNvPr>
          <p:cNvSpPr txBox="1"/>
          <p:nvPr/>
        </p:nvSpPr>
        <p:spPr>
          <a:xfrm>
            <a:off x="1007745" y="1047332"/>
            <a:ext cx="8258175" cy="360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Labeled Data Dependency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reduces reliance on large labeled datasets.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Leverages unlabeled speech data for pretraining.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Learns robust representations without extensive annotations.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Advantage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long-range dependencies in speech sequences.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mechanisms model complex linguistic patterns.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context-aware transcription and handling of variable-length inputs[10].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0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2240F5-C336-4DAC-B509-57C596B8C284}"/>
              </a:ext>
            </a:extLst>
          </p:cNvPr>
          <p:cNvSpPr txBox="1"/>
          <p:nvPr/>
        </p:nvSpPr>
        <p:spPr>
          <a:xfrm>
            <a:off x="1144905" y="491072"/>
            <a:ext cx="8258175" cy="39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Pretraining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Pretraining on diverse multilingual data aids generalization.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Exposure to various languages and accents improves robustness[10].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transfer from high-resource to low-resource languages.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Potential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adapted to other low-resource languages.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 serves as a strong starting point.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 on target language data for efficient adaptation.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Streamlining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architecture integrates multiple components.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Jointly optimizes acoustic, pronunciation, and language models.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training and deployment without complex pipelines.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4C83B-AC2C-AB84-F74D-ED91E9B7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7" y="413336"/>
            <a:ext cx="990738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1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DE1F537-8F6C-62F0-8261-85F9CC79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6" y="308539"/>
            <a:ext cx="495343" cy="480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35A520-F636-A93A-BBE5-C764E4FB0095}"/>
              </a:ext>
            </a:extLst>
          </p:cNvPr>
          <p:cNvSpPr txBox="1"/>
          <p:nvPr/>
        </p:nvSpPr>
        <p:spPr>
          <a:xfrm>
            <a:off x="1121569" y="326976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22EA1-58D0-FA5E-4C32-48D5A0D8E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6" y="1280581"/>
            <a:ext cx="7715240" cy="2423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9B62D8-0397-F478-DA45-BFE15EBAB328}"/>
              </a:ext>
            </a:extLst>
          </p:cNvPr>
          <p:cNvSpPr txBox="1"/>
          <p:nvPr/>
        </p:nvSpPr>
        <p:spPr>
          <a:xfrm>
            <a:off x="3356118" y="3851818"/>
            <a:ext cx="220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WER before Fine Tuning</a:t>
            </a:r>
          </a:p>
        </p:txBody>
      </p:sp>
    </p:spTree>
    <p:extLst>
      <p:ext uri="{BB962C8B-B14F-4D97-AF65-F5344CB8AC3E}">
        <p14:creationId xmlns:p14="http://schemas.microsoft.com/office/powerpoint/2010/main" val="141462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DE1F537-8F6C-62F0-8261-85F9CC79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6" y="308539"/>
            <a:ext cx="495343" cy="480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CD164-FE73-1202-94C9-526923EB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1" y="150269"/>
            <a:ext cx="1219370" cy="1066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731274-2DB7-102F-2C09-61D401FC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1" y="414194"/>
            <a:ext cx="6774065" cy="38051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853E9D-CB99-3C50-EE29-C456C2420BDA}"/>
              </a:ext>
            </a:extLst>
          </p:cNvPr>
          <p:cNvSpPr txBox="1"/>
          <p:nvPr/>
        </p:nvSpPr>
        <p:spPr>
          <a:xfrm>
            <a:off x="3187005" y="4219313"/>
            <a:ext cx="220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Fine Tuning</a:t>
            </a:r>
          </a:p>
        </p:txBody>
      </p:sp>
    </p:spTree>
    <p:extLst>
      <p:ext uri="{BB962C8B-B14F-4D97-AF65-F5344CB8AC3E}">
        <p14:creationId xmlns:p14="http://schemas.microsoft.com/office/powerpoint/2010/main" val="96997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DE1F537-8F6C-62F0-8261-85F9CC79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6" y="308539"/>
            <a:ext cx="495343" cy="480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A67FCD-13BE-77A0-829A-D95F44FF0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93" y="1009456"/>
            <a:ext cx="7395813" cy="3124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FC49E-7405-4CD9-6993-BBCB3B4E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2" y="98837"/>
            <a:ext cx="1676634" cy="800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35718D-4C9E-12B9-9455-6524112511A6}"/>
              </a:ext>
            </a:extLst>
          </p:cNvPr>
          <p:cNvSpPr txBox="1"/>
          <p:nvPr/>
        </p:nvSpPr>
        <p:spPr>
          <a:xfrm>
            <a:off x="3471861" y="4134044"/>
            <a:ext cx="220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  WER after Fine Tuning</a:t>
            </a:r>
          </a:p>
        </p:txBody>
      </p:sp>
    </p:spTree>
    <p:extLst>
      <p:ext uri="{BB962C8B-B14F-4D97-AF65-F5344CB8AC3E}">
        <p14:creationId xmlns:p14="http://schemas.microsoft.com/office/powerpoint/2010/main" val="319711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DE1F537-8F6C-62F0-8261-85F9CC79B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56" y="308539"/>
            <a:ext cx="495343" cy="480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B4B6E-303D-9821-5E05-38B9ADCF6588}"/>
              </a:ext>
            </a:extLst>
          </p:cNvPr>
          <p:cNvSpPr txBox="1"/>
          <p:nvPr/>
        </p:nvSpPr>
        <p:spPr>
          <a:xfrm>
            <a:off x="1385887" y="1495529"/>
            <a:ext cx="71570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sz="1600" dirty="0">
                <a:solidFill>
                  <a:schemeClr val="tx1"/>
                </a:solidFill>
              </a:rPr>
              <a:t>[ '</a:t>
            </a:r>
            <a:r>
              <a:rPr lang="en-IN" sz="1600" dirty="0" err="1">
                <a:solidFill>
                  <a:schemeClr val="tx1"/>
                </a:solidFill>
              </a:rPr>
              <a:t>భేదనాశినీ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భేదములను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పోగొట్టునది</a:t>
            </a:r>
            <a:r>
              <a:rPr lang="en-IN" sz="1600" dirty="0">
                <a:solidFill>
                  <a:schemeClr val="tx1"/>
                </a:solidFill>
              </a:rPr>
              <a:t>’ ]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sz="1600" dirty="0">
                <a:solidFill>
                  <a:schemeClr val="tx1"/>
                </a:solidFill>
              </a:rPr>
              <a:t>[ '</a:t>
            </a:r>
            <a:r>
              <a:rPr lang="en-IN" sz="1600" dirty="0" err="1">
                <a:solidFill>
                  <a:schemeClr val="tx1"/>
                </a:solidFill>
              </a:rPr>
              <a:t>బేదనాశినీ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బేదరములను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పోగొట్టునది</a:t>
            </a:r>
            <a:r>
              <a:rPr lang="en-IN" sz="1600" dirty="0">
                <a:solidFill>
                  <a:schemeClr val="tx1"/>
                </a:solidFill>
              </a:rPr>
              <a:t>’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E9AD5-3F72-54A3-7ACC-10E5621721C5}"/>
              </a:ext>
            </a:extLst>
          </p:cNvPr>
          <p:cNvSpPr txBox="1"/>
          <p:nvPr/>
        </p:nvSpPr>
        <p:spPr>
          <a:xfrm>
            <a:off x="1028699" y="1156975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1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1A818-BBA9-F2E1-2609-9A4CE9542619}"/>
              </a:ext>
            </a:extLst>
          </p:cNvPr>
          <p:cNvSpPr txBox="1"/>
          <p:nvPr/>
        </p:nvSpPr>
        <p:spPr>
          <a:xfrm>
            <a:off x="1385887" y="2910304"/>
            <a:ext cx="71570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sz="1600" dirty="0">
                <a:solidFill>
                  <a:schemeClr val="tx1"/>
                </a:solidFill>
              </a:rPr>
              <a:t>[ '</a:t>
            </a:r>
            <a:r>
              <a:rPr lang="en-IN" sz="1600" dirty="0" err="1">
                <a:solidFill>
                  <a:schemeClr val="tx1"/>
                </a:solidFill>
              </a:rPr>
              <a:t>ప్రస్తుత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మంత్రి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మండలి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బుద్ధ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ప్రసాద్</a:t>
            </a:r>
            <a:r>
              <a:rPr lang="en-IN" sz="1600" dirty="0">
                <a:solidFill>
                  <a:schemeClr val="tx1"/>
                </a:solidFill>
              </a:rPr>
              <a:t>’ ]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sz="1600" dirty="0">
                <a:solidFill>
                  <a:schemeClr val="tx1"/>
                </a:solidFill>
              </a:rPr>
              <a:t>[ '</a:t>
            </a:r>
            <a:r>
              <a:rPr lang="en-IN" sz="1600" dirty="0" err="1">
                <a:solidFill>
                  <a:schemeClr val="tx1"/>
                </a:solidFill>
              </a:rPr>
              <a:t>ప్రస్తుతమంత్రి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మండలి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err="1">
                <a:solidFill>
                  <a:schemeClr val="tx1"/>
                </a:solidFill>
              </a:rPr>
              <a:t>బొద్ధప్రసాద్</a:t>
            </a:r>
            <a:r>
              <a:rPr lang="en-IN" sz="1600" dirty="0">
                <a:solidFill>
                  <a:schemeClr val="tx1"/>
                </a:solidFill>
              </a:rPr>
              <a:t>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D716E-7EB3-8B0C-2ABC-F6B1F21B4C88}"/>
              </a:ext>
            </a:extLst>
          </p:cNvPr>
          <p:cNvSpPr txBox="1"/>
          <p:nvPr/>
        </p:nvSpPr>
        <p:spPr>
          <a:xfrm>
            <a:off x="1028699" y="2571750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2 : </a:t>
            </a:r>
          </a:p>
        </p:txBody>
      </p:sp>
      <p:pic>
        <p:nvPicPr>
          <p:cNvPr id="5" name="tef_04261_00614270510">
            <a:hlinkClick r:id="" action="ppaction://media"/>
            <a:extLst>
              <a:ext uri="{FF2B5EF4-FFF2-40B4-BE49-F238E27FC236}">
                <a16:creationId xmlns:a16="http://schemas.microsoft.com/office/drawing/2014/main" id="{B4AB4CE7-E2D7-E27C-ABE5-EA7049FA25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48938" y="1495529"/>
            <a:ext cx="406400" cy="406400"/>
          </a:xfrm>
          <a:prstGeom prst="rect">
            <a:avLst/>
          </a:prstGeom>
        </p:spPr>
      </p:pic>
      <p:pic>
        <p:nvPicPr>
          <p:cNvPr id="7" name="tem_04272_00195081676">
            <a:hlinkClick r:id="" action="ppaction://media"/>
            <a:extLst>
              <a:ext uri="{FF2B5EF4-FFF2-40B4-BE49-F238E27FC236}">
                <a16:creationId xmlns:a16="http://schemas.microsoft.com/office/drawing/2014/main" id="{167A681C-F6A0-B67E-9518-5DB36D88FCC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48938" y="291776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7"/>
    </mc:Choice>
    <mc:Fallback xmlns="">
      <p:transition spd="slow" advTm="3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5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94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672998-DBAB-A4C7-13C8-899C8773B59F}"/>
              </a:ext>
            </a:extLst>
          </p:cNvPr>
          <p:cNvSpPr/>
          <p:nvPr/>
        </p:nvSpPr>
        <p:spPr>
          <a:xfrm>
            <a:off x="1028699" y="1035843"/>
            <a:ext cx="2809088" cy="764381"/>
          </a:xfrm>
          <a:prstGeom prst="round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Literature survey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FD8BE7-2046-7373-78EE-C867654EAFA7}"/>
              </a:ext>
            </a:extLst>
          </p:cNvPr>
          <p:cNvSpPr/>
          <p:nvPr/>
        </p:nvSpPr>
        <p:spPr>
          <a:xfrm>
            <a:off x="3837787" y="1974841"/>
            <a:ext cx="2255832" cy="914400"/>
          </a:xfrm>
          <a:prstGeom prst="round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Implementation of proposed method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B660CE-EC73-653C-907E-D25F7D3D64E6}"/>
              </a:ext>
            </a:extLst>
          </p:cNvPr>
          <p:cNvSpPr/>
          <p:nvPr/>
        </p:nvSpPr>
        <p:spPr>
          <a:xfrm>
            <a:off x="6093619" y="3028679"/>
            <a:ext cx="1864519" cy="914400"/>
          </a:xfrm>
          <a:prstGeom prst="roundRect">
            <a:avLst/>
          </a:prstGeom>
          <a:solidFill>
            <a:schemeClr val="accent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659E7-C63E-16CD-8AFB-4352214CC12F}"/>
              </a:ext>
            </a:extLst>
          </p:cNvPr>
          <p:cNvCxnSpPr>
            <a:cxnSpLocks/>
          </p:cNvCxnSpPr>
          <p:nvPr/>
        </p:nvCxnSpPr>
        <p:spPr>
          <a:xfrm flipV="1">
            <a:off x="692944" y="850106"/>
            <a:ext cx="0" cy="337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573835-7490-4606-E6CA-F54C49D7EBAC}"/>
              </a:ext>
            </a:extLst>
          </p:cNvPr>
          <p:cNvCxnSpPr>
            <a:cxnSpLocks/>
          </p:cNvCxnSpPr>
          <p:nvPr/>
        </p:nvCxnSpPr>
        <p:spPr>
          <a:xfrm>
            <a:off x="692944" y="4221956"/>
            <a:ext cx="7850981" cy="3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B6D2D4-1A8F-9B9A-F476-2A93A24A7D5D}"/>
              </a:ext>
            </a:extLst>
          </p:cNvPr>
          <p:cNvSpPr txBox="1"/>
          <p:nvPr/>
        </p:nvSpPr>
        <p:spPr>
          <a:xfrm>
            <a:off x="1171959" y="4290416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January-February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3EB90-CD16-BA8B-774C-0823610AE439}"/>
              </a:ext>
            </a:extLst>
          </p:cNvPr>
          <p:cNvSpPr txBox="1"/>
          <p:nvPr/>
        </p:nvSpPr>
        <p:spPr>
          <a:xfrm>
            <a:off x="3837787" y="427791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March-April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AA94C-59E4-3C50-6D0A-2687FB7D11F7}"/>
              </a:ext>
            </a:extLst>
          </p:cNvPr>
          <p:cNvSpPr txBox="1"/>
          <p:nvPr/>
        </p:nvSpPr>
        <p:spPr>
          <a:xfrm>
            <a:off x="6815138" y="4273747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EF7BD-A5C4-B85B-56C4-E3DED2138AE7}"/>
              </a:ext>
            </a:extLst>
          </p:cNvPr>
          <p:cNvSpPr txBox="1"/>
          <p:nvPr/>
        </p:nvSpPr>
        <p:spPr>
          <a:xfrm>
            <a:off x="1028699" y="326976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Timeline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E1F537-8F6C-62F0-8261-85F9CC79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6" y="308539"/>
            <a:ext cx="495343" cy="480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6338A8-BCED-7BD7-872D-D0D55408AE9E}"/>
              </a:ext>
            </a:extLst>
          </p:cNvPr>
          <p:cNvSpPr txBox="1"/>
          <p:nvPr/>
        </p:nvSpPr>
        <p:spPr>
          <a:xfrm>
            <a:off x="3283632" y="4605931"/>
            <a:ext cx="220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 Work Flow Timeline</a:t>
            </a:r>
          </a:p>
        </p:txBody>
      </p:sp>
    </p:spTree>
    <p:extLst>
      <p:ext uri="{BB962C8B-B14F-4D97-AF65-F5344CB8AC3E}">
        <p14:creationId xmlns:p14="http://schemas.microsoft.com/office/powerpoint/2010/main" val="204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577D-9F41-3661-BA8B-AB50372D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06" y="308644"/>
            <a:ext cx="7679700" cy="726900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57668-38EF-83D9-F80A-1F34B4FF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019" y="792656"/>
            <a:ext cx="5520900" cy="6278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 Timeline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Wav2Vec Architecture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Wav2Vec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Result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 Timeline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46050" indent="0">
              <a:lnSpc>
                <a:spcPct val="150000"/>
              </a:lnSpc>
              <a:buNone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lnSpc>
                <a:spcPct val="150000"/>
              </a:lnSpc>
              <a:buNone/>
            </a:pPr>
            <a:r>
              <a:rPr lang="en-I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0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E59F5-13CF-05CA-AF65-3532D9A8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075" y="1647550"/>
            <a:ext cx="8653769" cy="1412944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potential of adapting state-of-the-art techniques like Wav2Vec 2.0 for low-resource languages like Telugu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 Data augmentation, language-specific modeling techniques, advanced architectures, efficient deployment strategies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Digital assistants, multimedia transcription, language preservation efforts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technological inclusion and promoting linguistic diversity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5823-D9C4-2E8C-E2AB-D376B2CA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55" y="301024"/>
            <a:ext cx="7679700" cy="726900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CF4F7-7970-D41F-AFAE-F80A41ED2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495" y="1256524"/>
            <a:ext cx="6423945" cy="3508623"/>
          </a:xfrm>
        </p:spPr>
        <p:txBody>
          <a:bodyPr/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SaiSujith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Mankala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Sainath Reddy Bojja , V.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Subba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Ramaiah &amp; R. 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Rajeswara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Rao "</a:t>
            </a:r>
            <a:r>
              <a:rPr lang="en-I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Processing Using HTK For Telugu Language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2014. 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K.V.V.Kunar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K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Srilakshmi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K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Srilakshmi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K.Sai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Satish Reddy ,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M.L.Teja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Harika ,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R.Sridhar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I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Telugu Accent Recognition Using MFCC and GMM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2019.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Ravindra Parshuram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Bachate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Ashok Sharma "</a:t>
            </a:r>
            <a:r>
              <a:rPr lang="en-I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Recognition Systems for Regional Languages in India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2019.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Hamza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Kheddara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Yassine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Himeurb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Somaya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Maadeedb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Abbes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Amirac,d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Faycal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Bensaalie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Transfer Learning for Automatic Speech Recognition: Towards Better Generalization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 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"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</a:p>
        </p:txBody>
      </p:sp>
    </p:spTree>
    <p:extLst>
      <p:ext uri="{BB962C8B-B14F-4D97-AF65-F5344CB8AC3E}">
        <p14:creationId xmlns:p14="http://schemas.microsoft.com/office/powerpoint/2010/main" val="2188596852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FB1FC-97B3-59BA-34E7-A39C01B33E22}"/>
              </a:ext>
            </a:extLst>
          </p:cNvPr>
          <p:cNvSpPr txBox="1"/>
          <p:nvPr/>
        </p:nvSpPr>
        <p:spPr>
          <a:xfrm>
            <a:off x="792957" y="929088"/>
            <a:ext cx="6257925" cy="32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algn="just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Dario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Amodei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Rishita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Anubhai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Eric Battenberg, Carl Case, Jared Casper, Bryan Catanzaro 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Speech 2: End-to-End Speech Recognition in English and Mandarin </a:t>
            </a:r>
            <a:r>
              <a:rPr lang="en-IN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“ , 2015.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lnSpc>
                <a:spcPct val="150000"/>
              </a:lnSpc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Gales, M., &amp; Young, S. 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I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Applicationn</a:t>
            </a:r>
            <a:r>
              <a:rPr lang="en-I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Hidden Markov Models in Speech Recognition. Foundations and Trends in Signal Processing, 1(3),195-304” ,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Chodrąt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-Genesius, A.,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Ramasami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&amp; Guha,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“Speech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Recognition for Indian Languages: Current State and Prospective. In Intelligent Speech Signal Processing , Academic Press , 153-175”,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https://openslr.org/66/</a:t>
            </a:r>
          </a:p>
        </p:txBody>
      </p:sp>
    </p:spTree>
    <p:extLst>
      <p:ext uri="{BB962C8B-B14F-4D97-AF65-F5344CB8AC3E}">
        <p14:creationId xmlns:p14="http://schemas.microsoft.com/office/powerpoint/2010/main" val="3895510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FB1FC-97B3-59BA-34E7-A39C01B33E22}"/>
              </a:ext>
            </a:extLst>
          </p:cNvPr>
          <p:cNvSpPr txBox="1"/>
          <p:nvPr/>
        </p:nvSpPr>
        <p:spPr>
          <a:xfrm>
            <a:off x="792957" y="929088"/>
            <a:ext cx="6257925" cy="199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Alexei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Baevski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Henry Zhou, Abdelrahman Mohamed, Michael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framework for Self-Supervised Learning of Speech Representations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",2020.</a:t>
            </a:r>
          </a:p>
          <a:p>
            <a:pPr marL="146050" indent="0" algn="just">
              <a:lnSpc>
                <a:spcPct val="150000"/>
              </a:lnSpc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steffen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schneider, Alexei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Baevski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Ronan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Collobert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Micheal Auli "Unsupervised  pre-training for speech recognition",2019.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[11] Niklas Donges “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brief history of Automatic speech </a:t>
            </a:r>
            <a:r>
              <a:rPr lang="en-US" sz="1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recongniton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0" indent="0" algn="just">
              <a:lnSpc>
                <a:spcPct val="150000"/>
              </a:lnSpc>
              <a:buNone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8B5B2-5801-CC89-EF45-2D8684348A46}"/>
              </a:ext>
            </a:extLst>
          </p:cNvPr>
          <p:cNvSpPr txBox="1"/>
          <p:nvPr/>
        </p:nvSpPr>
        <p:spPr>
          <a:xfrm>
            <a:off x="3496224" y="2110085"/>
            <a:ext cx="346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17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433081" y="806382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</a:t>
            </a:r>
            <a:endParaRPr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8B53D8A2-6637-6EC8-4089-F30D3A33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25" y="1509618"/>
            <a:ext cx="7465456" cy="2827500"/>
          </a:xfrm>
        </p:spPr>
        <p:txBody>
          <a:bodyPr/>
          <a:lstStyle/>
          <a:p>
            <a:pPr marL="146050" indent="0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Telugu language Automatic Speech Recognition System.</a:t>
            </a:r>
          </a:p>
        </p:txBody>
      </p:sp>
    </p:spTree>
    <p:extLst>
      <p:ext uri="{BB962C8B-B14F-4D97-AF65-F5344CB8AC3E}">
        <p14:creationId xmlns:p14="http://schemas.microsoft.com/office/powerpoint/2010/main" val="111122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7B3BA-FF1B-2E0A-C8DA-6357EACA5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FA04C-B084-85CC-67BA-7C886F94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55" y="976366"/>
            <a:ext cx="7753500" cy="55396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20941-3B57-2115-F93D-F45E2D49D135}"/>
              </a:ext>
            </a:extLst>
          </p:cNvPr>
          <p:cNvSpPr txBox="1"/>
          <p:nvPr/>
        </p:nvSpPr>
        <p:spPr>
          <a:xfrm>
            <a:off x="691752" y="1617643"/>
            <a:ext cx="7294008" cy="16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Telugu is a Dravidian language spoken by over 80 million people, primarily in the states of Andhra Pradesh and Telangana[7].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classical languages of India and has a rich literary heritage[7].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ASR systems for Telugu is crucial to cater the growing digital needs of its speaker population[7].</a:t>
            </a:r>
          </a:p>
        </p:txBody>
      </p:sp>
    </p:spTree>
    <p:extLst>
      <p:ext uri="{BB962C8B-B14F-4D97-AF65-F5344CB8AC3E}">
        <p14:creationId xmlns:p14="http://schemas.microsoft.com/office/powerpoint/2010/main" val="14673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1132237" y="306262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689325" y="1033162"/>
            <a:ext cx="6575869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ASR involves the process of automatically recognizing and transcribing spoken words into their textual form[6].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ASR systems is typically evaluated  based on metrics like word error rate(WER), which measures the system’s accuracy in transcribing spoken words[4].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ASR systems often leverage deep learning techniques such as recurrent neural networks(RNNs) or transformers, to model the complex relationships between audio signals and text transcriptions[4].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C538-B368-8566-789E-6E873343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35" y="301410"/>
            <a:ext cx="3650265" cy="726900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5095-AA39-C647-73D1-88FDF41E1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734" y="1112130"/>
            <a:ext cx="6081045" cy="37394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[1] they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the Hidden Markov Model Toolkit (HTK) for developing an automatic speech recognition system tailored to the Telugu language.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[2]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proposed a method that utilized Mel-Frequency Cepstral Coefficients (MFCCs) as feature vectors and Gaussian Mixture Models (GMMs) for modeling and classifying different accents in the Telugu language.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[3] MFCC features and HMM models for Telugu ASR. But the small dataset is a major limitation affecting robustness and generalization.</a:t>
            </a:r>
          </a:p>
          <a:p>
            <a:pPr marL="146050" indent="0" algn="just">
              <a:lnSpc>
                <a:spcPct val="150000"/>
              </a:lnSpc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F0EF7BD-A5C4-B85B-56C4-E3DED2138AE7}"/>
              </a:ext>
            </a:extLst>
          </p:cNvPr>
          <p:cNvSpPr txBox="1"/>
          <p:nvPr/>
        </p:nvSpPr>
        <p:spPr>
          <a:xfrm>
            <a:off x="1028699" y="32697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E1F537-8F6C-62F0-8261-85F9CC79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56" y="308539"/>
            <a:ext cx="495343" cy="480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FC3A32-377C-6D8C-025D-C4F39F9F561F}"/>
              </a:ext>
            </a:extLst>
          </p:cNvPr>
          <p:cNvSpPr txBox="1"/>
          <p:nvPr/>
        </p:nvSpPr>
        <p:spPr>
          <a:xfrm>
            <a:off x="481777" y="1214437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OpenSLR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SLR66 [8]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26703-60F5-DF25-7F8A-E98AF89DA255}"/>
              </a:ext>
            </a:extLst>
          </p:cNvPr>
          <p:cNvSpPr txBox="1"/>
          <p:nvPr/>
        </p:nvSpPr>
        <p:spPr>
          <a:xfrm>
            <a:off x="1028699" y="1522214"/>
            <a:ext cx="7950393" cy="16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contains transcribed high-quality audio of Telugu sentences recorded by volunteers.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consists of wave files, and a TSV file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line_index.tsv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line_index.tsv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 anonymized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transcription of audio in the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male transcripts are 2155.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female transcripts are 2295.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30F69-D5AF-9040-7D6F-6BFD13284FE9}"/>
              </a:ext>
            </a:extLst>
          </p:cNvPr>
          <p:cNvSpPr txBox="1"/>
          <p:nvPr/>
        </p:nvSpPr>
        <p:spPr>
          <a:xfrm>
            <a:off x="533356" y="3499487"/>
            <a:ext cx="678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recordings are in the form of .wav format.</a:t>
            </a:r>
          </a:p>
        </p:txBody>
      </p:sp>
    </p:spTree>
    <p:extLst>
      <p:ext uri="{BB962C8B-B14F-4D97-AF65-F5344CB8AC3E}">
        <p14:creationId xmlns:p14="http://schemas.microsoft.com/office/powerpoint/2010/main" val="423798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875993" y="347181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ASR Timeline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F405E7-E920-E980-7AC1-37E6F511AEEB}"/>
              </a:ext>
            </a:extLst>
          </p:cNvPr>
          <p:cNvSpPr txBox="1"/>
          <p:nvPr/>
        </p:nvSpPr>
        <p:spPr>
          <a:xfrm>
            <a:off x="3070627" y="4288601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 Timeline diagram of ASR[11].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94349-F3C7-9BFB-A417-9EAA6DD5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441" y="880407"/>
            <a:ext cx="5180059" cy="3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09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0D504A-B958-95DA-506C-DABF44EBB2FE}"/>
              </a:ext>
            </a:extLst>
          </p:cNvPr>
          <p:cNvSpPr txBox="1"/>
          <p:nvPr/>
        </p:nvSpPr>
        <p:spPr>
          <a:xfrm>
            <a:off x="1042987" y="464344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D4C56-01C9-1F94-F899-89EE9BFBCB12}"/>
              </a:ext>
            </a:extLst>
          </p:cNvPr>
          <p:cNvSpPr txBox="1"/>
          <p:nvPr/>
        </p:nvSpPr>
        <p:spPr>
          <a:xfrm>
            <a:off x="1042987" y="1243013"/>
            <a:ext cx="6986588" cy="23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Wav2Vec 2.0 is a state-of-the-art self-supervised transformer model for speech recognition tasks.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large-scale pretraining on unlabeled speech data to learn robust representations.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fine-tuned on the collected Telugu speech dataset to adapt it to the target language.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81582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2571</TotalTime>
  <Words>1185</Words>
  <Application>Microsoft Office PowerPoint</Application>
  <PresentationFormat>On-screen Show (16:9)</PresentationFormat>
  <Paragraphs>143</Paragraphs>
  <Slides>24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Inter</vt:lpstr>
      <vt:lpstr>League Spartan Medium</vt:lpstr>
      <vt:lpstr>League Spartan</vt:lpstr>
      <vt:lpstr>Times New Roman</vt:lpstr>
      <vt:lpstr>Lato Light</vt:lpstr>
      <vt:lpstr>Poppins</vt:lpstr>
      <vt:lpstr>Arial</vt:lpstr>
      <vt:lpstr>Open Sans Medium</vt:lpstr>
      <vt:lpstr>Modern Monochrome - v1</vt:lpstr>
      <vt:lpstr>PowerPoint Presentation</vt:lpstr>
      <vt:lpstr>Contents</vt:lpstr>
      <vt:lpstr>Aim and Objective</vt:lpstr>
      <vt:lpstr>Motivation</vt:lpstr>
      <vt:lpstr>Introduction</vt:lpstr>
      <vt:lpstr>Literature Survey</vt:lpstr>
      <vt:lpstr>PowerPoint Presentation</vt:lpstr>
      <vt:lpstr> ASR Timeline</vt:lpstr>
      <vt:lpstr>PowerPoint Presentation</vt:lpstr>
      <vt:lpstr>Wav2Vec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</vt:lpstr>
      <vt:lpstr>References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PRASAD</dc:creator>
  <cp:lastModifiedBy>Akshay Kumar Kanugula</cp:lastModifiedBy>
  <cp:revision>39</cp:revision>
  <cp:lastPrinted>2024-05-20T16:19:43Z</cp:lastPrinted>
  <dcterms:modified xsi:type="dcterms:W3CDTF">2024-05-21T04:35:41Z</dcterms:modified>
</cp:coreProperties>
</file>