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72" r:id="rId10"/>
    <p:sldId id="262" r:id="rId11"/>
    <p:sldId id="270" r:id="rId12"/>
    <p:sldId id="263" r:id="rId13"/>
    <p:sldId id="271" r:id="rId14"/>
    <p:sldId id="264" r:id="rId15"/>
    <p:sldId id="273" r:id="rId16"/>
    <p:sldId id="27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D398-F8D4-4D96-6B5F-44291B9B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4E410-BD7E-AA99-6D8C-D7654132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80A4-75DD-CBB8-865F-9206E3F6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0857-E24A-25EF-79FF-47E9432C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E623-9170-95A9-FD1F-E08A5158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1236-FB20-F0BD-1BC1-869F222B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207F-1EF2-407F-0E61-7E65FEE8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5C44-2CAF-A99C-B0A4-0BF544FF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0397-BF6F-F61E-6621-C3F8E53E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D5B3-B4C0-7198-90E5-9BA62F9E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B0009-DA5F-4507-A165-AAB3D7FA4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C737-06CD-CF99-407F-FFBF8AA4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CF4D-6EE6-8D56-8279-944E2F10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D177-6919-A477-BD5D-B949F1C9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7776-8561-5193-0463-15B7567C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FC6B-DAB2-4623-6BA0-AA37AA19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F646-6FC3-E662-CFC7-3F05133F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1E7B-895F-E33B-04F5-D6EB73DE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7F2D-3227-221C-13C5-9D6FD971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2628-E751-1DB1-B6B4-9B3464B6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4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FFF4-CAA7-AB17-D12C-26F7BFFD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9505-C40A-B0DA-3049-E6A7FAA6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636B-B848-EA9E-1177-11360B53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A5B8-FFAB-D326-F858-78D6B4C5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9979-11BB-5311-7780-976D54AF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E2A7-2D79-53E6-54A2-39E4A360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E894-4D46-D9AE-44CE-A73906B57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D6118-B762-07A5-F9EF-51E0C85C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9D628-632A-6A9F-C9E7-392138C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EDB5-7EAB-8FA0-D648-35A94BE0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D9D75-DEE8-B086-2B75-7E40856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1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9845-9CA3-491F-B02A-7522830C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1125-DCF6-072A-D45C-57CC3FC9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99073-4DF5-FD38-D7D9-5CA9B3AF6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91F10-CD47-1AAF-C1B5-D81C74DFC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012BD-8A41-338E-7513-327179882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EB2DD-6FD0-8100-FCBA-778D552F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BFB8E-F869-2375-1063-D1646B0B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B27AC-F233-92D5-A5EF-C40CBB07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726E-C79E-B7A4-3AD9-A172C4F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76EFD-7BD1-EE0F-29D1-0979E9A2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AD9BD-4773-EC09-22FB-7A4D6773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898A3-7B25-9DEE-5255-80D29A36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0CA2A-9572-51AC-B189-DCE1E4D2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E9435-20C6-5884-BB90-6273B3D3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97E7-DC30-8BF5-867C-3E21F1B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4AB7-DFE6-7D74-D79C-C0A73C34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DF1D-4CFC-322C-5453-6A564576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33DB-B888-473E-531F-7CDE1CE15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0B07F-858F-614A-F260-E243268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BED79-A19B-044C-2D15-9448A4DC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FDDCC-F3DC-29B8-167C-60B634D5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D227-A879-C40B-D397-4518ADD0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322B7-1E30-2D16-8C77-1F4A1A89F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6A28-4EF7-8080-B1D9-6CE81520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B105-5125-6675-134E-DAAC8E36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0000-A8D7-5519-E58D-E50C569E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3C91F-7D99-66FD-2D86-E2F4E717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5A161-A9BF-6401-0522-08CECD63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A37B5-587D-868D-C694-E89F50A8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3058-74D6-45AD-3399-BE4BA7664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9118C-62F9-497C-ABEE-2B5A9D7D548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7902-BB76-AD1C-90F0-129C1A659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E223-46EF-EB6C-6C9B-15ACE9E8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5C073-52BB-4C15-A27F-0016D56E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5F14-D913-7AE2-A151-05B7182C7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Expense Tracker</a:t>
            </a:r>
            <a:br>
              <a:rPr lang="en-US" dirty="0"/>
            </a:br>
            <a:r>
              <a:rPr lang="en-US" dirty="0"/>
              <a:t>Software Design 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AA92C-B2D3-762E-4B5D-8EB2162EF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the design specification document.</a:t>
            </a:r>
          </a:p>
          <a:p>
            <a:pPr algn="r"/>
            <a:r>
              <a:rPr lang="en-US" dirty="0"/>
              <a:t>April 9, 2024.</a:t>
            </a:r>
          </a:p>
        </p:txBody>
      </p:sp>
    </p:spTree>
    <p:extLst>
      <p:ext uri="{BB962C8B-B14F-4D97-AF65-F5344CB8AC3E}">
        <p14:creationId xmlns:p14="http://schemas.microsoft.com/office/powerpoint/2010/main" val="231540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E2101-3B14-ACB3-E8FA-21BBB2B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Detailed Design - Front 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B28E-0CDC-4079-94BD-C40043CF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/>
              <a:t>UML Component Diagram: Front-End Design</a:t>
            </a:r>
          </a:p>
          <a:p>
            <a:pPr lvl="1"/>
            <a:r>
              <a:rPr lang="en-US" sz="1200"/>
              <a:t>The UML Component diagram provides an overview of the front-end design architecture for the Expense Tracker application.</a:t>
            </a:r>
          </a:p>
          <a:p>
            <a:pPr lvl="1"/>
            <a:r>
              <a:rPr lang="en-US" sz="1200"/>
              <a:t>Components, dependencies, attributes, operations, and receptions are illustrated to depict the structure and interactions within the front-end system.</a:t>
            </a:r>
          </a:p>
          <a:p>
            <a:pPr marL="0" indent="0">
              <a:buNone/>
            </a:pPr>
            <a:r>
              <a:rPr lang="en-US" sz="1200"/>
              <a:t>Key Components and Their Responsibilities:</a:t>
            </a:r>
          </a:p>
          <a:p>
            <a:pPr lvl="1"/>
            <a:r>
              <a:rPr lang="en-US" sz="1200"/>
              <a:t>App Component: Acts as the entry point of the front end, initiating the single-page JavaScript application.</a:t>
            </a:r>
          </a:p>
          <a:p>
            <a:pPr lvl="1"/>
            <a:r>
              <a:rPr lang="en-US" sz="1200"/>
              <a:t>Layout Component: Manages the overall layout and structure of the user interface, including Navigation, Header, and Content components.</a:t>
            </a:r>
          </a:p>
          <a:p>
            <a:pPr lvl="1"/>
            <a:r>
              <a:rPr lang="en-US" sz="1200"/>
              <a:t>Functional Components: Handle core application logic and user interactions, such as Budget Management, Category Management, Transaction Management, Group Management, and Reporting.</a:t>
            </a:r>
          </a:p>
          <a:p>
            <a:pPr lvl="1"/>
            <a:r>
              <a:rPr lang="en-US" sz="1200"/>
              <a:t>Common Component: Contains shared functionality used across multiple modules, such as Alert for notifications and Common for utilities or services.</a:t>
            </a:r>
          </a:p>
          <a:p>
            <a:pPr lvl="1"/>
            <a:r>
              <a:rPr lang="en-US" sz="1200"/>
              <a:t>Third-Party Modules: External libraries or modules integrated into the application for additional functionality, such as bootstrap for UI styling and recharts for creating charts and visualizations.</a:t>
            </a:r>
          </a:p>
          <a:p>
            <a:pPr marL="0" indent="0">
              <a:buNone/>
            </a:pPr>
            <a:r>
              <a:rPr lang="en-US" sz="1200"/>
              <a:t>Interactions and Responsibilities:</a:t>
            </a:r>
          </a:p>
          <a:p>
            <a:pPr lvl="1"/>
            <a:r>
              <a:rPr lang="en-US" sz="1200"/>
              <a:t>Components interact with each other through dependencies, with arrows indicating the direction of interaction.</a:t>
            </a:r>
          </a:p>
          <a:p>
            <a:pPr lvl="1"/>
            <a:r>
              <a:rPr lang="en-US" sz="1200"/>
              <a:t>Attributes represent state variables, while operations depict functions that accomplish specific tasks within each component.</a:t>
            </a:r>
          </a:p>
          <a:p>
            <a:pPr lvl="1"/>
            <a:r>
              <a:rPr lang="en-US" sz="1200"/>
              <a:t>Receptions denote event handlers owned by the component, facilitating the handling of user events and actions.</a:t>
            </a:r>
          </a:p>
          <a:p>
            <a:pPr lvl="1"/>
            <a:r>
              <a:rPr lang="en-US" sz="1200"/>
              <a:t>The architecture follows a modular approach, promoting code reusability, maintainability, and scalability in the front-end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51373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7644-234A-8C6A-3EC6-5D16CB9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Frontend Component diagram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FDD57-F812-F766-7A47-6525168FB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06" y="640080"/>
            <a:ext cx="582719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C3DB7-917A-7C9B-D5B1-0DEF726C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Detailed Design - Back 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9ABD-74AA-4AE1-25A9-AD23714D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/>
              <a:t>UML Component Diagram: Back-End Design</a:t>
            </a:r>
          </a:p>
          <a:p>
            <a:pPr lvl="1"/>
            <a:r>
              <a:rPr lang="en-US" sz="1200"/>
              <a:t>The UML Component diagram provides an in-depth view of the back-end design architecture for the Expense Tracker application.</a:t>
            </a:r>
          </a:p>
          <a:p>
            <a:pPr lvl="1"/>
            <a:r>
              <a:rPr lang="en-US" sz="1200"/>
              <a:t>Classes, dependencies, service patterns, and third-party modules are illustrated to depict the structure and interactions within the back-end system.</a:t>
            </a:r>
          </a:p>
          <a:p>
            <a:pPr marL="0" indent="0">
              <a:buNone/>
            </a:pPr>
            <a:r>
              <a:rPr lang="en-US" sz="1200"/>
              <a:t>Key Components and Their Responsibilities:</a:t>
            </a:r>
          </a:p>
          <a:p>
            <a:pPr lvl="1"/>
            <a:r>
              <a:rPr lang="en-US" sz="1200"/>
              <a:t>Routers: Handle routing of web service endpoints to corresponding controller functions.</a:t>
            </a:r>
          </a:p>
          <a:p>
            <a:pPr lvl="1"/>
            <a:r>
              <a:rPr lang="en-US" sz="1200"/>
              <a:t>Controllers: Manage HTTP request and response processing, invoking appropriate actions and delegating tasks to models.</a:t>
            </a:r>
          </a:p>
          <a:p>
            <a:pPr lvl="1"/>
            <a:r>
              <a:rPr lang="en-US" sz="1200"/>
              <a:t>Models: Communicate with the database to fetch or modify data, encapsulating business logic and data operations.</a:t>
            </a:r>
          </a:p>
          <a:p>
            <a:pPr lvl="1"/>
            <a:r>
              <a:rPr lang="en-US" sz="1200"/>
              <a:t>Middleware: Bridge different systems or components within the application, such as authentication and authorization middleware.</a:t>
            </a:r>
          </a:p>
          <a:p>
            <a:pPr lvl="1"/>
            <a:r>
              <a:rPr lang="en-US" sz="1200"/>
              <a:t>Third-Party Modules: External libraries integrated into the application for additional functionality, such as database communication, authentication, and configuration.</a:t>
            </a:r>
          </a:p>
          <a:p>
            <a:pPr marL="0" indent="0">
              <a:buNone/>
            </a:pPr>
            <a:r>
              <a:rPr lang="en-US" sz="1200"/>
              <a:t>Layered Architecture and Data Flow:</a:t>
            </a:r>
          </a:p>
          <a:p>
            <a:pPr lvl="1"/>
            <a:r>
              <a:rPr lang="en-US" sz="1200"/>
              <a:t>The back-end architecture follows a layered approach, with routers, controllers, and models forming distinct layers responsible for different aspects of application logic and data management.</a:t>
            </a:r>
          </a:p>
          <a:p>
            <a:pPr lvl="1"/>
            <a:r>
              <a:rPr lang="en-US" sz="1200"/>
              <a:t>Service patterns, including getAll, getById, create, update, and delete, are implemented by controllers and models to perform CRUD operations on data entities.</a:t>
            </a:r>
          </a:p>
          <a:p>
            <a:pPr lvl="1"/>
            <a:r>
              <a:rPr lang="en-US" sz="1200"/>
              <a:t>Dependencies between classes facilitate data flow and communication within the back-end system, ensuring seamless execution of business logic and data processing tasks.</a:t>
            </a:r>
          </a:p>
        </p:txBody>
      </p:sp>
    </p:spTree>
    <p:extLst>
      <p:ext uri="{BB962C8B-B14F-4D97-AF65-F5344CB8AC3E}">
        <p14:creationId xmlns:p14="http://schemas.microsoft.com/office/powerpoint/2010/main" val="361403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7644-234A-8C6A-3EC6-5D16CB9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Backend Component diagram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A2826-3CAE-67A6-F0F0-2DF92799A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54095"/>
            <a:ext cx="7214616" cy="51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6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06B-EC8B-5A5D-FD85-A6716221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6B37-1F18-EB68-8341-D5E3D14D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Activity Diagrams: Visualizing System Processes</a:t>
            </a:r>
          </a:p>
          <a:p>
            <a:pPr lvl="1"/>
            <a:r>
              <a:rPr lang="en-US" dirty="0"/>
              <a:t>Activity diagrams serve as graphical representations of system processes, depicting the flow of actions and interactions within the Expense Tracker application.</a:t>
            </a:r>
          </a:p>
          <a:p>
            <a:pPr lvl="1"/>
            <a:r>
              <a:rPr lang="en-US" dirty="0"/>
              <a:t>These diagrams provide a comprehensive overview of various scenarios, including creating, editing, viewing, and deleting transaction categories, offering insights into the sequence of steps and interactions involved in each process.</a:t>
            </a:r>
          </a:p>
          <a:p>
            <a:pPr marL="0" indent="0">
              <a:buNone/>
            </a:pPr>
            <a:r>
              <a:rPr lang="en-US" dirty="0"/>
              <a:t>Scenarios Covered:</a:t>
            </a:r>
          </a:p>
          <a:p>
            <a:pPr lvl="1"/>
            <a:r>
              <a:rPr lang="en-US" dirty="0"/>
              <a:t>Create Transaction Category: Illustrates the process of creating a new transaction category within the application, from user initiation to database update.</a:t>
            </a:r>
          </a:p>
          <a:p>
            <a:pPr lvl="1"/>
            <a:r>
              <a:rPr lang="en-US" dirty="0"/>
              <a:t>Edit Transaction Category: Demonstrates how users can edit existing transaction categories, including data retrieval, modification, and database update.</a:t>
            </a:r>
          </a:p>
          <a:p>
            <a:pPr lvl="1"/>
            <a:r>
              <a:rPr lang="en-US" dirty="0"/>
              <a:t>View Transaction Categories: Shows how users can view their transaction categories, highlighting the retrieval of category data from the database and its presentation to the user interface.</a:t>
            </a:r>
          </a:p>
          <a:p>
            <a:pPr lvl="1"/>
            <a:r>
              <a:rPr lang="en-US" dirty="0"/>
              <a:t>Delete Transaction Category: Depicts the process of deleting transaction categories, including user request handling, database operations, and response management.</a:t>
            </a:r>
          </a:p>
          <a:p>
            <a:pPr marL="0" indent="0">
              <a:buNone/>
            </a:pPr>
            <a:r>
              <a:rPr lang="en-US" dirty="0"/>
              <a:t>Importance of Activity Diagrams:</a:t>
            </a:r>
          </a:p>
          <a:p>
            <a:pPr lvl="1"/>
            <a:r>
              <a:rPr lang="en-US" dirty="0"/>
              <a:t>Activity diagrams provide a visual representation of system processes, aiding in understanding the flow of actions and interactions between system components.</a:t>
            </a:r>
          </a:p>
          <a:p>
            <a:pPr lvl="1"/>
            <a:r>
              <a:rPr lang="en-US" dirty="0"/>
              <a:t>By visually depicting each scenario, activity diagrams help stakeholders grasp the functionality and logic behind different features of the Expense Tracker application.</a:t>
            </a:r>
          </a:p>
          <a:p>
            <a:pPr lvl="1"/>
            <a:r>
              <a:rPr lang="en-US" dirty="0"/>
              <a:t>These diagrams serve as valuable documentation for developers, testers, and other team members, facilitating communication and collaboration during the development and testing phases.</a:t>
            </a:r>
          </a:p>
        </p:txBody>
      </p:sp>
    </p:spTree>
    <p:extLst>
      <p:ext uri="{BB962C8B-B14F-4D97-AF65-F5344CB8AC3E}">
        <p14:creationId xmlns:p14="http://schemas.microsoft.com/office/powerpoint/2010/main" val="91725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448D0-BF3E-42A8-2A5B-E25FC393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Diagrams: Category management use cases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process flow&#10;&#10;Description automatically generated">
            <a:extLst>
              <a:ext uri="{FF2B5EF4-FFF2-40B4-BE49-F238E27FC236}">
                <a16:creationId xmlns:a16="http://schemas.microsoft.com/office/drawing/2014/main" id="{48419916-6D21-5BA0-66AE-70D8EF3E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70"/>
            <a:ext cx="7214616" cy="48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61619-C3B2-892A-DF62-45C8B461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- Create Transaction Category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EBA1CE-ABF1-1697-D0ED-6ADC4D536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383" y="640080"/>
            <a:ext cx="600044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9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26DA-C5DC-7D84-24DA-0294E607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Diagram - Create Transaction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0A66-94A2-70CE-9A07-D247D224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Description: This activity diagram illustrates the process of creating a new transaction category within the Expense Tracker application. It outlines the sequential steps involved, from user initiation to the final database update.</a:t>
            </a:r>
          </a:p>
          <a:p>
            <a:pPr marL="0" indent="0">
              <a:buNone/>
            </a:pPr>
            <a:r>
              <a:rPr lang="en-US" dirty="0"/>
              <a:t>Steps Involved:</a:t>
            </a:r>
          </a:p>
          <a:p>
            <a:pPr lvl="1"/>
            <a:r>
              <a:rPr lang="en-US" dirty="0"/>
              <a:t>System User:** Generates the "</a:t>
            </a:r>
            <a:r>
              <a:rPr lang="en-US" dirty="0" err="1"/>
              <a:t>AddNewClicked</a:t>
            </a:r>
            <a:r>
              <a:rPr lang="en-US" dirty="0"/>
              <a:t>" event to initiate the creation of a new transaction category.</a:t>
            </a:r>
          </a:p>
          <a:p>
            <a:pPr lvl="1"/>
            <a:r>
              <a:rPr lang="en-US" dirty="0" err="1"/>
              <a:t>CategoryTable</a:t>
            </a:r>
            <a:r>
              <a:rPr lang="en-US" dirty="0"/>
              <a:t>:** Handles the "</a:t>
            </a:r>
            <a:r>
              <a:rPr lang="en-US" dirty="0" err="1"/>
              <a:t>AddNewClicked</a:t>
            </a:r>
            <a:r>
              <a:rPr lang="en-US" dirty="0"/>
              <a:t>" event and includes the </a:t>
            </a:r>
            <a:r>
              <a:rPr lang="en-US" dirty="0" err="1"/>
              <a:t>CategoryForm</a:t>
            </a:r>
            <a:r>
              <a:rPr lang="en-US" dirty="0"/>
              <a:t> component for data entry.</a:t>
            </a:r>
          </a:p>
          <a:p>
            <a:pPr lvl="1"/>
            <a:r>
              <a:rPr lang="en-US" dirty="0" err="1"/>
              <a:t>CategoryForm</a:t>
            </a:r>
            <a:r>
              <a:rPr lang="en-US" dirty="0"/>
              <a:t>:** Renders the category form and awaits user input for category title and description.</a:t>
            </a:r>
          </a:p>
          <a:p>
            <a:pPr lvl="1"/>
            <a:r>
              <a:rPr lang="en-US" dirty="0"/>
              <a:t>System User:** Provides the necessary input by entering the category title and description.</a:t>
            </a:r>
          </a:p>
          <a:p>
            <a:pPr lvl="1"/>
            <a:r>
              <a:rPr lang="en-US" dirty="0" err="1"/>
              <a:t>CategoryForm</a:t>
            </a:r>
            <a:r>
              <a:rPr lang="en-US" dirty="0"/>
              <a:t>:** Handles the "</a:t>
            </a:r>
            <a:r>
              <a:rPr lang="en-US" dirty="0" err="1"/>
              <a:t>SaveClicked</a:t>
            </a:r>
            <a:r>
              <a:rPr lang="en-US" dirty="0"/>
              <a:t>" event triggered by the user and proceeds to validate the input data.</a:t>
            </a:r>
          </a:p>
          <a:p>
            <a:pPr lvl="1"/>
            <a:r>
              <a:rPr lang="en-US" dirty="0" err="1"/>
              <a:t>CategoryForm</a:t>
            </a:r>
            <a:r>
              <a:rPr lang="en-US" dirty="0"/>
              <a:t>:** If input validation fails, the form displays an error message and waits for corrected input. If validation passes, it prepares the payload and sends a request to the category web service endpoint.</a:t>
            </a:r>
          </a:p>
          <a:p>
            <a:pPr lvl="1"/>
            <a:r>
              <a:rPr lang="en-US" dirty="0"/>
              <a:t>Authenticator.js:** Authenticates the incoming request and forwards it to the </a:t>
            </a:r>
            <a:r>
              <a:rPr lang="en-US" dirty="0" err="1"/>
              <a:t>CategoryController</a:t>
            </a:r>
            <a:r>
              <a:rPr lang="en-US" dirty="0"/>
              <a:t> if authorized.</a:t>
            </a:r>
          </a:p>
          <a:p>
            <a:pPr lvl="1"/>
            <a:r>
              <a:rPr lang="en-US" dirty="0" err="1"/>
              <a:t>CategoryController</a:t>
            </a:r>
            <a:r>
              <a:rPr lang="en-US" dirty="0"/>
              <a:t>:** Accepts the payload, validates the data, and delegates the operation to the </a:t>
            </a:r>
            <a:r>
              <a:rPr lang="en-US" dirty="0" err="1"/>
              <a:t>CategoryModel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CategoryModel</a:t>
            </a:r>
            <a:r>
              <a:rPr lang="en-US" dirty="0"/>
              <a:t>:** Creates the new category record in the database and reports the operation status back to the </a:t>
            </a:r>
            <a:r>
              <a:rPr lang="en-US" dirty="0" err="1"/>
              <a:t>CategoryController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CategoryController</a:t>
            </a:r>
            <a:r>
              <a:rPr lang="en-US" dirty="0"/>
              <a:t>:** Prepares the appropriate HTTP response (200 for success, 500 for failure) and sends it back to the </a:t>
            </a:r>
            <a:r>
              <a:rPr lang="en-US" dirty="0" err="1"/>
              <a:t>CategoryForm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CategoryForm</a:t>
            </a:r>
            <a:r>
              <a:rPr lang="en-US" dirty="0"/>
              <a:t>:** If the response indicates success, it communicates with the parent component (</a:t>
            </a:r>
            <a:r>
              <a:rPr lang="en-US" dirty="0" err="1"/>
              <a:t>CategoryTable</a:t>
            </a:r>
            <a:r>
              <a:rPr lang="en-US" dirty="0"/>
              <a:t>) to conclude the operation and update the UI.</a:t>
            </a:r>
          </a:p>
          <a:p>
            <a:pPr marL="0" indent="0">
              <a:buNone/>
            </a:pPr>
            <a:r>
              <a:rPr lang="en-US" dirty="0"/>
              <a:t>Importance:</a:t>
            </a:r>
          </a:p>
          <a:p>
            <a:pPr lvl="1"/>
            <a:r>
              <a:rPr lang="en-US" dirty="0"/>
              <a:t>This activity diagram provides a detailed breakdown of the steps involved in creating a transaction category, elucidating the interactions between different components within the system.</a:t>
            </a:r>
          </a:p>
          <a:p>
            <a:pPr lvl="1"/>
            <a:r>
              <a:rPr lang="en-US" dirty="0"/>
              <a:t>By understanding each component's role and the sequence of actions, developers and stakeholders gain insights into the application's behavior and functionality during category creation.</a:t>
            </a:r>
          </a:p>
          <a:p>
            <a:pPr lvl="1"/>
            <a:r>
              <a:rPr lang="en-US" dirty="0"/>
              <a:t>Clear documentation of the creation process facilitates efficient development, testing, and troubleshooting, ensuring smooth user interactions and data integrity within the Expense Tracker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7056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8F67F02-08C4-A27F-F1FD-C79A5CE8C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22B7-ACA5-0E86-C349-31AF87D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Thank you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92EFD-FEA3-ADE3-B2E1-2A3C9C75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High-Level Architecture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E4FB-AE50-8D40-8270-940F9AB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7683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Overview of Client-Server Architecture:</a:t>
            </a:r>
          </a:p>
          <a:p>
            <a:pPr lvl="1"/>
            <a:r>
              <a:rPr lang="en-US" sz="1200" dirty="0"/>
              <a:t>The Expense Tracker web application follows a typical client-server architecture model.</a:t>
            </a:r>
          </a:p>
          <a:p>
            <a:pPr lvl="1"/>
            <a:r>
              <a:rPr lang="en-US" sz="1200" dirty="0"/>
              <a:t>This architecture divides the application into two main components: the client-side front-end and the server-side back-end.</a:t>
            </a:r>
          </a:p>
          <a:p>
            <a:pPr marL="0" indent="0">
              <a:buNone/>
            </a:pPr>
            <a:r>
              <a:rPr lang="en-US" sz="1200" dirty="0"/>
              <a:t>Front-End Development with ReactJS:</a:t>
            </a:r>
          </a:p>
          <a:p>
            <a:pPr lvl="1"/>
            <a:r>
              <a:rPr lang="en-US" sz="1200" dirty="0"/>
              <a:t>The front-end of the Expense Tracker is developed using ReactJS, a popular JavaScript library for building user interfaces.</a:t>
            </a:r>
          </a:p>
          <a:p>
            <a:pPr lvl="1"/>
            <a:r>
              <a:rPr lang="en-US" sz="1200" dirty="0"/>
              <a:t>ReactJS allows for the creation of dynamic and interactive UI components, providing a smooth user experience.</a:t>
            </a:r>
          </a:p>
          <a:p>
            <a:pPr marL="0" indent="0">
              <a:buNone/>
            </a:pPr>
            <a:r>
              <a:rPr lang="en-US" sz="1200" dirty="0"/>
              <a:t>Back-End Development with </a:t>
            </a:r>
            <a:r>
              <a:rPr lang="en-US" sz="1200" dirty="0" err="1"/>
              <a:t>ExpressJS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The server-side back-end of the Expense Tracker is built using </a:t>
            </a:r>
            <a:r>
              <a:rPr lang="en-US" sz="1200" dirty="0" err="1"/>
              <a:t>ExpressJS</a:t>
            </a:r>
            <a:r>
              <a:rPr lang="en-US" sz="1200" dirty="0"/>
              <a:t>, a fast and minimalist web framework for Node.js.</a:t>
            </a:r>
          </a:p>
          <a:p>
            <a:pPr lvl="1"/>
            <a:r>
              <a:rPr lang="en-US" sz="1200" dirty="0" err="1"/>
              <a:t>ExpressJS</a:t>
            </a:r>
            <a:r>
              <a:rPr lang="en-US" sz="1200" dirty="0"/>
              <a:t> simplifies the process of building robust web applications by providing a range of features and middleware for handling HTTP requests and responses.</a:t>
            </a:r>
          </a:p>
          <a:p>
            <a:pPr marL="0" indent="0">
              <a:buNone/>
            </a:pPr>
            <a:r>
              <a:rPr lang="en-US" sz="1200" dirty="0"/>
              <a:t>Communication with the Database:</a:t>
            </a:r>
          </a:p>
          <a:p>
            <a:pPr lvl="1"/>
            <a:r>
              <a:rPr lang="en-US" sz="1200" dirty="0"/>
              <a:t>The back-end communicates with the database to store and retrieve data required by the application.</a:t>
            </a:r>
          </a:p>
          <a:p>
            <a:pPr lvl="1"/>
            <a:r>
              <a:rPr lang="en-US" sz="1200" dirty="0"/>
              <a:t>This communication is facilitated through the use of database query methods provided by Node.js modules such as mysql2 for MySQL databases.</a:t>
            </a:r>
          </a:p>
          <a:p>
            <a:pPr lvl="1"/>
            <a:r>
              <a:rPr lang="en-US" sz="1200" dirty="0"/>
              <a:t>The database stores essential information such as user profiles, transactions, categories, and budgets, enabling data persistence and retrieval.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9EE9-963B-DDFF-A03E-84318E704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632" b="3"/>
          <a:stretch/>
        </p:blipFill>
        <p:spPr>
          <a:xfrm>
            <a:off x="7675658" y="2093976"/>
            <a:ext cx="451329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A713A-E920-FC38-B286-890F357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Low-Level Architecture - Front End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894E-4951-343D-3357-4446DD5F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68" y="2309855"/>
            <a:ext cx="6542682" cy="47866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200" dirty="0"/>
              <a:t>Detailed Architecture of Front-End Components:</a:t>
            </a:r>
          </a:p>
          <a:p>
            <a:pPr lvl="1"/>
            <a:r>
              <a:rPr lang="en-US" sz="1200" dirty="0"/>
              <a:t>The front-end architecture of the Expense Tracker application is structured into several key components, each serving specific purposes.</a:t>
            </a:r>
          </a:p>
          <a:p>
            <a:pPr lvl="1"/>
            <a:r>
              <a:rPr lang="en-US" sz="1200" dirty="0"/>
              <a:t>These components include Layout Management, Functional Modules, Common, and Third-party Modules, which collectively contribute to the overall functionality and user interface of the application.</a:t>
            </a:r>
          </a:p>
          <a:p>
            <a:pPr marL="0" indent="0">
              <a:buNone/>
            </a:pPr>
            <a:r>
              <a:rPr lang="en-US" sz="1200" dirty="0"/>
              <a:t>Layout Management:</a:t>
            </a:r>
          </a:p>
          <a:p>
            <a:pPr lvl="1"/>
            <a:r>
              <a:rPr lang="en-US" sz="1200" dirty="0"/>
              <a:t>Responsible for managing the overall layout and structure of the user interface.</a:t>
            </a:r>
          </a:p>
          <a:p>
            <a:pPr lvl="1"/>
            <a:r>
              <a:rPr lang="en-US" sz="1200" dirty="0"/>
              <a:t>Includes sub-components such as Navigation, Header, and Content, which render different sections of the UI and ensure consistency in design.</a:t>
            </a:r>
          </a:p>
          <a:p>
            <a:pPr marL="0" indent="0">
              <a:buNone/>
            </a:pPr>
            <a:r>
              <a:rPr lang="en-US" sz="1200" dirty="0"/>
              <a:t>Functional Modules:</a:t>
            </a:r>
          </a:p>
          <a:p>
            <a:pPr lvl="1"/>
            <a:r>
              <a:rPr lang="en-US" sz="1200" dirty="0"/>
              <a:t>Core components providing essential functionality to the application.</a:t>
            </a:r>
          </a:p>
          <a:p>
            <a:pPr lvl="1"/>
            <a:r>
              <a:rPr lang="en-US" sz="1200" dirty="0"/>
              <a:t>Includes modules for Budget Management, Category Management, Group Management, Transaction Management, Reporting, and User Management.</a:t>
            </a:r>
          </a:p>
          <a:p>
            <a:pPr lvl="1"/>
            <a:r>
              <a:rPr lang="en-US" sz="1200" dirty="0"/>
              <a:t>Each module contains sub-components responsible for specific tasks within its domain.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90F31-06EC-DA2E-01EC-1B02E9195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r="653"/>
          <a:stretch/>
        </p:blipFill>
        <p:spPr>
          <a:xfrm>
            <a:off x="7029450" y="2655241"/>
            <a:ext cx="4997042" cy="32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A713A-E920-FC38-B286-890F357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Low-Level Architecture - Front End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894E-4951-343D-3357-4446DD5F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338016"/>
            <a:ext cx="644743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Common:</a:t>
            </a:r>
          </a:p>
          <a:p>
            <a:pPr lvl="1"/>
            <a:r>
              <a:rPr lang="en-US" sz="1200" dirty="0"/>
              <a:t>Contains shared functionality used across multiple modules.</a:t>
            </a:r>
          </a:p>
          <a:p>
            <a:pPr lvl="1"/>
            <a:r>
              <a:rPr lang="en-US" sz="1200" dirty="0"/>
              <a:t>Includes components such as Alert for displaying notifications and Common for shared utilities or services, enhancing code reusability and maintainability.</a:t>
            </a:r>
          </a:p>
          <a:p>
            <a:pPr marL="0" indent="0">
              <a:buNone/>
            </a:pPr>
            <a:r>
              <a:rPr lang="en-US" sz="1200" dirty="0"/>
              <a:t>Third-Party Modules:</a:t>
            </a:r>
          </a:p>
          <a:p>
            <a:pPr lvl="1"/>
            <a:r>
              <a:rPr lang="en-US" sz="1200" dirty="0"/>
              <a:t>Integration of external libraries or modules into the application.</a:t>
            </a:r>
          </a:p>
          <a:p>
            <a:pPr lvl="1"/>
            <a:r>
              <a:rPr lang="en-US" sz="1200" dirty="0"/>
              <a:t>Includes modules like bootstrap for UI styling, react-</a:t>
            </a:r>
            <a:r>
              <a:rPr lang="en-US" sz="1200" dirty="0" err="1"/>
              <a:t>dom</a:t>
            </a:r>
            <a:r>
              <a:rPr lang="en-US" sz="1200" dirty="0"/>
              <a:t> for rendering React components on the DOM, and recharts for creating charts and visualizations, augmenting the application's capabilities.</a:t>
            </a:r>
          </a:p>
          <a:p>
            <a:pPr marL="0" indent="0">
              <a:buNone/>
            </a:pPr>
            <a:r>
              <a:rPr lang="en-US" sz="1200" dirty="0"/>
              <a:t>Benefits of Modular Approach:</a:t>
            </a:r>
          </a:p>
          <a:p>
            <a:pPr lvl="1"/>
            <a:r>
              <a:rPr lang="en-US" sz="1200" dirty="0"/>
              <a:t>Reusability: Modular components can be reused across different parts of the application, reducing redundancy and promoting efficiency in development.</a:t>
            </a:r>
          </a:p>
          <a:p>
            <a:pPr lvl="1"/>
            <a:r>
              <a:rPr lang="en-US" sz="1200" dirty="0"/>
              <a:t>Maintainability: Modular architecture allows for easier maintenance and updates, as changes can be isolated to specific components without affecting the entire application.</a:t>
            </a:r>
          </a:p>
          <a:p>
            <a:pPr lvl="1"/>
            <a:r>
              <a:rPr lang="en-US" sz="1200" dirty="0"/>
              <a:t>Scalability: Modular design accommodates the addition of new features or modules, allowing the application to scale efficiently as requirements evolve.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4C400-0D23-834E-C026-546E1BEE55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r="653"/>
          <a:stretch/>
        </p:blipFill>
        <p:spPr>
          <a:xfrm>
            <a:off x="7019925" y="2520666"/>
            <a:ext cx="4997042" cy="32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D2119-B395-71B7-57C8-E60B60B9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Low-Level Architecture - Back End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8C4A-A8F5-1A56-C586-4B401DF9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423741"/>
            <a:ext cx="6160505" cy="4776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Detailed Architecture of Back-End Components:</a:t>
            </a:r>
          </a:p>
          <a:p>
            <a:pPr lvl="1"/>
            <a:r>
              <a:rPr lang="en-US" sz="1200" dirty="0"/>
              <a:t>The back-end architecture of the Expense Tracker application is structured into several key components, each serving specific roles in processing data and handling requests.</a:t>
            </a:r>
          </a:p>
          <a:p>
            <a:pPr marL="0" indent="0">
              <a:buNone/>
            </a:pPr>
            <a:r>
              <a:rPr lang="en-US" sz="1200" dirty="0"/>
              <a:t>Routers:</a:t>
            </a:r>
          </a:p>
          <a:p>
            <a:pPr lvl="1"/>
            <a:r>
              <a:rPr lang="en-US" sz="1200" dirty="0"/>
              <a:t>Responsible for routing web service endpoints to corresponding controller functions.</a:t>
            </a:r>
          </a:p>
          <a:p>
            <a:pPr lvl="1"/>
            <a:r>
              <a:rPr lang="en-US" sz="1200" dirty="0"/>
              <a:t>Includes routers such as userRouter.js, transactionRouter.js, groupTransactionRouter.js, categoryRouter.js, and budgetRouter.js, each handling specific types of requests.</a:t>
            </a:r>
          </a:p>
          <a:p>
            <a:pPr marL="0" indent="0">
              <a:buNone/>
            </a:pPr>
            <a:r>
              <a:rPr lang="en-US" sz="1200" dirty="0"/>
              <a:t>Controllers:</a:t>
            </a:r>
          </a:p>
          <a:p>
            <a:pPr lvl="1"/>
            <a:r>
              <a:rPr lang="en-US" sz="1200" dirty="0"/>
              <a:t>Manage HTTP request and response processing, serving as intermediaries between routers and models.</a:t>
            </a:r>
          </a:p>
          <a:p>
            <a:pPr lvl="1"/>
            <a:r>
              <a:rPr lang="en-US" sz="1200" dirty="0"/>
              <a:t>Includes controllers like </a:t>
            </a:r>
            <a:r>
              <a:rPr lang="en-US" sz="1200" dirty="0" err="1"/>
              <a:t>UserController</a:t>
            </a:r>
            <a:r>
              <a:rPr lang="en-US" sz="1200" dirty="0"/>
              <a:t>, </a:t>
            </a:r>
            <a:r>
              <a:rPr lang="en-US" sz="1200" dirty="0" err="1"/>
              <a:t>TransactionController</a:t>
            </a:r>
            <a:r>
              <a:rPr lang="en-US" sz="1200" dirty="0"/>
              <a:t>, </a:t>
            </a:r>
            <a:r>
              <a:rPr lang="en-US" sz="1200" dirty="0" err="1"/>
              <a:t>GroupTransactionController</a:t>
            </a:r>
            <a:r>
              <a:rPr lang="en-US" sz="1200" dirty="0"/>
              <a:t>, </a:t>
            </a:r>
            <a:r>
              <a:rPr lang="en-US" sz="1200" dirty="0" err="1"/>
              <a:t>CategoryController</a:t>
            </a:r>
            <a:r>
              <a:rPr lang="en-US" sz="1200" dirty="0"/>
              <a:t>, and </a:t>
            </a:r>
            <a:r>
              <a:rPr lang="en-US" sz="1200" dirty="0" err="1"/>
              <a:t>BudgetController</a:t>
            </a:r>
            <a:r>
              <a:rPr lang="en-US" sz="1200" dirty="0"/>
              <a:t>, each responsible for specific business logic.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9EF2F-FF88-3980-3D25-9AF45B794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r="939"/>
          <a:stretch/>
        </p:blipFill>
        <p:spPr>
          <a:xfrm>
            <a:off x="6609173" y="2721200"/>
            <a:ext cx="5328862" cy="31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D2119-B395-71B7-57C8-E60B60B9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Low-Level Architecture - Back End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8C4A-A8F5-1A56-C586-4B401DF9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19330"/>
            <a:ext cx="603668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Models:</a:t>
            </a:r>
          </a:p>
          <a:p>
            <a:pPr lvl="1"/>
            <a:r>
              <a:rPr lang="en-US" sz="1200" dirty="0"/>
              <a:t>Responsible for communicating with the database to fetch or modify data, encapsulating the business logic and data access operations.</a:t>
            </a:r>
          </a:p>
          <a:p>
            <a:pPr lvl="1"/>
            <a:r>
              <a:rPr lang="en-US" sz="1200" dirty="0"/>
              <a:t>Includes models such as </a:t>
            </a:r>
            <a:r>
              <a:rPr lang="en-US" sz="1200" dirty="0" err="1"/>
              <a:t>UserModel</a:t>
            </a:r>
            <a:r>
              <a:rPr lang="en-US" sz="1200" dirty="0"/>
              <a:t>, </a:t>
            </a:r>
            <a:r>
              <a:rPr lang="en-US" sz="1200" dirty="0" err="1"/>
              <a:t>TransactionModel</a:t>
            </a:r>
            <a:r>
              <a:rPr lang="en-US" sz="1200" dirty="0"/>
              <a:t>, </a:t>
            </a:r>
            <a:r>
              <a:rPr lang="en-US" sz="1200" dirty="0" err="1"/>
              <a:t>GroupTransactionModel</a:t>
            </a:r>
            <a:r>
              <a:rPr lang="en-US" sz="1200" dirty="0"/>
              <a:t>, </a:t>
            </a:r>
            <a:r>
              <a:rPr lang="en-US" sz="1200" dirty="0" err="1"/>
              <a:t>CategoryModel</a:t>
            </a:r>
            <a:r>
              <a:rPr lang="en-US" sz="1200" dirty="0"/>
              <a:t>, and </a:t>
            </a:r>
            <a:r>
              <a:rPr lang="en-US" sz="1200" dirty="0" err="1"/>
              <a:t>BudgetModel</a:t>
            </a:r>
            <a:r>
              <a:rPr lang="en-US" sz="1200" dirty="0"/>
              <a:t>, representing different entities and data structures.</a:t>
            </a:r>
          </a:p>
          <a:p>
            <a:pPr marL="0" indent="0">
              <a:buNone/>
            </a:pPr>
            <a:r>
              <a:rPr lang="en-US" sz="1200" dirty="0"/>
              <a:t>Middleware:</a:t>
            </a:r>
          </a:p>
          <a:p>
            <a:pPr lvl="1"/>
            <a:r>
              <a:rPr lang="en-US" sz="1200" dirty="0"/>
              <a:t>Software components that bridge different systems or components within the application, providing additional functionality or processing.</a:t>
            </a:r>
          </a:p>
          <a:p>
            <a:pPr lvl="1"/>
            <a:r>
              <a:rPr lang="en-US" sz="1200" dirty="0"/>
              <a:t>Includes middleware like authenticate.js, responsible for authentication and authorization of requests, ensuring security and access control.</a:t>
            </a:r>
          </a:p>
          <a:p>
            <a:pPr marL="0" indent="0">
              <a:buNone/>
            </a:pPr>
            <a:r>
              <a:rPr lang="en-US" sz="1200" dirty="0"/>
              <a:t>Third-Party Modules:</a:t>
            </a:r>
          </a:p>
          <a:p>
            <a:pPr lvl="1"/>
            <a:r>
              <a:rPr lang="en-US" sz="1200" dirty="0"/>
              <a:t>Integration of external libraries or modules into the application to enhance functionality or provide utilities.</a:t>
            </a:r>
          </a:p>
          <a:p>
            <a:pPr lvl="1"/>
            <a:r>
              <a:rPr lang="en-US" sz="1200" dirty="0"/>
              <a:t>Includes modules such as mysql2 for database communication, </a:t>
            </a:r>
            <a:r>
              <a:rPr lang="en-US" sz="1200" dirty="0" err="1"/>
              <a:t>jsonwebtoken</a:t>
            </a:r>
            <a:r>
              <a:rPr lang="en-US" sz="1200" dirty="0"/>
              <a:t> for authentication, </a:t>
            </a:r>
            <a:r>
              <a:rPr lang="en-US" sz="1200" dirty="0" err="1"/>
              <a:t>bcryptjs</a:t>
            </a:r>
            <a:r>
              <a:rPr lang="en-US" sz="1200" dirty="0"/>
              <a:t> for password hashing, express for web server setup, </a:t>
            </a:r>
            <a:r>
              <a:rPr lang="en-US" sz="1200" dirty="0" err="1"/>
              <a:t>joi</a:t>
            </a:r>
            <a:r>
              <a:rPr lang="en-US" sz="1200" dirty="0"/>
              <a:t> for request validation, and </a:t>
            </a:r>
            <a:r>
              <a:rPr lang="en-US" sz="1200" dirty="0" err="1"/>
              <a:t>dotenv</a:t>
            </a:r>
            <a:r>
              <a:rPr lang="en-US" sz="1200" dirty="0"/>
              <a:t> for environment configuration.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73365-0E47-DB19-F3E1-4B173DDF2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r="939"/>
          <a:stretch/>
        </p:blipFill>
        <p:spPr>
          <a:xfrm>
            <a:off x="6609173" y="2573186"/>
            <a:ext cx="5328862" cy="31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2DD52-FD2C-FC97-0456-D0A2D6D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Database Design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A66D-4391-C369-4C22-680B60DA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225576" cy="47683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Entity Relationship Diagram (ERD) Overview:</a:t>
            </a:r>
          </a:p>
          <a:p>
            <a:pPr lvl="1"/>
            <a:r>
              <a:rPr lang="en-US" sz="1200" dirty="0"/>
              <a:t>The Expense Tracker application's database design is visualized through an Entity Relationship Diagram (ERD), providing a comprehensive overview of the data model and its relationships.</a:t>
            </a:r>
          </a:p>
          <a:p>
            <a:pPr lvl="1"/>
            <a:r>
              <a:rPr lang="en-US" sz="1200" dirty="0"/>
              <a:t>The ERD illustrates the structure of the database, including entities, attributes, and the connections between them.</a:t>
            </a:r>
          </a:p>
          <a:p>
            <a:pPr marL="0" indent="0">
              <a:buNone/>
            </a:pPr>
            <a:r>
              <a:rPr lang="en-US" sz="1200" dirty="0"/>
              <a:t>Business Rules and Relationships Depicted:</a:t>
            </a:r>
          </a:p>
          <a:p>
            <a:pPr lvl="1"/>
            <a:r>
              <a:rPr lang="en-US" sz="1200" dirty="0"/>
              <a:t>The ERD reflects the business rules and constraints of the Expense Tracker application, ensuring that the database schema aligns with the application's requirements.</a:t>
            </a:r>
          </a:p>
          <a:p>
            <a:pPr lvl="1"/>
            <a:r>
              <a:rPr lang="en-US" sz="1200" dirty="0"/>
              <a:t>Relationships between entities are depicted, indicating associations such as one-to-one, one-to-many, or many-to-many, as dictated by the business logic.</a:t>
            </a:r>
          </a:p>
          <a:p>
            <a:pPr marL="0" indent="0">
              <a:buNone/>
            </a:pPr>
            <a:r>
              <a:rPr lang="en-US" sz="1200" dirty="0"/>
              <a:t>Importance of Adherence to Business Rules and Data Integrity:</a:t>
            </a:r>
          </a:p>
          <a:p>
            <a:pPr lvl="1"/>
            <a:r>
              <a:rPr lang="en-US" sz="1200" dirty="0"/>
              <a:t>Adherence to business rules ensures that the database accurately represents the real-world relationships and operations of the Expense Tracker application.</a:t>
            </a:r>
          </a:p>
          <a:p>
            <a:pPr lvl="1"/>
            <a:r>
              <a:rPr lang="en-US" sz="1200" dirty="0"/>
              <a:t>Maintaining data integrity is crucial for the reliability and consistency of the application, preventing anomalies and errors in data management.</a:t>
            </a:r>
          </a:p>
          <a:p>
            <a:pPr lvl="1"/>
            <a:r>
              <a:rPr lang="en-US" sz="1200" dirty="0"/>
              <a:t>The ERD serves as a blueprint for developers, guiding the implementation of the database schema and ensuring consistency across the application's data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8B201-D04B-5693-60D8-1E5BFF974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 t="-1" r="-247" b="-3"/>
          <a:stretch/>
        </p:blipFill>
        <p:spPr>
          <a:xfrm>
            <a:off x="6798069" y="2044438"/>
            <a:ext cx="539393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04F3E-B361-9DF6-2250-619FAA0A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Front End Mockups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4CD9-1D9A-80CA-B7E2-23125EC3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Visual Representations of User Interface Design:</a:t>
            </a:r>
          </a:p>
          <a:p>
            <a:pPr lvl="1"/>
            <a:r>
              <a:rPr lang="en-US" sz="1400" dirty="0"/>
              <a:t>Front End Mockups provide visual representations of the Expense Tracker application's user interface design, offering insights into the look and feel of the application.</a:t>
            </a:r>
          </a:p>
          <a:p>
            <a:pPr lvl="1"/>
            <a:r>
              <a:rPr lang="en-US" sz="1400" dirty="0"/>
              <a:t>Screens for various functionalities, including registration, login, dashboard, categories, budgets, transactions, groups, and group transactions, are showcased to give a holistic view of the user experience.</a:t>
            </a:r>
          </a:p>
          <a:p>
            <a:pPr marL="0" indent="0">
              <a:buNone/>
            </a:pPr>
            <a:r>
              <a:rPr lang="en-US" sz="1400" dirty="0"/>
              <a:t>Screens for Different Functionalities:</a:t>
            </a:r>
          </a:p>
          <a:p>
            <a:pPr lvl="1"/>
            <a:r>
              <a:rPr lang="en-US" sz="1400" dirty="0"/>
              <a:t>Registration Screen: Allows users to create an account with the Expense Tracker application, providing necessary details.</a:t>
            </a:r>
          </a:p>
          <a:p>
            <a:pPr lvl="1"/>
            <a:r>
              <a:rPr lang="en-US" sz="1400" dirty="0"/>
              <a:t>Login Screen: Enables users to log in to their existing accounts securely.</a:t>
            </a:r>
          </a:p>
          <a:p>
            <a:pPr lvl="1"/>
            <a:r>
              <a:rPr lang="en-US" sz="1400" dirty="0"/>
              <a:t>Dashboard: Offers an overview of financial transactions and activities, providing insights through charts and visualizations.</a:t>
            </a:r>
          </a:p>
          <a:p>
            <a:pPr lvl="1"/>
            <a:r>
              <a:rPr lang="en-US" sz="1400" dirty="0"/>
              <a:t>Categories, Budgets, Transactions, Groups, Group Transactions Screens: Provide interfaces for managing different aspects of financial data, such as creating, editing, and deleting categories, budgets, transactions, groups, and group transactions.</a:t>
            </a:r>
          </a:p>
          <a:p>
            <a:pPr marL="0" indent="0">
              <a:buNone/>
            </a:pPr>
            <a:r>
              <a:rPr lang="en-US" sz="1400" dirty="0"/>
              <a:t>Importance of User Experience and Intuitive Design:</a:t>
            </a:r>
          </a:p>
          <a:p>
            <a:pPr lvl="1"/>
            <a:r>
              <a:rPr lang="en-US" sz="1400" dirty="0"/>
              <a:t>User experience (UX) plays a crucial role in the success of an application, influencing user satisfaction and engagement.</a:t>
            </a:r>
          </a:p>
          <a:p>
            <a:pPr lvl="1"/>
            <a:r>
              <a:rPr lang="en-US" sz="1400" dirty="0"/>
              <a:t>Intuitive design ensures that users can easily navigate through the application, perform tasks efficiently, and understand the functionalities without encountering confusion or frustration.</a:t>
            </a:r>
          </a:p>
          <a:p>
            <a:pPr lvl="1"/>
            <a:r>
              <a:rPr lang="en-US" sz="1400" dirty="0"/>
              <a:t>Front End Mockups serve as a visual guide for developers and designers, aligning their efforts to create an engaging and user-friendly interface for the Expense Tracker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6846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B3970-D16F-D4E1-C387-39622246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Front End Mockups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B6DBB-882F-AFEC-A89E-B2B90C69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525" y="2619784"/>
            <a:ext cx="3692349" cy="360004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6CD9D-A269-0B90-CE74-896A93C4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3367513"/>
            <a:ext cx="3758184" cy="210458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FC387-C669-B035-573B-AB718D597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447375"/>
            <a:ext cx="3758184" cy="1944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77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2360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Expense Tracker Software Design Specification </vt:lpstr>
      <vt:lpstr>High-Level Architecture</vt:lpstr>
      <vt:lpstr>Low-Level Architecture - Front End</vt:lpstr>
      <vt:lpstr>Low-Level Architecture - Front End</vt:lpstr>
      <vt:lpstr>Low-Level Architecture - Back End</vt:lpstr>
      <vt:lpstr>Low-Level Architecture - Back End</vt:lpstr>
      <vt:lpstr>Database Design</vt:lpstr>
      <vt:lpstr>Front End Mockups</vt:lpstr>
      <vt:lpstr>Front End Mockups</vt:lpstr>
      <vt:lpstr>Detailed Design - Front End</vt:lpstr>
      <vt:lpstr>UML Frontend Component diagram</vt:lpstr>
      <vt:lpstr>Detailed Design - Back End</vt:lpstr>
      <vt:lpstr>UML Backend Component diagram</vt:lpstr>
      <vt:lpstr>Activity Diagrams Overview</vt:lpstr>
      <vt:lpstr>Activity Diagrams: Category management use cases</vt:lpstr>
      <vt:lpstr>Activity Diagram - Create Transaction Category</vt:lpstr>
      <vt:lpstr>Activity Diagram - Create Transaction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 Software Design Specification </dc:title>
  <dc:creator>Aradhana Sharma</dc:creator>
  <cp:lastModifiedBy>Aradhana Sharma</cp:lastModifiedBy>
  <cp:revision>19</cp:revision>
  <dcterms:created xsi:type="dcterms:W3CDTF">2024-04-09T21:08:19Z</dcterms:created>
  <dcterms:modified xsi:type="dcterms:W3CDTF">2024-04-09T23:35:27Z</dcterms:modified>
</cp:coreProperties>
</file>