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74" r:id="rId4"/>
    <p:sldId id="260" r:id="rId5"/>
    <p:sldId id="270" r:id="rId6"/>
    <p:sldId id="269" r:id="rId7"/>
    <p:sldId id="271" r:id="rId8"/>
    <p:sldId id="261" r:id="rId9"/>
    <p:sldId id="263" r:id="rId10"/>
    <p:sldId id="264" r:id="rId11"/>
    <p:sldId id="265" r:id="rId12"/>
    <p:sldId id="266" r:id="rId13"/>
    <p:sldId id="267" r:id="rId14"/>
    <p:sldId id="268"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84" autoAdjust="0"/>
  </p:normalViewPr>
  <p:slideViewPr>
    <p:cSldViewPr snapToGrid="0">
      <p:cViewPr varScale="1">
        <p:scale>
          <a:sx n="97" d="100"/>
          <a:sy n="97" d="100"/>
        </p:scale>
        <p:origin x="96" y="187"/>
      </p:cViewPr>
      <p:guideLst/>
    </p:cSldViewPr>
  </p:slideViewPr>
  <p:outlineViewPr>
    <p:cViewPr>
      <p:scale>
        <a:sx n="33" d="100"/>
        <a:sy n="33" d="100"/>
      </p:scale>
      <p:origin x="0" y="-172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968F-8CFA-1BCD-A155-849D5D2E94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C10EC4-CD38-86AA-08DF-A880AD5C4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EDD50C-4FAE-A298-DE16-B3893CF3AE7D}"/>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24259B44-0D1C-D944-6C4D-DD04D86A84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9EFF5-CC2F-6411-1453-BF97D2F7BE2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7640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12E4-DFC9-8AD6-E28B-6AB9A4119C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B1B472-7276-1678-4683-50D3D44CF5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AB667-7B92-7D4B-F836-39AEAB52C030}"/>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AC11FCBF-B626-72F8-09C7-E2DA66B196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F657E-3315-8ECC-E5C1-D68F2BABD373}"/>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426400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136D20-6435-11BC-5839-78BA2F0FF7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7345C1-B0B1-C423-CA27-83A5BC051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E6E144-4DB8-8876-CA76-6E1DC8C19114}"/>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A3B9D125-AD5C-202E-DE4D-0FB083330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E6AD26-701D-FB82-D950-6892C06B1626}"/>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59407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7A72-CB7D-E828-9410-50BDF7EA99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9BEF22-52C2-C2A0-F95E-4747BBEC72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3D0E30-62B5-5B7E-D006-646A97726F24}"/>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58914EB1-666C-ED89-9AF3-CBAEC4370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FEB2D-F5D5-8A53-E05D-830DE7D0EB0B}"/>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01743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DDB8-4752-A54B-DAB4-55053D0BE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05D833-0463-590A-28A4-FD426CFB0D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F9100D-36F0-32C9-4CB4-CF433D799CC7}"/>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FB8A5115-2DA7-E018-7971-87EFBE8C5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DF16F-923E-1E87-1971-71F99CE16DC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79911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95F5-570F-985D-916B-BD50B115AB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F87347-E9DE-E2A3-5B00-E173E8B6A9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06DA61-A32E-B51A-2889-153F762C77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3C39F6-576B-3553-DC2A-956B6F400DF5}"/>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6" name="Footer Placeholder 5">
            <a:extLst>
              <a:ext uri="{FF2B5EF4-FFF2-40B4-BE49-F238E27FC236}">
                <a16:creationId xmlns:a16="http://schemas.microsoft.com/office/drawing/2014/main" id="{A4AC75F8-6502-88C8-CDAC-A9ECB03629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2BAD30-4F52-CC64-AF99-22FD1DE98104}"/>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37668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C2C6-CCD1-2BFF-2A94-240A3DB632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8292BA-1871-EE0F-7DEE-A91A3DEAA7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C55E86-4388-F2C3-8A5C-CEDA8632D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CF772C-F25D-B942-4C25-D0E6811B6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632521-42F2-A511-0BB6-2023AA270F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ABDD0F-9B8A-7F7B-66AF-1EE4D387AA1C}"/>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8" name="Footer Placeholder 7">
            <a:extLst>
              <a:ext uri="{FF2B5EF4-FFF2-40B4-BE49-F238E27FC236}">
                <a16:creationId xmlns:a16="http://schemas.microsoft.com/office/drawing/2014/main" id="{B38D5270-4866-B316-31E3-92BFC589E8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D406A1-25D5-709C-E8B2-6AF22A3ADCE7}"/>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45953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FE88-FE99-CB4B-93B5-513FCECA96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74346C-BBE7-92D0-2F5E-CA08C634FCF4}"/>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4" name="Footer Placeholder 3">
            <a:extLst>
              <a:ext uri="{FF2B5EF4-FFF2-40B4-BE49-F238E27FC236}">
                <a16:creationId xmlns:a16="http://schemas.microsoft.com/office/drawing/2014/main" id="{D092A582-FE29-0E09-AF0B-75EEC25E87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01BDEB-76BB-5F2C-1D35-2AC0F50562F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42064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727E3-C926-7489-C6FE-28B6A3502880}"/>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3" name="Footer Placeholder 2">
            <a:extLst>
              <a:ext uri="{FF2B5EF4-FFF2-40B4-BE49-F238E27FC236}">
                <a16:creationId xmlns:a16="http://schemas.microsoft.com/office/drawing/2014/main" id="{1E2FB964-F55B-4EB8-E37A-5BA01FDED6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031AB4-7D2E-D86B-E458-5D7D1580A753}"/>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197416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1DA9-657B-99A5-9E0C-1FD1793E5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E88A41-73DE-46CE-026B-A079179AE1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2AF5A6-AFB1-25CE-9325-E399F0EBE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E33A7-38A0-04C3-A01D-C5D3AFD898F3}"/>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6" name="Footer Placeholder 5">
            <a:extLst>
              <a:ext uri="{FF2B5EF4-FFF2-40B4-BE49-F238E27FC236}">
                <a16:creationId xmlns:a16="http://schemas.microsoft.com/office/drawing/2014/main" id="{F78A36E0-9B91-4F96-9BD9-3C055A5F84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B4EB95-08C9-FAE0-A887-748C62DF63B8}"/>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145585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C2D9-7BBA-30FE-4EA0-3C7CB5220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EA019E-9377-9A80-A7E2-ECC9B9B4F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5D8449-4260-9B89-F096-A9BEE766E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9BEB9-AA21-3F97-5527-C246433C1260}"/>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6" name="Footer Placeholder 5">
            <a:extLst>
              <a:ext uri="{FF2B5EF4-FFF2-40B4-BE49-F238E27FC236}">
                <a16:creationId xmlns:a16="http://schemas.microsoft.com/office/drawing/2014/main" id="{4E2D193F-1D42-E232-6074-6CFE8976BC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02DB53-44E6-87CE-C056-0DBD3AF952EB}"/>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99043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782BB-22B7-EE73-3DF1-F369AA03EC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3EE4A8-437D-EDB9-7FD4-67A73EFCA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4D4019-429F-E56E-D6C9-14875F200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96C925DF-0FB5-CBE6-80C1-9026548932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B89ED0-5ADF-5031-DEE5-790C0D878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19D05-53EE-4DEE-A774-51F38AA631C6}" type="slidenum">
              <a:rPr lang="en-IN" smtClean="0"/>
              <a:t>‹#›</a:t>
            </a:fld>
            <a:endParaRPr lang="en-IN"/>
          </a:p>
        </p:txBody>
      </p:sp>
    </p:spTree>
    <p:extLst>
      <p:ext uri="{BB962C8B-B14F-4D97-AF65-F5344CB8AC3E}">
        <p14:creationId xmlns:p14="http://schemas.microsoft.com/office/powerpoint/2010/main" val="1734635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6CB64189-9B9B-E56C-EB8E-8C2ECE0C9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325" y="432027"/>
            <a:ext cx="7409349" cy="10865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F7CF5D8-6AFE-1FB4-5510-F6EB36969F9B}"/>
              </a:ext>
            </a:extLst>
          </p:cNvPr>
          <p:cNvSpPr txBox="1"/>
          <p:nvPr/>
        </p:nvSpPr>
        <p:spPr>
          <a:xfrm>
            <a:off x="1371599" y="2253343"/>
            <a:ext cx="9644743" cy="400110"/>
          </a:xfrm>
          <a:prstGeom prst="rect">
            <a:avLst/>
          </a:prstGeom>
          <a:noFill/>
        </p:spPr>
        <p:txBody>
          <a:bodyPr wrap="square" rtlCol="0">
            <a:spAutoFit/>
          </a:bodyPr>
          <a:lstStyle/>
          <a:p>
            <a:pPr algn="ctr"/>
            <a:r>
              <a:rPr lang="en-US" sz="2000" b="1" dirty="0">
                <a:latin typeface="Bell MT" panose="02020503060305020303" pitchFamily="18" charset="0"/>
              </a:rPr>
              <a:t>DEPARTMENT OF </a:t>
            </a:r>
            <a:r>
              <a:rPr lang="en-IN" sz="2000" b="1" dirty="0">
                <a:latin typeface="Bell MT" panose="02020503060305020303" pitchFamily="18" charset="0"/>
              </a:rPr>
              <a:t>COMPUTER SCIENCE AND ENGINEERING</a:t>
            </a:r>
          </a:p>
        </p:txBody>
      </p:sp>
      <p:sp>
        <p:nvSpPr>
          <p:cNvPr id="3" name="TextBox 2">
            <a:extLst>
              <a:ext uri="{FF2B5EF4-FFF2-40B4-BE49-F238E27FC236}">
                <a16:creationId xmlns:a16="http://schemas.microsoft.com/office/drawing/2014/main" id="{CF85D6CB-9C95-50A0-966F-9039C81E317D}"/>
              </a:ext>
            </a:extLst>
          </p:cNvPr>
          <p:cNvSpPr txBox="1"/>
          <p:nvPr/>
        </p:nvSpPr>
        <p:spPr>
          <a:xfrm>
            <a:off x="1823357" y="3184071"/>
            <a:ext cx="5633357" cy="400110"/>
          </a:xfrm>
          <a:prstGeom prst="rect">
            <a:avLst/>
          </a:prstGeom>
          <a:noFill/>
        </p:spPr>
        <p:txBody>
          <a:bodyPr wrap="square" rtlCol="0">
            <a:spAutoFit/>
          </a:bodyPr>
          <a:lstStyle/>
          <a:p>
            <a:r>
              <a:rPr lang="en-US" sz="2000" dirty="0">
                <a:latin typeface="Bell MT" panose="02020503060305020303" pitchFamily="18" charset="0"/>
              </a:rPr>
              <a:t>Project name : Smart Parking </a:t>
            </a:r>
            <a:endParaRPr lang="en-IN" sz="2000" dirty="0">
              <a:latin typeface="Bell MT" panose="02020503060305020303" pitchFamily="18" charset="0"/>
            </a:endParaRPr>
          </a:p>
        </p:txBody>
      </p:sp>
      <p:sp>
        <p:nvSpPr>
          <p:cNvPr id="4" name="TextBox 3">
            <a:extLst>
              <a:ext uri="{FF2B5EF4-FFF2-40B4-BE49-F238E27FC236}">
                <a16:creationId xmlns:a16="http://schemas.microsoft.com/office/drawing/2014/main" id="{04683BA2-7BF6-E06D-686A-3D674B15A613}"/>
              </a:ext>
            </a:extLst>
          </p:cNvPr>
          <p:cNvSpPr txBox="1"/>
          <p:nvPr/>
        </p:nvSpPr>
        <p:spPr>
          <a:xfrm>
            <a:off x="1823357" y="3712029"/>
            <a:ext cx="5007429" cy="400110"/>
          </a:xfrm>
          <a:prstGeom prst="rect">
            <a:avLst/>
          </a:prstGeom>
          <a:noFill/>
        </p:spPr>
        <p:txBody>
          <a:bodyPr wrap="square" rtlCol="0">
            <a:spAutoFit/>
          </a:bodyPr>
          <a:lstStyle/>
          <a:p>
            <a:r>
              <a:rPr lang="en-IN" sz="2000" dirty="0">
                <a:latin typeface="Bell MT" panose="02020503060305020303" pitchFamily="18" charset="0"/>
              </a:rPr>
              <a:t>Team name : </a:t>
            </a:r>
            <a:r>
              <a:rPr lang="en-IN" sz="2000" b="1" dirty="0">
                <a:latin typeface="Bell MT" panose="02020503060305020303" pitchFamily="18" charset="0"/>
              </a:rPr>
              <a:t>Project_224789_Team_1</a:t>
            </a:r>
            <a:endParaRPr lang="en-IN" sz="2000" dirty="0">
              <a:latin typeface="Bell MT" panose="02020503060305020303" pitchFamily="18" charset="0"/>
            </a:endParaRPr>
          </a:p>
        </p:txBody>
      </p:sp>
      <p:sp>
        <p:nvSpPr>
          <p:cNvPr id="5" name="TextBox 4">
            <a:extLst>
              <a:ext uri="{FF2B5EF4-FFF2-40B4-BE49-F238E27FC236}">
                <a16:creationId xmlns:a16="http://schemas.microsoft.com/office/drawing/2014/main" id="{C55FE924-851E-9C5B-0133-F1718FA22BAB}"/>
              </a:ext>
            </a:extLst>
          </p:cNvPr>
          <p:cNvSpPr txBox="1"/>
          <p:nvPr/>
        </p:nvSpPr>
        <p:spPr>
          <a:xfrm>
            <a:off x="1823357" y="4288971"/>
            <a:ext cx="4152900" cy="400110"/>
          </a:xfrm>
          <a:prstGeom prst="rect">
            <a:avLst/>
          </a:prstGeom>
          <a:noFill/>
        </p:spPr>
        <p:txBody>
          <a:bodyPr wrap="square" rtlCol="0">
            <a:spAutoFit/>
          </a:bodyPr>
          <a:lstStyle/>
          <a:p>
            <a:r>
              <a:rPr lang="en-IN" sz="2000" dirty="0">
                <a:latin typeface="Bell MT" panose="02020503060305020303" pitchFamily="18" charset="0"/>
              </a:rPr>
              <a:t>Team members :</a:t>
            </a:r>
          </a:p>
        </p:txBody>
      </p:sp>
      <p:sp>
        <p:nvSpPr>
          <p:cNvPr id="6" name="TextBox 5">
            <a:extLst>
              <a:ext uri="{FF2B5EF4-FFF2-40B4-BE49-F238E27FC236}">
                <a16:creationId xmlns:a16="http://schemas.microsoft.com/office/drawing/2014/main" id="{AC844832-AC23-825D-B818-4E0B27624942}"/>
              </a:ext>
            </a:extLst>
          </p:cNvPr>
          <p:cNvSpPr txBox="1"/>
          <p:nvPr/>
        </p:nvSpPr>
        <p:spPr>
          <a:xfrm>
            <a:off x="3102429" y="4689081"/>
            <a:ext cx="5334000" cy="1477328"/>
          </a:xfrm>
          <a:prstGeom prst="rect">
            <a:avLst/>
          </a:prstGeom>
          <a:noFill/>
        </p:spPr>
        <p:txBody>
          <a:bodyPr wrap="square" rtlCol="0">
            <a:spAutoFit/>
          </a:bodyPr>
          <a:lstStyle/>
          <a:p>
            <a:r>
              <a:rPr lang="en-IN" b="1" dirty="0">
                <a:latin typeface="Bell MT" panose="02020503060305020303" pitchFamily="18" charset="0"/>
              </a:rPr>
              <a:t>SRIRAM S (113321104097)</a:t>
            </a:r>
          </a:p>
          <a:p>
            <a:r>
              <a:rPr lang="en-IN" b="1" dirty="0">
                <a:latin typeface="Bell MT" panose="02020503060305020303" pitchFamily="18" charset="0"/>
              </a:rPr>
              <a:t>SUBIKSHYA KUMAR (113321104099)</a:t>
            </a:r>
          </a:p>
          <a:p>
            <a:r>
              <a:rPr lang="en-IN" b="1" dirty="0">
                <a:latin typeface="Bell MT" panose="02020503060305020303" pitchFamily="18" charset="0"/>
              </a:rPr>
              <a:t>SURYOTHAYAN A (113321104100)
THIMMARAYAN M (113321104102)</a:t>
            </a:r>
          </a:p>
          <a:p>
            <a:endParaRPr lang="en-IN" b="1" dirty="0">
              <a:latin typeface="Bell MT" panose="02020503060305020303" pitchFamily="18" charset="0"/>
            </a:endParaRPr>
          </a:p>
        </p:txBody>
      </p:sp>
    </p:spTree>
    <p:extLst>
      <p:ext uri="{BB962C8B-B14F-4D97-AF65-F5344CB8AC3E}">
        <p14:creationId xmlns:p14="http://schemas.microsoft.com/office/powerpoint/2010/main" val="3953636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83A87F-23A0-D08E-109B-E56A426C512D}"/>
              </a:ext>
            </a:extLst>
          </p:cNvPr>
          <p:cNvSpPr txBox="1"/>
          <p:nvPr/>
        </p:nvSpPr>
        <p:spPr>
          <a:xfrm>
            <a:off x="702683" y="279247"/>
            <a:ext cx="10786634" cy="1628331"/>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Diagram and Schematics:</a:t>
            </a:r>
            <a:endParaRPr lang="en-IN" sz="24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Malgun Gothic" panose="020B0503020000020004" pitchFamily="34" charset="-127"/>
                <a:cs typeface="Times New Roman" panose="02020603050405020304" pitchFamily="18" charset="0"/>
              </a:rPr>
              <a:t>Create a system architecture diagram showing how devices connect to the platform. Include schematics for the IoT devices' connectivity and power sources.</a:t>
            </a:r>
          </a:p>
          <a:p>
            <a:endParaRPr lang="en-IN" dirty="0"/>
          </a:p>
        </p:txBody>
      </p:sp>
      <p:pic>
        <p:nvPicPr>
          <p:cNvPr id="6" name="Picture 5">
            <a:extLst>
              <a:ext uri="{FF2B5EF4-FFF2-40B4-BE49-F238E27FC236}">
                <a16:creationId xmlns:a16="http://schemas.microsoft.com/office/drawing/2014/main" id="{6C9CE593-55F6-4053-9A32-A40B7262F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88" y="2618913"/>
            <a:ext cx="4811697" cy="2601158"/>
          </a:xfrm>
          <a:prstGeom prst="rect">
            <a:avLst/>
          </a:prstGeom>
        </p:spPr>
      </p:pic>
      <p:pic>
        <p:nvPicPr>
          <p:cNvPr id="8" name="Picture 7">
            <a:extLst>
              <a:ext uri="{FF2B5EF4-FFF2-40B4-BE49-F238E27FC236}">
                <a16:creationId xmlns:a16="http://schemas.microsoft.com/office/drawing/2014/main" id="{46598AED-47F6-4833-8F51-9F14934ED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641" y="2618913"/>
            <a:ext cx="4989250" cy="2601158"/>
          </a:xfrm>
          <a:prstGeom prst="rect">
            <a:avLst/>
          </a:prstGeom>
        </p:spPr>
      </p:pic>
    </p:spTree>
    <p:extLst>
      <p:ext uri="{BB962C8B-B14F-4D97-AF65-F5344CB8AC3E}">
        <p14:creationId xmlns:p14="http://schemas.microsoft.com/office/powerpoint/2010/main" val="367328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C3BAFC-F705-F545-2E6D-13778105BB2C}"/>
              </a:ext>
            </a:extLst>
          </p:cNvPr>
          <p:cNvSpPr txBox="1"/>
          <p:nvPr/>
        </p:nvSpPr>
        <p:spPr>
          <a:xfrm>
            <a:off x="585873" y="459938"/>
            <a:ext cx="6148929" cy="646331"/>
          </a:xfrm>
          <a:prstGeom prst="rect">
            <a:avLst/>
          </a:prstGeom>
          <a:noFill/>
        </p:spPr>
        <p:txBody>
          <a:bodyPr wrap="square" rtlCol="0">
            <a:spAutoFit/>
          </a:bodyPr>
          <a:lstStyle/>
          <a:p>
            <a:r>
              <a:rPr lang="en-IN" b="1" kern="1800" dirty="0">
                <a:effectLst/>
                <a:latin typeface="Times New Roman" panose="02020603050405020304" pitchFamily="18" charset="0"/>
                <a:ea typeface="Times New Roman" panose="02020603050405020304" pitchFamily="18" charset="0"/>
                <a:cs typeface="Times New Roman" panose="02020603050405020304" pitchFamily="18" charset="0"/>
              </a:rPr>
              <a:t>Public Toilet and Ceiling Plan Cad DWG Detail</a:t>
            </a:r>
            <a:r>
              <a:rPr lang="en-IN" sz="1800" b="1" kern="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3B7677B-6DB3-4575-BE02-820A06C96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603" y="1299025"/>
            <a:ext cx="8702794" cy="4631258"/>
          </a:xfrm>
          <a:prstGeom prst="rect">
            <a:avLst/>
          </a:prstGeom>
        </p:spPr>
      </p:pic>
    </p:spTree>
    <p:extLst>
      <p:ext uri="{BB962C8B-B14F-4D97-AF65-F5344CB8AC3E}">
        <p14:creationId xmlns:p14="http://schemas.microsoft.com/office/powerpoint/2010/main" val="294792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948EA0-3509-13DD-31B6-89CE760284BE}"/>
              </a:ext>
            </a:extLst>
          </p:cNvPr>
          <p:cNvSpPr txBox="1"/>
          <p:nvPr/>
        </p:nvSpPr>
        <p:spPr>
          <a:xfrm>
            <a:off x="689906" y="469389"/>
            <a:ext cx="8864752" cy="461665"/>
          </a:xfrm>
          <a:prstGeom prst="rect">
            <a:avLst/>
          </a:prstGeom>
          <a:noFill/>
        </p:spPr>
        <p:txBody>
          <a:bodyPr wrap="square" rtlCol="0">
            <a:spAutoFit/>
          </a:bodyPr>
          <a:lstStyle/>
          <a:p>
            <a:r>
              <a:rPr lang="en-IN" sz="2400" b="1" dirty="0">
                <a:effectLst/>
                <a:latin typeface="Times New Roman" panose="02020603050405020304" pitchFamily="18" charset="0"/>
                <a:ea typeface="Malgun Gothic" panose="020B0503020000020004" pitchFamily="34" charset="-127"/>
              </a:rPr>
              <a:t>SCREENSHOT OF PYTHON CODE OUTPUT</a:t>
            </a:r>
            <a:r>
              <a:rPr lang="en-IN" sz="1800" b="1" dirty="0">
                <a:effectLst/>
                <a:latin typeface="Times New Roman" panose="02020603050405020304" pitchFamily="18" charset="0"/>
                <a:ea typeface="Malgun Gothic" panose="020B0503020000020004" pitchFamily="34" charset="-127"/>
              </a:rPr>
              <a:t>:</a:t>
            </a:r>
            <a:endParaRPr lang="en-IN" dirty="0"/>
          </a:p>
        </p:txBody>
      </p:sp>
      <p:pic>
        <p:nvPicPr>
          <p:cNvPr id="5" name="Picture 4">
            <a:extLst>
              <a:ext uri="{FF2B5EF4-FFF2-40B4-BE49-F238E27FC236}">
                <a16:creationId xmlns:a16="http://schemas.microsoft.com/office/drawing/2014/main" id="{65F7A52B-B20B-49B1-B192-CF7549709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16" y="1411550"/>
            <a:ext cx="11105965" cy="4722920"/>
          </a:xfrm>
          <a:prstGeom prst="rect">
            <a:avLst/>
          </a:prstGeom>
        </p:spPr>
      </p:pic>
    </p:spTree>
    <p:extLst>
      <p:ext uri="{BB962C8B-B14F-4D97-AF65-F5344CB8AC3E}">
        <p14:creationId xmlns:p14="http://schemas.microsoft.com/office/powerpoint/2010/main" val="154848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2B552B-B6FA-4338-B860-970FC62DD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16" y="772357"/>
            <a:ext cx="11141475" cy="5370991"/>
          </a:xfrm>
          <a:prstGeom prst="rect">
            <a:avLst/>
          </a:prstGeom>
        </p:spPr>
      </p:pic>
    </p:spTree>
    <p:extLst>
      <p:ext uri="{BB962C8B-B14F-4D97-AF65-F5344CB8AC3E}">
        <p14:creationId xmlns:p14="http://schemas.microsoft.com/office/powerpoint/2010/main" val="3343160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33A39B-2756-418C-8175-87B648403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83" y="683582"/>
            <a:ext cx="11105966" cy="5424256"/>
          </a:xfrm>
          <a:prstGeom prst="rect">
            <a:avLst/>
          </a:prstGeom>
        </p:spPr>
      </p:pic>
    </p:spTree>
    <p:extLst>
      <p:ext uri="{BB962C8B-B14F-4D97-AF65-F5344CB8AC3E}">
        <p14:creationId xmlns:p14="http://schemas.microsoft.com/office/powerpoint/2010/main" val="1647743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8213-D422-C94E-D0FC-5BD06BEFB967}"/>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Conclusion</a:t>
            </a:r>
            <a:r>
              <a:rPr lang="en-IN" sz="2400" b="1" dirty="0">
                <a:latin typeface="Bell MT" panose="02020503060305020303" pitchFamily="18" charset="0"/>
              </a:rPr>
              <a:t>:</a:t>
            </a:r>
          </a:p>
        </p:txBody>
      </p:sp>
      <p:sp>
        <p:nvSpPr>
          <p:cNvPr id="3" name="Content Placeholder 2">
            <a:extLst>
              <a:ext uri="{FF2B5EF4-FFF2-40B4-BE49-F238E27FC236}">
                <a16:creationId xmlns:a16="http://schemas.microsoft.com/office/drawing/2014/main" id="{3F9F050F-2CBF-37B4-BE6C-FCA420766D27}"/>
              </a:ext>
            </a:extLst>
          </p:cNvPr>
          <p:cNvSpPr>
            <a:spLocks noGrp="1"/>
          </p:cNvSpPr>
          <p:nvPr>
            <p:ph idx="1"/>
          </p:nvPr>
        </p:nvSpPr>
        <p:spPr>
          <a:xfrm>
            <a:off x="1687286" y="1377043"/>
            <a:ext cx="9666514" cy="4799920"/>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conclusion of a smart parking system is that it offers numerous benefits, including improved traffic management, reduced congestion, enhanced user convenience, and environmental advantages by reducing emissions. These systems leverage technology such as sensors, cameras, and mobile apps to optimize parking space utilization. However, successful implementation requires addressing technical challenges, privacy concerns, and affordability issues. Overall, smart parking holds great promise for more efficient urban transportation and urban planning.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38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4221B-837E-9B2B-CB8D-77975E0CC163}"/>
              </a:ext>
            </a:extLst>
          </p:cNvPr>
          <p:cNvSpPr txBox="1"/>
          <p:nvPr/>
        </p:nvSpPr>
        <p:spPr>
          <a:xfrm>
            <a:off x="4697185" y="2966357"/>
            <a:ext cx="6302829"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6793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D3BC-4DAF-5185-C93F-48444155F193}"/>
              </a:ext>
            </a:extLst>
          </p:cNvPr>
          <p:cNvSpPr>
            <a:spLocks noGrp="1"/>
          </p:cNvSpPr>
          <p:nvPr>
            <p:ph type="ctrTitle"/>
          </p:nvPr>
        </p:nvSpPr>
        <p:spPr>
          <a:xfrm>
            <a:off x="881743" y="91395"/>
            <a:ext cx="8539843" cy="624794"/>
          </a:xfrm>
        </p:spPr>
        <p:txBody>
          <a:bodyPr>
            <a:normAutofit/>
          </a:bodyPr>
          <a:lstStyle/>
          <a:p>
            <a:pPr algn="l"/>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74E3925-58AC-E390-4429-BB1E2EF12FB2}"/>
              </a:ext>
            </a:extLst>
          </p:cNvPr>
          <p:cNvSpPr>
            <a:spLocks noGrp="1"/>
          </p:cNvSpPr>
          <p:nvPr>
            <p:ph type="subTitle" idx="1"/>
          </p:nvPr>
        </p:nvSpPr>
        <p:spPr>
          <a:xfrm>
            <a:off x="1333500" y="925285"/>
            <a:ext cx="10085614" cy="5470071"/>
          </a:xfrm>
        </p:spPr>
        <p:txBody>
          <a:bodyPr>
            <a:normAutofit lnSpcReduction="10000"/>
          </a:bodyPr>
          <a:lstStyle/>
          <a:p>
            <a:pPr algn="l"/>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an era of rapid urbanization, the increasing number of vehicles on the road has led to a pressing issue - finding parking spaces efficiently and reducing traffic congestion. The traditional approach of circling around in search of a parking spot not only wastes valuable time but also contributes to environmental pollution. To address these challenges, the integration of Internet of Things (IoT) technology into urban infrastructure has given rise to the concept of “Smart Parking”.</a:t>
            </a:r>
          </a:p>
          <a:p>
            <a:pPr algn="l"/>
            <a:r>
              <a:rPr lang="en-US" sz="2000" dirty="0">
                <a:latin typeface="Times New Roman" panose="02020603050405020304" pitchFamily="18" charset="0"/>
                <a:cs typeface="Times New Roman" panose="02020603050405020304" pitchFamily="18" charset="0"/>
              </a:rPr>
              <a:t>	Smart Parking is a groundbreaking IoT solution that aims to revolutionize the way we perceive and utilize parking facilities. By combining sensor technology, data analytics, and real-time communication, Smart Parking systems offer a seamless and intelligent approach to parking management. They enhance the overall urban mobility experience, making it more convenient for drivers, reducing traffic congestion, and minimizing the environmental impact associated with the search for parking.</a:t>
            </a:r>
          </a:p>
          <a:p>
            <a:pPr algn="l"/>
            <a:r>
              <a:rPr lang="en-US" sz="2000" dirty="0">
                <a:latin typeface="Times New Roman" panose="02020603050405020304" pitchFamily="18" charset="0"/>
                <a:cs typeface="Times New Roman" panose="02020603050405020304" pitchFamily="18" charset="0"/>
              </a:rPr>
              <a:t>	This project aims to delve into the world of IoT-based Smart Parking systems, exploring the technologies, benefits, and challenges associated with implementing such solutions in urban environments. It will shed light on how IoT transforms parking facilities into intelligent, data-driven assets, and how it can contribute to the creation of smarter and more sustainable cities. Through this project, we seek to present a comprehensive understanding of the potential and significance of IoT in redefining the urban parking landscape, offering a glimpse into a future where finding a parking spot is not just hassle-free but also environmentally responsible.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54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D3BC-4DAF-5185-C93F-48444155F193}"/>
              </a:ext>
            </a:extLst>
          </p:cNvPr>
          <p:cNvSpPr>
            <a:spLocks noGrp="1"/>
          </p:cNvSpPr>
          <p:nvPr>
            <p:ph type="ctrTitle"/>
          </p:nvPr>
        </p:nvSpPr>
        <p:spPr>
          <a:xfrm>
            <a:off x="881743" y="91395"/>
            <a:ext cx="8539843" cy="624794"/>
          </a:xfrm>
        </p:spPr>
        <p:txBody>
          <a:bodyPr>
            <a:normAutofit/>
          </a:bodyPr>
          <a:lstStyle/>
          <a:p>
            <a:pPr algn="l"/>
            <a:r>
              <a:rPr lang="en-US" sz="2400" b="1" dirty="0">
                <a:latin typeface="Times New Roman" panose="02020603050405020304" pitchFamily="18" charset="0"/>
                <a:cs typeface="Times New Roman" panose="02020603050405020304" pitchFamily="18" charset="0"/>
              </a:rPr>
              <a:t>Description:</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74E3925-58AC-E390-4429-BB1E2EF12FB2}"/>
              </a:ext>
            </a:extLst>
          </p:cNvPr>
          <p:cNvSpPr>
            <a:spLocks noGrp="1"/>
          </p:cNvSpPr>
          <p:nvPr>
            <p:ph type="subTitle" idx="1"/>
          </p:nvPr>
        </p:nvSpPr>
        <p:spPr>
          <a:xfrm>
            <a:off x="1333500" y="925285"/>
            <a:ext cx="10085614" cy="5470071"/>
          </a:xfrm>
        </p:spPr>
        <p:txBody>
          <a:bodyPr>
            <a:normAutofit/>
          </a:bodyPr>
          <a:lstStyle/>
          <a:p>
            <a:pPr algn="l"/>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Smart Parking IoT project aims to address the growing challenges associated with parking in urban areas, including congestion, wasted time, and increased pollution. This system leverages IoT devices and sensors to monitor and manage parking spaces in real-time, providing a more efficient and convenient parking experience for </a:t>
            </a:r>
            <a:r>
              <a:rPr lang="en-US" sz="2000" dirty="0" err="1">
                <a:latin typeface="Times New Roman" panose="02020603050405020304" pitchFamily="18" charset="0"/>
                <a:cs typeface="Times New Roman" panose="02020603050405020304" pitchFamily="18" charset="0"/>
              </a:rPr>
              <a:t>drivers.This</a:t>
            </a:r>
            <a:r>
              <a:rPr lang="en-US" sz="2000" dirty="0">
                <a:latin typeface="Times New Roman" panose="02020603050405020304" pitchFamily="18" charset="0"/>
                <a:cs typeface="Times New Roman" panose="02020603050405020304" pitchFamily="18" charset="0"/>
              </a:rPr>
              <a:t> includes:</a:t>
            </a:r>
          </a:p>
          <a:p>
            <a:pPr algn="l"/>
            <a:r>
              <a:rPr lang="en-US" sz="2000" dirty="0">
                <a:latin typeface="Times New Roman" panose="02020603050405020304" pitchFamily="18" charset="0"/>
                <a:cs typeface="Times New Roman" panose="02020603050405020304" pitchFamily="18" charset="0"/>
              </a:rPr>
              <a:t>1.Parking Space Sensors</a:t>
            </a:r>
          </a:p>
          <a:p>
            <a:pPr algn="l"/>
            <a:r>
              <a:rPr lang="en-US" sz="2000" dirty="0">
                <a:latin typeface="Times New Roman" panose="02020603050405020304" pitchFamily="18" charset="0"/>
                <a:cs typeface="Times New Roman" panose="02020603050405020304" pitchFamily="18" charset="0"/>
              </a:rPr>
              <a:t>2.Gateway and Connectivity</a:t>
            </a:r>
          </a:p>
          <a:p>
            <a:pPr algn="l"/>
            <a:r>
              <a:rPr lang="en-US" sz="2000" dirty="0">
                <a:latin typeface="Times New Roman" panose="02020603050405020304" pitchFamily="18" charset="0"/>
                <a:cs typeface="Times New Roman" panose="02020603050405020304" pitchFamily="18" charset="0"/>
              </a:rPr>
              <a:t>3.Cloud Platform</a:t>
            </a:r>
          </a:p>
          <a:p>
            <a:pPr algn="l"/>
            <a:r>
              <a:rPr lang="en-US" sz="2000" dirty="0">
                <a:latin typeface="Times New Roman" panose="02020603050405020304" pitchFamily="18" charset="0"/>
                <a:cs typeface="Times New Roman" panose="02020603050405020304" pitchFamily="18" charset="0"/>
              </a:rPr>
              <a:t>4.Mobile App and Web Interface</a:t>
            </a:r>
          </a:p>
          <a:p>
            <a:pPr algn="l"/>
            <a:r>
              <a:rPr lang="en-US" sz="2000" dirty="0">
                <a:latin typeface="Times New Roman" panose="02020603050405020304" pitchFamily="18" charset="0"/>
                <a:cs typeface="Times New Roman" panose="02020603050405020304" pitchFamily="18" charset="0"/>
              </a:rPr>
              <a:t>5.Real-time Availability </a:t>
            </a:r>
          </a:p>
          <a:p>
            <a:pPr algn="l"/>
            <a:r>
              <a:rPr lang="en-US" sz="2000" dirty="0">
                <a:latin typeface="Times New Roman" panose="02020603050405020304" pitchFamily="18" charset="0"/>
                <a:cs typeface="Times New Roman" panose="02020603050405020304" pitchFamily="18" charset="0"/>
              </a:rPr>
              <a:t>6.Reservation System</a:t>
            </a:r>
          </a:p>
          <a:p>
            <a:pPr algn="l"/>
            <a:r>
              <a:rPr lang="en-US" sz="2000" dirty="0">
                <a:latin typeface="Times New Roman" panose="02020603050405020304" pitchFamily="18" charset="0"/>
                <a:cs typeface="Times New Roman" panose="02020603050405020304" pitchFamily="18" charset="0"/>
              </a:rPr>
              <a:t>7.Payment Integration </a:t>
            </a:r>
          </a:p>
          <a:p>
            <a:pPr algn="l"/>
            <a:r>
              <a:rPr lang="en-US" sz="2000" dirty="0">
                <a:latin typeface="Times New Roman" panose="02020603050405020304" pitchFamily="18" charset="0"/>
                <a:cs typeface="Times New Roman" panose="02020603050405020304" pitchFamily="18" charset="0"/>
              </a:rPr>
              <a:t>8.Navigation Assistance</a:t>
            </a:r>
          </a:p>
          <a:p>
            <a:pPr algn="l"/>
            <a:r>
              <a:rPr lang="en-US" sz="2000" dirty="0">
                <a:latin typeface="Times New Roman" panose="02020603050405020304" pitchFamily="18" charset="0"/>
                <a:cs typeface="Times New Roman" panose="02020603050405020304" pitchFamily="18" charset="0"/>
              </a:rPr>
              <a:t>9.Data Analytics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13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BCC5-322B-339A-59B6-F346168B7F44}"/>
              </a:ext>
            </a:extLst>
          </p:cNvPr>
          <p:cNvSpPr>
            <a:spLocks noGrp="1"/>
          </p:cNvSpPr>
          <p:nvPr>
            <p:ph type="title"/>
          </p:nvPr>
        </p:nvSpPr>
        <p:spPr>
          <a:xfrm>
            <a:off x="674916" y="455385"/>
            <a:ext cx="8942614" cy="451303"/>
          </a:xfrm>
        </p:spPr>
        <p:txBody>
          <a:bodyPr>
            <a:noAutofit/>
          </a:bodyPr>
          <a:lstStyle/>
          <a:p>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Objective:</a:t>
            </a:r>
            <a:br>
              <a:rPr lang="en-IN" sz="2400" kern="100" dirty="0">
                <a:effectLst/>
                <a:latin typeface="Calibri" panose="020F0502020204030204" pitchFamily="34" charset="0"/>
                <a:ea typeface="Malgun Gothic" panose="020B0503020000020004" pitchFamily="34" charset="-127"/>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83FC874F-7968-48F1-F49B-A844603FF9F4}"/>
              </a:ext>
            </a:extLst>
          </p:cNvPr>
          <p:cNvSpPr>
            <a:spLocks noGrp="1"/>
          </p:cNvSpPr>
          <p:nvPr>
            <p:ph idx="1"/>
          </p:nvPr>
        </p:nvSpPr>
        <p:spPr>
          <a:xfrm>
            <a:off x="996041" y="906687"/>
            <a:ext cx="10515600" cy="5210027"/>
          </a:xfrm>
        </p:spPr>
        <p:txBody>
          <a:bodyPr>
            <a:normAutofit fontScale="62500" lnSpcReduction="20000"/>
          </a:bodyPr>
          <a:lstStyle/>
          <a:p>
            <a:pPr marL="0" indent="0">
              <a:lnSpc>
                <a:spcPct val="107000"/>
              </a:lnSpc>
              <a:spcAft>
                <a:spcPts val="800"/>
              </a:spcAft>
              <a:buNone/>
            </a:pPr>
            <a:r>
              <a:rPr lang="en-IN" sz="3000" kern="100" dirty="0">
                <a:effectLst/>
                <a:latin typeface="Times New Roman" panose="02020603050405020304" pitchFamily="18" charset="0"/>
                <a:ea typeface="Malgun Gothic" panose="020B0503020000020004" pitchFamily="34" charset="-127"/>
                <a:cs typeface="Times New Roman" panose="02020603050405020304" pitchFamily="18" charset="0"/>
              </a:rPr>
              <a:t>The objective of a smart parking is to:</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Optimize Parking Space Usage</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Maximize the utilization of available parking spaces by efficiently allocating them to vehicles, reducing congestion, and ensuring a smoother parking experience.</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Real-time Space Availability</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Provide users with up-to-the-minute information on parking space availability, enabling them to find and secure parking quickly and easily.</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Reservation System</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Implement a reservation system that allows users to book parking spaces in advance, ensuring they have a spot when they arrive at their destination.</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Payment Integration</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Enable secure and convenient electronic payment options for parking, reducing the need for cash transactions and making the process more user-friendly.</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Reduced Environmental Impact</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Reduce emissions and fuel consumption by minimizing the time drivers spend searching for parking spaces.</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Enhanced User Experience</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Improve the overall parking experience for users by providing navigation assistance, offering a mobile app or web interface for convenience, and minimizing the frustration of finding parking.</a:t>
            </a:r>
            <a:endParaRPr lang="en-IN" sz="3000" kern="1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0314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69DC-D89B-2783-A713-9FC550DEF683}"/>
              </a:ext>
            </a:extLst>
          </p:cNvPr>
          <p:cNvSpPr>
            <a:spLocks noGrp="1"/>
          </p:cNvSpPr>
          <p:nvPr>
            <p:ph type="title"/>
          </p:nvPr>
        </p:nvSpPr>
        <p:spPr>
          <a:xfrm>
            <a:off x="838200" y="365126"/>
            <a:ext cx="10515600" cy="948770"/>
          </a:xfrm>
        </p:spPr>
        <p:txBody>
          <a:bodyPr>
            <a:normAutofit/>
          </a:bodyPr>
          <a:lstStyle/>
          <a:p>
            <a:r>
              <a:rPr lang="en-IN" sz="2400" b="1" dirty="0">
                <a:latin typeface="Times New Roman" panose="02020603050405020304" pitchFamily="18" charset="0"/>
                <a:cs typeface="Times New Roman" panose="02020603050405020304" pitchFamily="18" charset="0"/>
              </a:rPr>
              <a:t>Web development technologies</a:t>
            </a:r>
            <a:r>
              <a:rPr lang="en-IN" sz="2400" b="1" dirty="0">
                <a:latin typeface="Bell MT" panose="02020503060305020303" pitchFamily="18" charset="0"/>
              </a:rPr>
              <a:t>:</a:t>
            </a:r>
          </a:p>
        </p:txBody>
      </p:sp>
      <p:sp>
        <p:nvSpPr>
          <p:cNvPr id="3" name="Content Placeholder 2">
            <a:extLst>
              <a:ext uri="{FF2B5EF4-FFF2-40B4-BE49-F238E27FC236}">
                <a16:creationId xmlns:a16="http://schemas.microsoft.com/office/drawing/2014/main" id="{85B60762-6665-55A1-2EA7-4E852417E7DE}"/>
              </a:ext>
            </a:extLst>
          </p:cNvPr>
          <p:cNvSpPr>
            <a:spLocks noGrp="1"/>
          </p:cNvSpPr>
          <p:nvPr>
            <p:ph idx="1"/>
          </p:nvPr>
        </p:nvSpPr>
        <p:spPr>
          <a:xfrm>
            <a:off x="2068286" y="1420586"/>
            <a:ext cx="9285513" cy="4756377"/>
          </a:xfrm>
        </p:spPr>
        <p:txBody>
          <a:bodyPr>
            <a:normAutofit lnSpcReduction="10000"/>
          </a:bodyPr>
          <a:lstStyle/>
          <a:p>
            <a:pPr marL="457200" indent="-457200">
              <a:buAutoNum type="arabicPeriod"/>
            </a:pPr>
            <a:r>
              <a:rPr lang="en-IN" sz="2000" b="1" dirty="0">
                <a:latin typeface="Times New Roman" panose="02020603050405020304" pitchFamily="18" charset="0"/>
                <a:cs typeface="Times New Roman" panose="02020603050405020304" pitchFamily="18" charset="0"/>
              </a:rPr>
              <a:t>HTML, CSS, and JavaScript</a:t>
            </a:r>
            <a:r>
              <a:rPr lang="en-IN" sz="2000" dirty="0">
                <a:latin typeface="Times New Roman" panose="02020603050405020304" pitchFamily="18" charset="0"/>
                <a:cs typeface="Times New Roman" panose="02020603050405020304" pitchFamily="18" charset="0"/>
              </a:rPr>
              <a:t>: The core technologies for building the user interface. HTML for structuring content, CSS for styling, and JavaScript for interactivity.  </a:t>
            </a:r>
          </a:p>
          <a:p>
            <a:pPr marL="457200" indent="-457200">
              <a:buAutoNum type="arabicPeriod"/>
            </a:pPr>
            <a:r>
              <a:rPr lang="en-IN" sz="2000" b="1" dirty="0">
                <a:latin typeface="Times New Roman" panose="02020603050405020304" pitchFamily="18" charset="0"/>
                <a:cs typeface="Times New Roman" panose="02020603050405020304" pitchFamily="18" charset="0"/>
              </a:rPr>
              <a:t>Front-end Frameworks</a:t>
            </a:r>
            <a:r>
              <a:rPr lang="en-IN" sz="2000" dirty="0">
                <a:latin typeface="Times New Roman" panose="02020603050405020304" pitchFamily="18" charset="0"/>
                <a:cs typeface="Times New Roman" panose="02020603050405020304" pitchFamily="18" charset="0"/>
              </a:rPr>
              <a:t>: Using frameworks like React, Angular, or Vue.js to create responsive and dynamic web applications.</a:t>
            </a:r>
          </a:p>
          <a:p>
            <a:pPr marL="457200" indent="-457200">
              <a:buAutoNum type="arabicPeriod"/>
            </a:pPr>
            <a:r>
              <a:rPr lang="en-IN" sz="2000" b="1" dirty="0">
                <a:latin typeface="Times New Roman" panose="02020603050405020304" pitchFamily="18" charset="0"/>
                <a:cs typeface="Times New Roman" panose="02020603050405020304" pitchFamily="18" charset="0"/>
              </a:rPr>
              <a:t>Server-Side Languages</a:t>
            </a:r>
            <a:r>
              <a:rPr lang="en-IN" sz="2000" dirty="0">
                <a:latin typeface="Times New Roman" panose="02020603050405020304" pitchFamily="18" charset="0"/>
                <a:cs typeface="Times New Roman" panose="02020603050405020304" pitchFamily="18" charset="0"/>
              </a:rPr>
              <a:t>: Choose a server-side language like Node.js, Python (Django/Flask), Ruby (Ruby on Rails), or Java to handle server-side logic and communicate with IoT devices. </a:t>
            </a:r>
          </a:p>
          <a:p>
            <a:pPr marL="457200" indent="-457200">
              <a:buAutoNum type="arabicPeriod"/>
            </a:pPr>
            <a:r>
              <a:rPr lang="en-IN" sz="2000" b="1" dirty="0">
                <a:latin typeface="Times New Roman" panose="02020603050405020304" pitchFamily="18" charset="0"/>
                <a:cs typeface="Times New Roman" panose="02020603050405020304" pitchFamily="18" charset="0"/>
              </a:rPr>
              <a:t>RESTful APIs</a:t>
            </a:r>
            <a:r>
              <a:rPr lang="en-IN" sz="2000" dirty="0">
                <a:latin typeface="Times New Roman" panose="02020603050405020304" pitchFamily="18" charset="0"/>
                <a:cs typeface="Times New Roman" panose="02020603050405020304" pitchFamily="18" charset="0"/>
              </a:rPr>
              <a:t>: Develop RESTful APIs to enable communication between the IoT devices, the database, and the front-end.</a:t>
            </a:r>
          </a:p>
          <a:p>
            <a:pPr marL="457200" indent="-457200">
              <a:buAutoNum type="arabicPeriod"/>
            </a:pPr>
            <a:r>
              <a:rPr lang="en-IN" sz="2000" b="1" dirty="0">
                <a:latin typeface="Times New Roman" panose="02020603050405020304" pitchFamily="18" charset="0"/>
                <a:cs typeface="Times New Roman" panose="02020603050405020304" pitchFamily="18" charset="0"/>
              </a:rPr>
              <a:t>MQTT or CoAP</a:t>
            </a:r>
            <a:r>
              <a:rPr lang="en-IN" sz="2000" dirty="0">
                <a:latin typeface="Times New Roman" panose="02020603050405020304" pitchFamily="18" charset="0"/>
                <a:cs typeface="Times New Roman" panose="02020603050405020304" pitchFamily="18" charset="0"/>
              </a:rPr>
              <a:t>: MQTT (Message Queuing Telemetry Transport) and CoAP (Constrained Application Protocol) are lightweight communication protocols commonly used in IoT projects for efficient data transfer. </a:t>
            </a:r>
          </a:p>
          <a:p>
            <a:pPr marL="457200" indent="-457200">
              <a:buAutoNum type="arabicPeriod"/>
            </a:pPr>
            <a:r>
              <a:rPr lang="en-IN" sz="2000" b="1" dirty="0">
                <a:latin typeface="Times New Roman" panose="02020603050405020304" pitchFamily="18" charset="0"/>
                <a:cs typeface="Times New Roman" panose="02020603050405020304" pitchFamily="18" charset="0"/>
              </a:rPr>
              <a:t>IoT Platforms</a:t>
            </a:r>
            <a:r>
              <a:rPr lang="en-IN" sz="2000" dirty="0">
                <a:latin typeface="Times New Roman" panose="02020603050405020304" pitchFamily="18" charset="0"/>
                <a:cs typeface="Times New Roman" panose="02020603050405020304" pitchFamily="18" charset="0"/>
              </a:rPr>
              <a:t>: Platforms like AWS IoT, Google Cloud IoT, or Microsoft Azure IoT can help you manage and connect IoT devices securely.</a:t>
            </a:r>
          </a:p>
        </p:txBody>
      </p:sp>
    </p:spTree>
    <p:extLst>
      <p:ext uri="{BB962C8B-B14F-4D97-AF65-F5344CB8AC3E}">
        <p14:creationId xmlns:p14="http://schemas.microsoft.com/office/powerpoint/2010/main" val="255667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709E-312C-A290-0A72-7B1E2D4CD421}"/>
              </a:ext>
            </a:extLst>
          </p:cNvPr>
          <p:cNvSpPr>
            <a:spLocks noGrp="1"/>
          </p:cNvSpPr>
          <p:nvPr>
            <p:ph type="ctrTitle"/>
          </p:nvPr>
        </p:nvSpPr>
        <p:spPr>
          <a:xfrm>
            <a:off x="865414" y="333149"/>
            <a:ext cx="8245929" cy="385308"/>
          </a:xfrm>
        </p:spPr>
        <p:txBody>
          <a:bodyPr>
            <a:normAutofit fontScale="90000"/>
          </a:bodyPr>
          <a:lstStyle/>
          <a:p>
            <a:pPr algn="l"/>
            <a:r>
              <a:rPr lang="en-IN" sz="2700" b="1" dirty="0">
                <a:latin typeface="Times New Roman" panose="02020603050405020304" pitchFamily="18" charset="0"/>
                <a:cs typeface="Times New Roman" panose="02020603050405020304" pitchFamily="18" charset="0"/>
              </a:rPr>
              <a:t>Platform required</a:t>
            </a:r>
            <a:r>
              <a:rPr lang="en-IN" sz="2400" b="1" dirty="0">
                <a:latin typeface="Bell MT" panose="02020503060305020303" pitchFamily="18" charset="0"/>
              </a:rPr>
              <a:t>:</a:t>
            </a:r>
          </a:p>
        </p:txBody>
      </p:sp>
      <p:sp>
        <p:nvSpPr>
          <p:cNvPr id="3" name="Subtitle 2">
            <a:extLst>
              <a:ext uri="{FF2B5EF4-FFF2-40B4-BE49-F238E27FC236}">
                <a16:creationId xmlns:a16="http://schemas.microsoft.com/office/drawing/2014/main" id="{D1C32D66-AF77-C61E-7FA5-B2A174096719}"/>
              </a:ext>
            </a:extLst>
          </p:cNvPr>
          <p:cNvSpPr>
            <a:spLocks noGrp="1"/>
          </p:cNvSpPr>
          <p:nvPr>
            <p:ph type="subTitle" idx="1"/>
          </p:nvPr>
        </p:nvSpPr>
        <p:spPr>
          <a:xfrm>
            <a:off x="1524000" y="859971"/>
            <a:ext cx="9144000" cy="5584372"/>
          </a:xfrm>
        </p:spPr>
        <p:txBody>
          <a:bodyPr>
            <a:normAutofit/>
          </a:bodyPr>
          <a:lstStyle/>
          <a:p>
            <a:pPr algn="l"/>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Microcontrollers or Development Boards</a:t>
            </a:r>
            <a:r>
              <a:rPr lang="en-US" sz="2000" dirty="0">
                <a:latin typeface="Times New Roman" panose="02020603050405020304" pitchFamily="18" charset="0"/>
                <a:cs typeface="Times New Roman" panose="02020603050405020304" pitchFamily="18" charset="0"/>
              </a:rPr>
              <a:t>: Platforms like Arduino, Raspberry Pi, or ESP8266/ESP32 can be used to build IoT sensor nodes that detect parking space occupancy.  </a:t>
            </a:r>
          </a:p>
          <a:p>
            <a:pPr algn="l"/>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Parking Sensors</a:t>
            </a:r>
            <a:r>
              <a:rPr lang="en-US" sz="2000" dirty="0">
                <a:latin typeface="Times New Roman" panose="02020603050405020304" pitchFamily="18" charset="0"/>
                <a:cs typeface="Times New Roman" panose="02020603050405020304" pitchFamily="18" charset="0"/>
              </a:rPr>
              <a:t>: You'll need IoT parking sensors (e.g., ultrasonic, magnetic, infrared) to detect vehicle presence in parking spaces.  </a:t>
            </a:r>
          </a:p>
          <a:p>
            <a:pPr algn="l"/>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Gateway Device</a:t>
            </a:r>
            <a:r>
              <a:rPr lang="en-US" sz="2000" dirty="0">
                <a:latin typeface="Times New Roman" panose="02020603050405020304" pitchFamily="18" charset="0"/>
                <a:cs typeface="Times New Roman" panose="02020603050405020304" pitchFamily="18" charset="0"/>
              </a:rPr>
              <a:t>: A central gateway device, such as a Raspberry Pi or industrial IoT gateway, connects all the parking sensors and transfers data to the cloud.</a:t>
            </a:r>
          </a:p>
          <a:p>
            <a:pPr algn="l"/>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Wi-Fi</a:t>
            </a:r>
            <a:r>
              <a:rPr lang="en-US" sz="2000" dirty="0">
                <a:latin typeface="Times New Roman" panose="02020603050405020304" pitchFamily="18" charset="0"/>
                <a:cs typeface="Times New Roman" panose="02020603050405020304" pitchFamily="18" charset="0"/>
              </a:rPr>
              <a:t>: Use Wi-Fi for reliable high-speed connectivity within a limited range.  </a:t>
            </a:r>
          </a:p>
          <a:p>
            <a:pPr algn="l"/>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LoRaWAN</a:t>
            </a:r>
            <a:r>
              <a:rPr lang="en-US" sz="2000" dirty="0">
                <a:latin typeface="Times New Roman" panose="02020603050405020304" pitchFamily="18" charset="0"/>
                <a:cs typeface="Times New Roman" panose="02020603050405020304" pitchFamily="18" charset="0"/>
              </a:rPr>
              <a:t>:For long-range and low-power communication, </a:t>
            </a:r>
            <a:r>
              <a:rPr lang="en-US" sz="2000" dirty="0" err="1">
                <a:latin typeface="Times New Roman" panose="02020603050405020304" pitchFamily="18" charset="0"/>
                <a:cs typeface="Times New Roman" panose="02020603050405020304" pitchFamily="18" charset="0"/>
              </a:rPr>
              <a:t>LoRaWAN</a:t>
            </a:r>
            <a:r>
              <a:rPr lang="en-US" sz="2000" dirty="0">
                <a:latin typeface="Times New Roman" panose="02020603050405020304" pitchFamily="18" charset="0"/>
                <a:cs typeface="Times New Roman" panose="02020603050405020304" pitchFamily="18" charset="0"/>
              </a:rPr>
              <a:t> is a suitable option. </a:t>
            </a:r>
          </a:p>
          <a:p>
            <a:pPr algn="l"/>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Cellular Connectivity</a:t>
            </a:r>
            <a:r>
              <a:rPr lang="en-US" sz="2000" dirty="0">
                <a:latin typeface="Times New Roman" panose="02020603050405020304" pitchFamily="18" charset="0"/>
                <a:cs typeface="Times New Roman" panose="02020603050405020304" pitchFamily="18" charset="0"/>
              </a:rPr>
              <a:t>: Cellular networks (3G, 4G, 5G) can be used for more extensive coverage but may have higher operational costs.</a:t>
            </a:r>
          </a:p>
          <a:p>
            <a:pPr algn="l"/>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Mapping and Navigation Platform</a:t>
            </a:r>
            <a:r>
              <a:rPr lang="en-US" sz="2000" dirty="0">
                <a:latin typeface="Times New Roman" panose="02020603050405020304" pitchFamily="18" charset="0"/>
                <a:cs typeface="Times New Roman" panose="02020603050405020304" pitchFamily="18" charset="0"/>
              </a:rPr>
              <a:t>: Integrate mapping and navigation APIs, such as Google Maps or </a:t>
            </a:r>
            <a:r>
              <a:rPr lang="en-US" sz="2000" dirty="0" err="1">
                <a:latin typeface="Times New Roman" panose="02020603050405020304" pitchFamily="18" charset="0"/>
                <a:cs typeface="Times New Roman" panose="02020603050405020304" pitchFamily="18" charset="0"/>
              </a:rPr>
              <a:t>Mapbox</a:t>
            </a:r>
            <a:r>
              <a:rPr lang="en-US" sz="2000" dirty="0">
                <a:latin typeface="Times New Roman" panose="02020603050405020304" pitchFamily="18" charset="0"/>
                <a:cs typeface="Times New Roman" panose="02020603050405020304" pitchFamily="18" charset="0"/>
              </a:rPr>
              <a:t>, to provide real-time location-based services for users.</a:t>
            </a:r>
          </a:p>
          <a:p>
            <a:pPr algn="l"/>
            <a:r>
              <a:rPr lang="en-US" sz="2000" dirty="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User Interface Design and Prototyping Platform</a:t>
            </a:r>
            <a:r>
              <a:rPr lang="en-US" sz="2000" dirty="0">
                <a:latin typeface="Times New Roman" panose="02020603050405020304" pitchFamily="18" charset="0"/>
                <a:cs typeface="Times New Roman" panose="02020603050405020304" pitchFamily="18" charset="0"/>
              </a:rPr>
              <a:t>: Use design tools like Adobe XD, Figma, Sketch, or </a:t>
            </a:r>
            <a:r>
              <a:rPr lang="en-US" sz="2000" dirty="0" err="1">
                <a:latin typeface="Times New Roman" panose="02020603050405020304" pitchFamily="18" charset="0"/>
                <a:cs typeface="Times New Roman" panose="02020603050405020304" pitchFamily="18" charset="0"/>
              </a:rPr>
              <a:t>InVision</a:t>
            </a:r>
            <a:r>
              <a:rPr lang="en-US" sz="2000" dirty="0">
                <a:latin typeface="Times New Roman" panose="02020603050405020304" pitchFamily="18" charset="0"/>
                <a:cs typeface="Times New Roman" panose="02020603050405020304" pitchFamily="18" charset="0"/>
              </a:rPr>
              <a:t> for designing and prototyping your user interface.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48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A192-5648-F234-C1AF-80DEF3C3358D}"/>
              </a:ext>
            </a:extLst>
          </p:cNvPr>
          <p:cNvSpPr>
            <a:spLocks noGrp="1"/>
          </p:cNvSpPr>
          <p:nvPr>
            <p:ph type="title"/>
          </p:nvPr>
        </p:nvSpPr>
        <p:spPr>
          <a:xfrm>
            <a:off x="838200" y="365125"/>
            <a:ext cx="10303329" cy="549275"/>
          </a:xfrm>
        </p:spPr>
        <p:txBody>
          <a:bodyPr>
            <a:normAutofit fontScale="90000"/>
          </a:bodyPr>
          <a:lstStyle/>
          <a:p>
            <a:r>
              <a:rPr lang="en-US" sz="2700" b="1" i="0" cap="all" dirty="0">
                <a:solidFill>
                  <a:srgbClr val="000000"/>
                </a:solidFill>
                <a:effectLst/>
                <a:latin typeface="Times New Roman" panose="02020603050405020304" pitchFamily="18" charset="0"/>
                <a:cs typeface="Times New Roman" panose="02020603050405020304" pitchFamily="18" charset="0"/>
              </a:rPr>
              <a:t>SMART PRODUCTS TO EQUIP </a:t>
            </a:r>
            <a:r>
              <a:rPr lang="en-US" sz="2700" b="1" cap="all" dirty="0">
                <a:solidFill>
                  <a:srgbClr val="000000"/>
                </a:solidFill>
                <a:latin typeface="Times New Roman" panose="02020603050405020304" pitchFamily="18" charset="0"/>
                <a:cs typeface="Times New Roman" panose="02020603050405020304" pitchFamily="18" charset="0"/>
              </a:rPr>
              <a:t>parking</a:t>
            </a:r>
            <a:r>
              <a:rPr lang="en-US" sz="2400" b="1" i="0" cap="all" dirty="0">
                <a:solidFill>
                  <a:srgbClr val="000000"/>
                </a:solidFill>
                <a:effectLst/>
                <a:latin typeface="Bell MT" panose="02020503060305020303" pitchFamily="18" charset="0"/>
              </a:rPr>
              <a:t>:</a:t>
            </a:r>
            <a:br>
              <a:rPr lang="en-US" sz="2400" b="1" i="0" cap="all" dirty="0">
                <a:solidFill>
                  <a:srgbClr val="000000"/>
                </a:solidFill>
                <a:effectLst/>
                <a:latin typeface="Bell MT" panose="02020503060305020303" pitchFamily="18" charset="0"/>
              </a:rPr>
            </a:br>
            <a:endParaRPr lang="en-IN" sz="2400" dirty="0">
              <a:latin typeface="Bell MT" panose="02020503060305020303" pitchFamily="18" charset="0"/>
            </a:endParaRPr>
          </a:p>
        </p:txBody>
      </p:sp>
      <p:sp>
        <p:nvSpPr>
          <p:cNvPr id="3" name="Content Placeholder 2">
            <a:extLst>
              <a:ext uri="{FF2B5EF4-FFF2-40B4-BE49-F238E27FC236}">
                <a16:creationId xmlns:a16="http://schemas.microsoft.com/office/drawing/2014/main" id="{CB82B636-55E6-51DA-F611-FA6006D3C025}"/>
              </a:ext>
            </a:extLst>
          </p:cNvPr>
          <p:cNvSpPr>
            <a:spLocks noGrp="1"/>
          </p:cNvSpPr>
          <p:nvPr>
            <p:ph idx="1"/>
          </p:nvPr>
        </p:nvSpPr>
        <p:spPr>
          <a:xfrm>
            <a:off x="1213756" y="827314"/>
            <a:ext cx="10140043" cy="534964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IoT Parking Sensors</a:t>
            </a:r>
            <a:r>
              <a:rPr lang="en-US" sz="2000" dirty="0">
                <a:latin typeface="Times New Roman" panose="02020603050405020304" pitchFamily="18" charset="0"/>
                <a:cs typeface="Times New Roman" panose="02020603050405020304" pitchFamily="18" charset="0"/>
              </a:rPr>
              <a:t>: These sensors are placed in individual parking spaces to detect the presence of vehicles. They transmit real-time data about space occupancy, which can be used to guide drivers to available spots and optimize space usage.</a:t>
            </a:r>
          </a:p>
          <a:p>
            <a:pPr marL="0" indent="0">
              <a:buNone/>
            </a:pPr>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Mobile Parking Apps</a:t>
            </a:r>
            <a:r>
              <a:rPr lang="en-US" sz="2000" dirty="0">
                <a:latin typeface="Times New Roman" panose="02020603050405020304" pitchFamily="18" charset="0"/>
                <a:cs typeface="Times New Roman" panose="02020603050405020304" pitchFamily="18" charset="0"/>
              </a:rPr>
              <a:t>: Mobile applications enable users to check parking availability, make reservations, and pay for parking through their smartphones. These apps often include real-time information and navigation features.</a:t>
            </a:r>
          </a:p>
          <a:p>
            <a:pPr marL="0" indent="0">
              <a:buNone/>
            </a:pPr>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Automated Payment Systems</a:t>
            </a:r>
            <a:r>
              <a:rPr lang="en-US" sz="2000" dirty="0">
                <a:latin typeface="Times New Roman" panose="02020603050405020304" pitchFamily="18" charset="0"/>
                <a:cs typeface="Times New Roman" panose="02020603050405020304" pitchFamily="18" charset="0"/>
              </a:rPr>
              <a:t>: Implementing automated payment kiosks or contactless payment options can streamline the payment process, reducing the need for manual ticketing.</a:t>
            </a:r>
          </a:p>
          <a:p>
            <a:pPr marL="0" indent="0">
              <a:buNone/>
            </a:pPr>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License Plate Recognition (LPR) Systems</a:t>
            </a:r>
            <a:r>
              <a:rPr lang="en-US" sz="2000" dirty="0">
                <a:latin typeface="Times New Roman" panose="02020603050405020304" pitchFamily="18" charset="0"/>
                <a:cs typeface="Times New Roman" panose="02020603050405020304" pitchFamily="18" charset="0"/>
              </a:rPr>
              <a:t>: LPR technology can be used to automate entry and exit, track vehicle movement, and enable secure access control.</a:t>
            </a:r>
          </a:p>
          <a:p>
            <a:pPr marL="0" indent="0">
              <a:buNone/>
            </a:pPr>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Surveillance Cameras</a:t>
            </a:r>
            <a:r>
              <a:rPr lang="en-US" sz="2000" dirty="0">
                <a:latin typeface="Times New Roman" panose="02020603050405020304" pitchFamily="18" charset="0"/>
                <a:cs typeface="Times New Roman" panose="02020603050405020304" pitchFamily="18" charset="0"/>
              </a:rPr>
              <a:t>: Install security cameras to monitor parking areas, enhancing safety and security for both vehicles and pedestrians.</a:t>
            </a:r>
          </a:p>
          <a:p>
            <a:pPr marL="0" indent="0">
              <a:buNone/>
            </a:pPr>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LED Parking Guidance Systems</a:t>
            </a:r>
            <a:r>
              <a:rPr lang="en-US" sz="2000" dirty="0">
                <a:latin typeface="Times New Roman" panose="02020603050405020304" pitchFamily="18" charset="0"/>
                <a:cs typeface="Times New Roman" panose="02020603050405020304" pitchFamily="18" charset="0"/>
              </a:rPr>
              <a:t>: These systems use LED lights to indicate the availability of parking spaces, guiding drivers to open spots with green and occupied spots with red lights.</a:t>
            </a:r>
          </a:p>
          <a:p>
            <a:pPr marL="0" indent="0">
              <a:buNone/>
            </a:pPr>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EV Charging Stations</a:t>
            </a:r>
            <a:r>
              <a:rPr lang="en-US" sz="2000" dirty="0">
                <a:latin typeface="Times New Roman" panose="02020603050405020304" pitchFamily="18" charset="0"/>
                <a:cs typeface="Times New Roman" panose="02020603050405020304" pitchFamily="18" charset="0"/>
              </a:rPr>
              <a:t>: Electric Vehicle (EV) charging stations can cater to the growing number of electric vehicles, attracting environmentally conscious 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5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BC0C2-F1DE-02B3-7BE3-C144DE4C6C2A}"/>
              </a:ext>
            </a:extLst>
          </p:cNvPr>
          <p:cNvSpPr txBox="1"/>
          <p:nvPr/>
        </p:nvSpPr>
        <p:spPr>
          <a:xfrm>
            <a:off x="462643" y="255814"/>
            <a:ext cx="4321628" cy="460895"/>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IoT Device Setup</a:t>
            </a:r>
            <a:r>
              <a:rPr lang="en-IN" sz="1800" b="1"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TextBox 2">
            <a:extLst>
              <a:ext uri="{FF2B5EF4-FFF2-40B4-BE49-F238E27FC236}">
                <a16:creationId xmlns:a16="http://schemas.microsoft.com/office/drawing/2014/main" id="{8A05468B-6253-1313-352B-37632232F3A6}"/>
              </a:ext>
            </a:extLst>
          </p:cNvPr>
          <p:cNvSpPr txBox="1"/>
          <p:nvPr/>
        </p:nvSpPr>
        <p:spPr>
          <a:xfrm>
            <a:off x="1017813" y="843643"/>
            <a:ext cx="10052957"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Device Selection</a:t>
            </a:r>
            <a:r>
              <a:rPr lang="en-US" sz="2000" dirty="0">
                <a:latin typeface="Times New Roman" panose="02020603050405020304" pitchFamily="18" charset="0"/>
                <a:cs typeface="Times New Roman" panose="02020603050405020304" pitchFamily="18" charset="0"/>
              </a:rPr>
              <a:t>: Choose appropriate IoT parking sensors, which can be ultrasonic, magnetic, infrared, or other types, depending on your requirements.</a:t>
            </a: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Hardware Setup</a:t>
            </a:r>
            <a:r>
              <a:rPr lang="en-US" sz="2000" dirty="0">
                <a:latin typeface="Times New Roman" panose="02020603050405020304" pitchFamily="18" charset="0"/>
                <a:cs typeface="Times New Roman" panose="02020603050405020304" pitchFamily="18" charset="0"/>
              </a:rPr>
              <a:t>: Install the selected IoT sensors in individual parking spaces or areas where you want to monitor occupancy.</a:t>
            </a: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Gateway Installation</a:t>
            </a:r>
            <a:r>
              <a:rPr lang="en-US" sz="2000" dirty="0">
                <a:latin typeface="Times New Roman" panose="02020603050405020304" pitchFamily="18" charset="0"/>
                <a:cs typeface="Times New Roman" panose="02020603050405020304" pitchFamily="18" charset="0"/>
              </a:rPr>
              <a:t>: Set up a central gateway device that collects data from the sensors and forwards it to the cloud or server for processing.</a:t>
            </a:r>
          </a:p>
          <a:p>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Connectivity Configuration</a:t>
            </a:r>
            <a:r>
              <a:rPr lang="en-US" sz="2000" dirty="0">
                <a:latin typeface="Times New Roman" panose="02020603050405020304" pitchFamily="18" charset="0"/>
                <a:cs typeface="Times New Roman" panose="02020603050405020304" pitchFamily="18" charset="0"/>
              </a:rPr>
              <a:t>: Configure the sensors and gateway to connect to the chosen communication network (e.g., Wi-Fi, </a:t>
            </a:r>
            <a:r>
              <a:rPr lang="en-US" sz="2000" dirty="0" err="1">
                <a:latin typeface="Times New Roman" panose="02020603050405020304" pitchFamily="18" charset="0"/>
                <a:cs typeface="Times New Roman" panose="02020603050405020304" pitchFamily="18" charset="0"/>
              </a:rPr>
              <a:t>LoRaWAN</a:t>
            </a:r>
            <a:r>
              <a:rPr lang="en-US" sz="2000" dirty="0">
                <a:latin typeface="Times New Roman" panose="02020603050405020304" pitchFamily="18" charset="0"/>
                <a:cs typeface="Times New Roman" panose="02020603050405020304" pitchFamily="18" charset="0"/>
              </a:rPr>
              <a:t>, cellular).</a:t>
            </a:r>
          </a:p>
          <a:p>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Sensor Calibration</a:t>
            </a:r>
            <a:r>
              <a:rPr lang="en-US" sz="2000" dirty="0">
                <a:latin typeface="Times New Roman" panose="02020603050405020304" pitchFamily="18" charset="0"/>
                <a:cs typeface="Times New Roman" panose="02020603050405020304" pitchFamily="18" charset="0"/>
              </a:rPr>
              <a:t>: Calibrate the sensors to ensure accurate detection of vehicle presence and absence.</a:t>
            </a:r>
          </a:p>
          <a:p>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Data Transmission</a:t>
            </a:r>
            <a:r>
              <a:rPr lang="en-US" sz="2000" dirty="0">
                <a:latin typeface="Times New Roman" panose="02020603050405020304" pitchFamily="18" charset="0"/>
                <a:cs typeface="Times New Roman" panose="02020603050405020304" pitchFamily="18" charset="0"/>
              </a:rPr>
              <a:t>: Ensure that the sensors can transmit data reliably to the central gateway.</a:t>
            </a:r>
          </a:p>
          <a:p>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Power Supply</a:t>
            </a:r>
            <a:r>
              <a:rPr lang="en-US" sz="2000" dirty="0">
                <a:latin typeface="Times New Roman" panose="02020603050405020304" pitchFamily="18" charset="0"/>
                <a:cs typeface="Times New Roman" panose="02020603050405020304" pitchFamily="18" charset="0"/>
              </a:rPr>
              <a:t>: Provide power sources for the IoT devices, which can be batteries, solar panels, or wired connections.</a:t>
            </a:r>
          </a:p>
          <a:p>
            <a:r>
              <a:rPr lang="en-US" sz="2000" dirty="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Data Processing</a:t>
            </a:r>
            <a:r>
              <a:rPr lang="en-US" sz="2000" dirty="0">
                <a:latin typeface="Times New Roman" panose="02020603050405020304" pitchFamily="18" charset="0"/>
                <a:cs typeface="Times New Roman" panose="02020603050405020304" pitchFamily="18" charset="0"/>
              </a:rPr>
              <a:t>: Set up a cloud platform or server to receive, process, and store data from the IoT devices.</a:t>
            </a:r>
          </a:p>
          <a:p>
            <a:r>
              <a:rPr lang="en-US" sz="2000" dirty="0">
                <a:latin typeface="Times New Roman" panose="02020603050405020304" pitchFamily="18" charset="0"/>
                <a:cs typeface="Times New Roman" panose="02020603050405020304" pitchFamily="18" charset="0"/>
              </a:rPr>
              <a:t>9.</a:t>
            </a:r>
            <a:r>
              <a:rPr lang="en-US" sz="2000" b="1" dirty="0">
                <a:latin typeface="Times New Roman" panose="02020603050405020304" pitchFamily="18" charset="0"/>
                <a:cs typeface="Times New Roman" panose="02020603050405020304" pitchFamily="18" charset="0"/>
              </a:rPr>
              <a:t>Data Analysis</a:t>
            </a:r>
            <a:r>
              <a:rPr lang="en-US" sz="2000" dirty="0">
                <a:latin typeface="Times New Roman" panose="02020603050405020304" pitchFamily="18" charset="0"/>
                <a:cs typeface="Times New Roman" panose="02020603050405020304" pitchFamily="18" charset="0"/>
              </a:rPr>
              <a:t>: Implement data analytics to make sense of the information collected by the sensors. This can include determining parking availability, trends, and patterns.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08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61978A-6818-535E-D453-6220EF58A551}"/>
              </a:ext>
            </a:extLst>
          </p:cNvPr>
          <p:cNvSpPr txBox="1"/>
          <p:nvPr/>
        </p:nvSpPr>
        <p:spPr>
          <a:xfrm>
            <a:off x="495300" y="511629"/>
            <a:ext cx="5246914" cy="460895"/>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Platform Development</a:t>
            </a:r>
            <a:r>
              <a:rPr lang="en-IN" sz="1800" b="1"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TextBox 2">
            <a:extLst>
              <a:ext uri="{FF2B5EF4-FFF2-40B4-BE49-F238E27FC236}">
                <a16:creationId xmlns:a16="http://schemas.microsoft.com/office/drawing/2014/main" id="{81C2A023-F98E-3A4D-AF8D-7F9E30A8D944}"/>
              </a:ext>
            </a:extLst>
          </p:cNvPr>
          <p:cNvSpPr txBox="1"/>
          <p:nvPr/>
        </p:nvSpPr>
        <p:spPr>
          <a:xfrm>
            <a:off x="867984" y="1058290"/>
            <a:ext cx="10520950" cy="50167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r>
              <a:rPr lang="en-US" dirty="0"/>
              <a:t>.</a:t>
            </a:r>
            <a:r>
              <a:rPr lang="en-US" sz="2000" b="1" dirty="0">
                <a:latin typeface="Times New Roman" panose="02020603050405020304" pitchFamily="18" charset="0"/>
                <a:cs typeface="Times New Roman" panose="02020603050405020304" pitchFamily="18" charset="0"/>
              </a:rPr>
              <a:t>Requirements Analysis</a:t>
            </a:r>
            <a:r>
              <a:rPr lang="en-US" sz="2000" dirty="0">
                <a:latin typeface="Times New Roman" panose="02020603050405020304" pitchFamily="18" charset="0"/>
                <a:cs typeface="Times New Roman" panose="02020603050405020304" pitchFamily="18" charset="0"/>
              </a:rPr>
              <a:t>: Identify and document the specific requirements of the Smart Parking system, including user needs, sensors, communication protocols, and integration with other systems.</a:t>
            </a: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Technology Stack Selection</a:t>
            </a:r>
            <a:r>
              <a:rPr lang="en-US" sz="2000" dirty="0">
                <a:latin typeface="Times New Roman" panose="02020603050405020304" pitchFamily="18" charset="0"/>
                <a:cs typeface="Times New Roman" panose="02020603050405020304" pitchFamily="18" charset="0"/>
              </a:rPr>
              <a:t>: Choose the appropriate software development tools, programming languages, and frameworks for both the back-end and front-end of the platform.</a:t>
            </a: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Back-End Development</a:t>
            </a:r>
            <a:r>
              <a:rPr lang="en-US" sz="2000" dirty="0">
                <a:latin typeface="Times New Roman" panose="02020603050405020304" pitchFamily="18" charset="0"/>
                <a:cs typeface="Times New Roman" panose="02020603050405020304" pitchFamily="18" charset="0"/>
              </a:rPr>
              <a:t>: Build the back-end of the platform responsible for processing data from IoT sensors, managing user data, handling reservations, and providing APIs for communication with IoT devices.</a:t>
            </a:r>
          </a:p>
          <a:p>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Database Design</a:t>
            </a:r>
            <a:r>
              <a:rPr lang="en-US" sz="2000" dirty="0">
                <a:latin typeface="Times New Roman" panose="02020603050405020304" pitchFamily="18" charset="0"/>
                <a:cs typeface="Times New Roman" panose="02020603050405020304" pitchFamily="18" charset="0"/>
              </a:rPr>
              <a:t>: Create a database schema to store information such as user profiles, parking space data, reservations, payment history, and sensor readings.</a:t>
            </a:r>
          </a:p>
          <a:p>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IoT Device Integration</a:t>
            </a:r>
            <a:r>
              <a:rPr lang="en-US" sz="2000" dirty="0">
                <a:latin typeface="Times New Roman" panose="02020603050405020304" pitchFamily="18" charset="0"/>
                <a:cs typeface="Times New Roman" panose="02020603050405020304" pitchFamily="18" charset="0"/>
              </a:rPr>
              <a:t>: Develop the necessary connectors and drivers to integrate the platform with IoT devices and gateways. This includes communication protocols (e.g., MQTT) for data transmission.</a:t>
            </a:r>
          </a:p>
          <a:p>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Real-Time Data Processing</a:t>
            </a:r>
            <a:r>
              <a:rPr lang="en-US" sz="2000" dirty="0">
                <a:latin typeface="Times New Roman" panose="02020603050405020304" pitchFamily="18" charset="0"/>
                <a:cs typeface="Times New Roman" panose="02020603050405020304" pitchFamily="18" charset="0"/>
              </a:rPr>
              <a:t>: Implement real-time data processing to handle data coming from sensors, ensuring that parking space availability is updated instantly.</a:t>
            </a:r>
          </a:p>
          <a:p>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User Management and Authentication</a:t>
            </a:r>
            <a:r>
              <a:rPr lang="en-US" sz="2000" dirty="0">
                <a:latin typeface="Times New Roman" panose="02020603050405020304" pitchFamily="18" charset="0"/>
                <a:cs typeface="Times New Roman" panose="02020603050405020304" pitchFamily="18" charset="0"/>
              </a:rPr>
              <a:t>: Develop user registration, login, and authentication systems to secure user data and enable personalized experiences.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021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1788</Words>
  <Application>Microsoft Office PowerPoint</Application>
  <PresentationFormat>Widescreen</PresentationFormat>
  <Paragraphs>79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Introduction:</vt:lpstr>
      <vt:lpstr>Description:</vt:lpstr>
      <vt:lpstr>Objective: </vt:lpstr>
      <vt:lpstr>Web development technologies:</vt:lpstr>
      <vt:lpstr>Platform required:</vt:lpstr>
      <vt:lpstr>SMART PRODUCTS TO EQUIP parking: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ramsri131003@gmail.com</cp:lastModifiedBy>
  <cp:revision>15</cp:revision>
  <dcterms:created xsi:type="dcterms:W3CDTF">2023-10-31T15:29:23Z</dcterms:created>
  <dcterms:modified xsi:type="dcterms:W3CDTF">2023-11-01T14:50:27Z</dcterms:modified>
</cp:coreProperties>
</file>