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79CDA7-DF85-484D-A65F-2099B2F9F593}"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4073476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79CDA7-DF85-484D-A65F-2099B2F9F593}"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3436966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79CDA7-DF85-484D-A65F-2099B2F9F593}"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241295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79CDA7-DF85-484D-A65F-2099B2F9F593}"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A9A6E-C525-4222-97AE-05AE13F81E35}"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6654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79CDA7-DF85-484D-A65F-2099B2F9F593}"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1683064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79CDA7-DF85-484D-A65F-2099B2F9F593}"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3554732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79CDA7-DF85-484D-A65F-2099B2F9F593}"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66220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9CDA7-DF85-484D-A65F-2099B2F9F593}"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505220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9CDA7-DF85-484D-A65F-2099B2F9F593}"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60231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9CDA7-DF85-484D-A65F-2099B2F9F593}"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416929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9CDA7-DF85-484D-A65F-2099B2F9F593}"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257020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79CDA7-DF85-484D-A65F-2099B2F9F593}"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243025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79CDA7-DF85-484D-A65F-2099B2F9F593}"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343411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9CDA7-DF85-484D-A65F-2099B2F9F593}"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338032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CDA7-DF85-484D-A65F-2099B2F9F593}"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56204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9CDA7-DF85-484D-A65F-2099B2F9F593}"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675650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9CDA7-DF85-484D-A65F-2099B2F9F593}"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A9A6E-C525-4222-97AE-05AE13F81E35}" type="slidenum">
              <a:rPr lang="en-IN" smtClean="0"/>
              <a:t>‹#›</a:t>
            </a:fld>
            <a:endParaRPr lang="en-IN"/>
          </a:p>
        </p:txBody>
      </p:sp>
    </p:spTree>
    <p:extLst>
      <p:ext uri="{BB962C8B-B14F-4D97-AF65-F5344CB8AC3E}">
        <p14:creationId xmlns:p14="http://schemas.microsoft.com/office/powerpoint/2010/main" val="412494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E79CDA7-DF85-484D-A65F-2099B2F9F593}" type="datetimeFigureOut">
              <a:rPr lang="en-IN" smtClean="0"/>
              <a:t>26-10-2023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EEA9A6E-C525-4222-97AE-05AE13F81E35}" type="slidenum">
              <a:rPr lang="en-IN" smtClean="0"/>
              <a:t>‹#›</a:t>
            </a:fld>
            <a:endParaRPr lang="en-IN"/>
          </a:p>
        </p:txBody>
      </p:sp>
    </p:spTree>
    <p:extLst>
      <p:ext uri="{BB962C8B-B14F-4D97-AF65-F5344CB8AC3E}">
        <p14:creationId xmlns:p14="http://schemas.microsoft.com/office/powerpoint/2010/main" val="297157598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552C-C9B1-D208-1EB4-A0E0BA3950CE}"/>
              </a:ext>
            </a:extLst>
          </p:cNvPr>
          <p:cNvSpPr>
            <a:spLocks noGrp="1"/>
          </p:cNvSpPr>
          <p:nvPr>
            <p:ph type="ctrTitle"/>
          </p:nvPr>
        </p:nvSpPr>
        <p:spPr>
          <a:xfrm>
            <a:off x="343592" y="2162656"/>
            <a:ext cx="11504814" cy="432262"/>
          </a:xfrm>
        </p:spPr>
        <p:txBody>
          <a:bodyPr>
            <a:noAutofit/>
          </a:bodyPr>
          <a:lstStyle/>
          <a:p>
            <a:r>
              <a:rPr lang="en-US" sz="2400" b="1" dirty="0">
                <a:solidFill>
                  <a:schemeClr val="accent1">
                    <a:lumMod val="60000"/>
                    <a:lumOff val="40000"/>
                  </a:schemeClr>
                </a:solidFill>
              </a:rPr>
              <a:t>DEPARTMENT OF COMPUTER SCIENCE AND ENGINEERING</a:t>
            </a:r>
            <a:endParaRPr lang="en-IN" sz="2400" b="1"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125F5B06-7720-565D-0771-03A15F09DE8F}"/>
              </a:ext>
            </a:extLst>
          </p:cNvPr>
          <p:cNvSpPr>
            <a:spLocks noGrp="1"/>
          </p:cNvSpPr>
          <p:nvPr>
            <p:ph type="subTitle" idx="1"/>
          </p:nvPr>
        </p:nvSpPr>
        <p:spPr>
          <a:xfrm>
            <a:off x="2751512" y="2901142"/>
            <a:ext cx="8154785" cy="3499658"/>
          </a:xfrm>
        </p:spPr>
        <p:txBody>
          <a:bodyPr/>
          <a:lstStyle/>
          <a:p>
            <a:pPr algn="l"/>
            <a:r>
              <a:rPr lang="en-US" b="1" dirty="0">
                <a:solidFill>
                  <a:schemeClr val="accent4"/>
                </a:solidFill>
              </a:rPr>
              <a:t>Project name: </a:t>
            </a:r>
            <a:r>
              <a:rPr lang="en-US" b="1" dirty="0"/>
              <a:t>SMART PARKING</a:t>
            </a:r>
          </a:p>
          <a:p>
            <a:pPr algn="l"/>
            <a:r>
              <a:rPr lang="en-US" b="1" dirty="0">
                <a:solidFill>
                  <a:schemeClr val="accent4"/>
                </a:solidFill>
              </a:rPr>
              <a:t>Team name: </a:t>
            </a:r>
            <a:r>
              <a:rPr lang="en-US" b="1" dirty="0"/>
              <a:t>Proj_224789_Team_1</a:t>
            </a:r>
          </a:p>
          <a:p>
            <a:pPr algn="l"/>
            <a:r>
              <a:rPr lang="en-US" b="1" dirty="0">
                <a:solidFill>
                  <a:schemeClr val="accent4"/>
                </a:solidFill>
              </a:rPr>
              <a:t>Team members</a:t>
            </a:r>
            <a:r>
              <a:rPr lang="en-US" b="1" dirty="0">
                <a:solidFill>
                  <a:schemeClr val="accent6">
                    <a:lumMod val="60000"/>
                    <a:lumOff val="40000"/>
                  </a:schemeClr>
                </a:solidFill>
              </a:rPr>
              <a:t>:</a:t>
            </a:r>
          </a:p>
          <a:p>
            <a:pPr algn="l"/>
            <a:r>
              <a:rPr lang="en-US" b="1" dirty="0"/>
              <a:t>          SRIRAM S (113321104097)</a:t>
            </a:r>
          </a:p>
          <a:p>
            <a:pPr algn="l"/>
            <a:r>
              <a:rPr lang="en-US" b="1" dirty="0"/>
              <a:t>          SUBIKSHYA KUMAR (113321104099)</a:t>
            </a:r>
          </a:p>
          <a:p>
            <a:pPr algn="l"/>
            <a:r>
              <a:rPr lang="en-US" b="1" dirty="0"/>
              <a:t>          SURYOTHAYAN A (113321104100)</a:t>
            </a:r>
          </a:p>
          <a:p>
            <a:pPr algn="l"/>
            <a:r>
              <a:rPr lang="en-US" b="1" dirty="0"/>
              <a:t>          THIMMARAYAN M (113321104102)</a:t>
            </a:r>
          </a:p>
          <a:p>
            <a:endParaRPr lang="en-IN" b="1" dirty="0"/>
          </a:p>
        </p:txBody>
      </p:sp>
      <p:sp>
        <p:nvSpPr>
          <p:cNvPr id="4" name="Freeform 2">
            <a:extLst>
              <a:ext uri="{FF2B5EF4-FFF2-40B4-BE49-F238E27FC236}">
                <a16:creationId xmlns:a16="http://schemas.microsoft.com/office/drawing/2014/main" id="{DAD63288-ED06-6D64-A81E-5D74BECAA863}"/>
              </a:ext>
            </a:extLst>
          </p:cNvPr>
          <p:cNvSpPr/>
          <p:nvPr/>
        </p:nvSpPr>
        <p:spPr>
          <a:xfrm>
            <a:off x="611560" y="200671"/>
            <a:ext cx="10968879" cy="1655762"/>
          </a:xfrm>
          <a:custGeom>
            <a:avLst/>
            <a:gdLst/>
            <a:ahLst/>
            <a:cxnLst/>
            <a:rect l="l" t="t" r="r" b="b"/>
            <a:pathLst>
              <a:path w="16609296" h="2433548">
                <a:moveTo>
                  <a:pt x="0" y="0"/>
                </a:moveTo>
                <a:lnTo>
                  <a:pt x="16609296" y="0"/>
                </a:lnTo>
                <a:lnTo>
                  <a:pt x="16609296" y="2433548"/>
                </a:lnTo>
                <a:lnTo>
                  <a:pt x="0" y="2433548"/>
                </a:lnTo>
                <a:lnTo>
                  <a:pt x="0" y="0"/>
                </a:lnTo>
                <a:close/>
              </a:path>
            </a:pathLst>
          </a:custGeom>
          <a:blipFill>
            <a:blip r:embed="rId2"/>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extLst>
      <p:ext uri="{BB962C8B-B14F-4D97-AF65-F5344CB8AC3E}">
        <p14:creationId xmlns:p14="http://schemas.microsoft.com/office/powerpoint/2010/main" val="122540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E38E-55AB-4D73-CDB9-D93AD74CD241}"/>
              </a:ext>
            </a:extLst>
          </p:cNvPr>
          <p:cNvSpPr>
            <a:spLocks noGrp="1"/>
          </p:cNvSpPr>
          <p:nvPr>
            <p:ph type="title"/>
          </p:nvPr>
        </p:nvSpPr>
        <p:spPr>
          <a:xfrm>
            <a:off x="390699" y="340186"/>
            <a:ext cx="10888287" cy="939973"/>
          </a:xfrm>
        </p:spPr>
        <p:txBody>
          <a:bodyPr/>
          <a:lstStyle/>
          <a:p>
            <a:r>
              <a:rPr lang="en-US" b="1" dirty="0">
                <a:solidFill>
                  <a:schemeClr val="accent3">
                    <a:lumMod val="60000"/>
                    <a:lumOff val="40000"/>
                  </a:schemeClr>
                </a:solidFill>
              </a:rPr>
              <a:t>INNOVATION:</a:t>
            </a:r>
            <a:endParaRPr lang="en-IN" b="1"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15EBC52E-7E03-773F-77F8-53DA80FEBD62}"/>
              </a:ext>
            </a:extLst>
          </p:cNvPr>
          <p:cNvSpPr>
            <a:spLocks noGrp="1"/>
          </p:cNvSpPr>
          <p:nvPr>
            <p:ph idx="1"/>
          </p:nvPr>
        </p:nvSpPr>
        <p:spPr>
          <a:xfrm>
            <a:off x="756458" y="1521229"/>
            <a:ext cx="10597342" cy="4655734"/>
          </a:xfrm>
        </p:spPr>
        <p:txBody>
          <a:bodyPr>
            <a:normAutofit/>
          </a:bodyPr>
          <a:lstStyle/>
          <a:p>
            <a:pPr>
              <a:buFont typeface="Wingdings" panose="05000000000000000000" pitchFamily="2" charset="2"/>
              <a:buChar char="Ø"/>
            </a:pPr>
            <a:r>
              <a:rPr lang="en-US" sz="2000" b="0" i="0" dirty="0">
                <a:effectLst/>
                <a:latin typeface="Söhne"/>
              </a:rPr>
              <a:t>One of the key innovations in smart parking is the use of sensors and IoT (Internet of Things) technology. These sensors can be embedded in parking spaces to detect the presence of vehicles. They transmit real-time data to a central system, which can be accessed by users through mobile apps or other platforms. This technology reduces the time and frustration of searching for a parking spot.</a:t>
            </a:r>
          </a:p>
          <a:p>
            <a:pPr>
              <a:buFont typeface="Wingdings" panose="05000000000000000000" pitchFamily="2" charset="2"/>
              <a:buChar char="Ø"/>
            </a:pPr>
            <a:r>
              <a:rPr lang="en-US" sz="2000" b="0" i="0" dirty="0">
                <a:effectLst/>
                <a:latin typeface="Söhne"/>
              </a:rPr>
              <a:t>Advanced reservation systems allow users to book parking spots in advance. This is particularly useful for events or busy urban areas</a:t>
            </a:r>
            <a:r>
              <a:rPr lang="en-US" sz="1400" b="0" i="0" dirty="0">
                <a:effectLst/>
                <a:latin typeface="Söhne"/>
              </a:rPr>
              <a:t>.</a:t>
            </a:r>
          </a:p>
          <a:p>
            <a:pPr>
              <a:buFont typeface="Wingdings" panose="05000000000000000000" pitchFamily="2" charset="2"/>
              <a:buChar char="Ø"/>
            </a:pPr>
            <a:r>
              <a:rPr lang="en-US" sz="2000" b="0" i="0" dirty="0">
                <a:effectLst/>
                <a:latin typeface="Söhne"/>
              </a:rPr>
              <a:t>Smart parking systems can be integrated with GPS and navigation systems, guiding drivers to available parking spaces and reducing traffic congestion.</a:t>
            </a:r>
          </a:p>
          <a:p>
            <a:pPr>
              <a:buFont typeface="Wingdings" panose="05000000000000000000" pitchFamily="2" charset="2"/>
              <a:buChar char="Ø"/>
            </a:pPr>
            <a:r>
              <a:rPr lang="en-US" sz="2000" b="0" i="0" dirty="0">
                <a:effectLst/>
                <a:latin typeface="Söhne"/>
              </a:rPr>
              <a:t>Improved security measures include surveillance cameras and emergency buttons for user safety. These innovations help deter criminal activity in parking areas.</a:t>
            </a:r>
          </a:p>
          <a:p>
            <a:pPr>
              <a:buFont typeface="Wingdings" panose="05000000000000000000" pitchFamily="2" charset="2"/>
              <a:buChar char="Ø"/>
            </a:pPr>
            <a:r>
              <a:rPr lang="en-US" sz="2000" b="0" i="0" dirty="0">
                <a:effectLst/>
                <a:latin typeface="Söhne"/>
              </a:rPr>
              <a:t>Ensuring accessibility for differently-abled individuals is an essential innovation, with designated parking spots, ramps, and facilities.</a:t>
            </a:r>
            <a:endParaRPr lang="en-IN" sz="2000" dirty="0"/>
          </a:p>
        </p:txBody>
      </p:sp>
    </p:spTree>
    <p:extLst>
      <p:ext uri="{BB962C8B-B14F-4D97-AF65-F5344CB8AC3E}">
        <p14:creationId xmlns:p14="http://schemas.microsoft.com/office/powerpoint/2010/main" val="403682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3CE9-1ED3-370F-4708-FC11335FD3BE}"/>
              </a:ext>
            </a:extLst>
          </p:cNvPr>
          <p:cNvSpPr>
            <a:spLocks noGrp="1"/>
          </p:cNvSpPr>
          <p:nvPr>
            <p:ph type="title"/>
          </p:nvPr>
        </p:nvSpPr>
        <p:spPr>
          <a:xfrm>
            <a:off x="573578" y="365125"/>
            <a:ext cx="10780222" cy="939973"/>
          </a:xfrm>
        </p:spPr>
        <p:txBody>
          <a:bodyPr/>
          <a:lstStyle/>
          <a:p>
            <a:r>
              <a:rPr lang="en-US" b="1" dirty="0">
                <a:solidFill>
                  <a:schemeClr val="accent3">
                    <a:lumMod val="60000"/>
                    <a:lumOff val="40000"/>
                  </a:schemeClr>
                </a:solidFill>
              </a:rPr>
              <a:t>OBJECTIVES:</a:t>
            </a:r>
            <a:endParaRPr lang="en-IN" b="1"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28F33EEF-7029-5B9C-5008-8CFA9C7E94CB}"/>
              </a:ext>
            </a:extLst>
          </p:cNvPr>
          <p:cNvSpPr>
            <a:spLocks noGrp="1"/>
          </p:cNvSpPr>
          <p:nvPr>
            <p:ph idx="1"/>
          </p:nvPr>
        </p:nvSpPr>
        <p:spPr>
          <a:xfrm>
            <a:off x="1047404" y="1305098"/>
            <a:ext cx="10381211" cy="4971618"/>
          </a:xfrm>
        </p:spPr>
        <p:txBody>
          <a:bodyPr>
            <a:normAutofit lnSpcReduction="10000"/>
          </a:bodyPr>
          <a:lstStyle/>
          <a:p>
            <a:pPr>
              <a:buFont typeface="Wingdings" panose="05000000000000000000" pitchFamily="2" charset="2"/>
              <a:buChar char="Ø"/>
            </a:pPr>
            <a:r>
              <a:rPr lang="en-US" sz="2000" b="1" i="0" dirty="0">
                <a:effectLst/>
                <a:latin typeface="Söhne"/>
              </a:rPr>
              <a:t>Efficient Space Utilization</a:t>
            </a:r>
            <a:r>
              <a:rPr lang="en-US" sz="2000" i="0" dirty="0">
                <a:effectLst/>
                <a:latin typeface="Söhne"/>
              </a:rPr>
              <a:t>: Smart parking systems aim to maximize the use of available parking spaces, reducing congestion and making it easier for drivers to find a parking spot</a:t>
            </a:r>
            <a:r>
              <a:rPr lang="en-US" sz="2000" b="1" i="0" dirty="0">
                <a:effectLst/>
                <a:latin typeface="Söhne"/>
              </a:rPr>
              <a:t>.</a:t>
            </a:r>
          </a:p>
          <a:p>
            <a:pPr>
              <a:buFont typeface="Wingdings" panose="05000000000000000000" pitchFamily="2" charset="2"/>
              <a:buChar char="Ø"/>
            </a:pPr>
            <a:r>
              <a:rPr lang="en-US" sz="2000" b="1" i="0" dirty="0">
                <a:effectLst/>
                <a:latin typeface="Söhne"/>
              </a:rPr>
              <a:t>Reduced Traffic Congestion</a:t>
            </a:r>
            <a:r>
              <a:rPr lang="en-US" sz="2000" b="0" i="0" dirty="0">
                <a:effectLst/>
                <a:latin typeface="Söhne"/>
              </a:rPr>
              <a:t>: By helping drivers find parking spaces quickly, smart parking systems can reduce the time spent circling in search of a spot, which, in turn, helps decrease traffic congestion in urban areas.</a:t>
            </a:r>
          </a:p>
          <a:p>
            <a:pPr>
              <a:buFont typeface="Wingdings" panose="05000000000000000000" pitchFamily="2" charset="2"/>
              <a:buChar char="Ø"/>
            </a:pPr>
            <a:r>
              <a:rPr lang="en-US" sz="2000" b="1" i="0" dirty="0">
                <a:effectLst/>
                <a:latin typeface="Söhne"/>
              </a:rPr>
              <a:t>Improved User Experience</a:t>
            </a:r>
            <a:r>
              <a:rPr lang="en-US" sz="2000" b="0" i="0" dirty="0">
                <a:effectLst/>
                <a:latin typeface="Söhne"/>
              </a:rPr>
              <a:t>: Smart parking systems aim to enhance the experience of parking by providing real-time information about available spaces, enabling online reservations, and simplifying payment processes.</a:t>
            </a:r>
          </a:p>
          <a:p>
            <a:pPr>
              <a:buFont typeface="Wingdings" panose="05000000000000000000" pitchFamily="2" charset="2"/>
              <a:buChar char="Ø"/>
            </a:pPr>
            <a:r>
              <a:rPr lang="en-US" sz="2000" b="1" i="0" dirty="0">
                <a:effectLst/>
                <a:latin typeface="Söhne"/>
              </a:rPr>
              <a:t>Increased Revenue for Operators</a:t>
            </a:r>
            <a:r>
              <a:rPr lang="en-US" sz="2000" b="0" i="0" dirty="0">
                <a:effectLst/>
                <a:latin typeface="Söhne"/>
              </a:rPr>
              <a:t>: Efficient use of parking facilities and the ability to offer value-added services like reservations and premium parking options can increase revenue for parking facility operators.</a:t>
            </a:r>
          </a:p>
          <a:p>
            <a:pPr>
              <a:buFont typeface="Wingdings" panose="05000000000000000000" pitchFamily="2" charset="2"/>
              <a:buChar char="Ø"/>
            </a:pPr>
            <a:r>
              <a:rPr lang="en-US" sz="2000" b="1" i="0" dirty="0">
                <a:effectLst/>
                <a:latin typeface="Söhne"/>
              </a:rPr>
              <a:t>Adaptive Pricing</a:t>
            </a:r>
            <a:r>
              <a:rPr lang="en-US" sz="2000" b="0" i="0" dirty="0">
                <a:effectLst/>
                <a:latin typeface="Söhne"/>
              </a:rPr>
              <a:t>: Implementing demand-based pricing encourages users to park in less congested areas or during off-peak times, helping to balance demand.</a:t>
            </a:r>
          </a:p>
          <a:p>
            <a:pPr>
              <a:buFont typeface="Wingdings" panose="05000000000000000000" pitchFamily="2" charset="2"/>
              <a:buChar char="Ø"/>
            </a:pPr>
            <a:r>
              <a:rPr lang="en-US" sz="2000" b="1" i="0" dirty="0">
                <a:effectLst/>
                <a:latin typeface="Söhne"/>
              </a:rPr>
              <a:t>Safety Features</a:t>
            </a:r>
            <a:r>
              <a:rPr lang="en-US" sz="2000" b="0" i="0" dirty="0">
                <a:effectLst/>
                <a:latin typeface="Söhne"/>
              </a:rPr>
              <a:t>: Ensuring that parking facilities are well-lit, monitored, and equipped with emergency buttons contributes to the overall safety of users</a:t>
            </a:r>
            <a:r>
              <a:rPr lang="en-US" sz="1400" b="0" i="0" dirty="0">
                <a:solidFill>
                  <a:srgbClr val="D1D5DB"/>
                </a:solidFill>
                <a:effectLst/>
                <a:latin typeface="Söhne"/>
              </a:rPr>
              <a:t>.</a:t>
            </a:r>
            <a:endParaRPr lang="en-IN" sz="2000" b="1" dirty="0"/>
          </a:p>
        </p:txBody>
      </p:sp>
    </p:spTree>
    <p:extLst>
      <p:ext uri="{BB962C8B-B14F-4D97-AF65-F5344CB8AC3E}">
        <p14:creationId xmlns:p14="http://schemas.microsoft.com/office/powerpoint/2010/main" val="134017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8EF7-EFCF-AA35-5C2E-6B992999758A}"/>
              </a:ext>
            </a:extLst>
          </p:cNvPr>
          <p:cNvSpPr>
            <a:spLocks noGrp="1"/>
          </p:cNvSpPr>
          <p:nvPr>
            <p:ph type="title"/>
          </p:nvPr>
        </p:nvSpPr>
        <p:spPr>
          <a:xfrm>
            <a:off x="482139" y="219363"/>
            <a:ext cx="10871662" cy="620222"/>
          </a:xfrm>
        </p:spPr>
        <p:txBody>
          <a:bodyPr>
            <a:normAutofit fontScale="90000"/>
          </a:bodyPr>
          <a:lstStyle/>
          <a:p>
            <a:r>
              <a:rPr lang="en-US" b="1" dirty="0">
                <a:solidFill>
                  <a:schemeClr val="accent3">
                    <a:lumMod val="60000"/>
                    <a:lumOff val="40000"/>
                  </a:schemeClr>
                </a:solidFill>
              </a:rPr>
              <a:t>REQUIREMENTS:</a:t>
            </a:r>
            <a:endParaRPr lang="en-IN" b="1"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5512FA7B-21AD-00A8-6075-AB09D5D0C512}"/>
              </a:ext>
            </a:extLst>
          </p:cNvPr>
          <p:cNvSpPr>
            <a:spLocks noGrp="1"/>
          </p:cNvSpPr>
          <p:nvPr>
            <p:ph idx="1"/>
          </p:nvPr>
        </p:nvSpPr>
        <p:spPr>
          <a:xfrm>
            <a:off x="931025" y="939338"/>
            <a:ext cx="10422774" cy="5699300"/>
          </a:xfrm>
        </p:spPr>
        <p:txBody>
          <a:bodyPr>
            <a:normAutofit lnSpcReduction="10000"/>
          </a:bodyPr>
          <a:lstStyle/>
          <a:p>
            <a:pPr>
              <a:buFont typeface="Wingdings" panose="05000000000000000000" pitchFamily="2" charset="2"/>
              <a:buChar char="Ø"/>
            </a:pPr>
            <a:r>
              <a:rPr lang="en-US" sz="2000" b="1" i="0" dirty="0">
                <a:effectLst/>
                <a:latin typeface="Söhne"/>
              </a:rPr>
              <a:t>Parking Sensors</a:t>
            </a:r>
            <a:r>
              <a:rPr lang="en-US" sz="2000" b="0" i="0" dirty="0">
                <a:effectLst/>
                <a:latin typeface="Söhne"/>
              </a:rPr>
              <a:t>: To monitor parking space occupancy, you need various types of sensors, such as ultrasonic sensors, infrared sensors, or magnetic sensors, placed in each parking space. These sensors detect the presence or absence of vehicles.</a:t>
            </a:r>
          </a:p>
          <a:p>
            <a:pPr>
              <a:buFont typeface="Wingdings" panose="05000000000000000000" pitchFamily="2" charset="2"/>
              <a:buChar char="Ø"/>
            </a:pPr>
            <a:r>
              <a:rPr lang="en-US" sz="2000" b="1" i="0" dirty="0">
                <a:effectLst/>
                <a:latin typeface="Söhne"/>
              </a:rPr>
              <a:t>User Interface</a:t>
            </a:r>
            <a:r>
              <a:rPr lang="en-US" sz="2000" b="0" i="0" dirty="0">
                <a:effectLst/>
                <a:latin typeface="Söhne"/>
              </a:rPr>
              <a:t>: A user-friendly interface is necessary for both operators and end-users. Operators need an interface to manage the system, while end-users require apps or displays to find available parking spaces and make reservations.</a:t>
            </a:r>
          </a:p>
          <a:p>
            <a:pPr>
              <a:buFont typeface="Wingdings" panose="05000000000000000000" pitchFamily="2" charset="2"/>
              <a:buChar char="Ø"/>
            </a:pPr>
            <a:r>
              <a:rPr lang="en-US" sz="2000" b="1" i="0" dirty="0">
                <a:effectLst/>
                <a:latin typeface="Söhne"/>
              </a:rPr>
              <a:t>Payment and Billing System</a:t>
            </a:r>
            <a:r>
              <a:rPr lang="en-US" sz="2000" b="0" i="0" dirty="0">
                <a:effectLst/>
                <a:latin typeface="Söhne"/>
              </a:rPr>
              <a:t>: To facilitate payments and billing for parking services, you need an integrated payment gateway that supports various payment methods, including credit cards, mobile payments, and contactless options.</a:t>
            </a:r>
          </a:p>
          <a:p>
            <a:pPr>
              <a:buFont typeface="Wingdings" panose="05000000000000000000" pitchFamily="2" charset="2"/>
              <a:buChar char="Ø"/>
            </a:pPr>
            <a:r>
              <a:rPr lang="en-US" sz="2000" b="1" i="0" dirty="0">
                <a:effectLst/>
                <a:latin typeface="Söhne"/>
              </a:rPr>
              <a:t>Security Measures</a:t>
            </a:r>
            <a:r>
              <a:rPr lang="en-US" sz="2000" b="0" i="0" dirty="0">
                <a:effectLst/>
                <a:latin typeface="Söhne"/>
              </a:rPr>
              <a:t>: Ensure the system has robust security features to protect user data, financial transactions, and the physical security of the parking facilities.</a:t>
            </a:r>
          </a:p>
          <a:p>
            <a:pPr>
              <a:buFont typeface="Wingdings" panose="05000000000000000000" pitchFamily="2" charset="2"/>
              <a:buChar char="Ø"/>
            </a:pPr>
            <a:r>
              <a:rPr lang="en-US" sz="2000" b="1" i="0" dirty="0">
                <a:effectLst/>
                <a:latin typeface="Söhne"/>
              </a:rPr>
              <a:t>Reservation and Booking System</a:t>
            </a:r>
            <a:r>
              <a:rPr lang="en-US" sz="2000" b="0" i="0" dirty="0">
                <a:effectLst/>
                <a:latin typeface="Söhne"/>
              </a:rPr>
              <a:t>: If your system allows reservations, you need a reservation and booking module that enables users to reserve parking spots in advance.</a:t>
            </a:r>
          </a:p>
          <a:p>
            <a:pPr>
              <a:buFont typeface="Wingdings" panose="05000000000000000000" pitchFamily="2" charset="2"/>
              <a:buChar char="Ø"/>
            </a:pPr>
            <a:r>
              <a:rPr lang="en-US" sz="2000" b="1" i="0" dirty="0">
                <a:effectLst/>
                <a:latin typeface="Söhne"/>
              </a:rPr>
              <a:t>Access Control</a:t>
            </a:r>
            <a:r>
              <a:rPr lang="en-US" sz="2000" b="0" i="0" dirty="0">
                <a:effectLst/>
                <a:latin typeface="Söhne"/>
              </a:rPr>
              <a:t>: In some cases, an access control system is needed to manage entry and exit gates, barriers, or bollards, particularly in private or gated parking facilities.</a:t>
            </a:r>
          </a:p>
          <a:p>
            <a:pPr>
              <a:buFont typeface="Wingdings" panose="05000000000000000000" pitchFamily="2" charset="2"/>
              <a:buChar char="Ø"/>
            </a:pPr>
            <a:r>
              <a:rPr lang="en-US" sz="2000" b="1" i="0" dirty="0">
                <a:effectLst/>
                <a:latin typeface="Söhne"/>
              </a:rPr>
              <a:t>Maintenance and Support</a:t>
            </a:r>
            <a:r>
              <a:rPr lang="en-US" sz="2000" b="0" i="0" dirty="0">
                <a:effectLst/>
                <a:latin typeface="Söhne"/>
              </a:rPr>
              <a:t>: Establish a maintenance plan to keep sensors and equipment in working order. Provide customer support for user inquiries and issues.</a:t>
            </a:r>
            <a:endParaRPr lang="en-IN" sz="2000" dirty="0"/>
          </a:p>
        </p:txBody>
      </p:sp>
    </p:spTree>
    <p:extLst>
      <p:ext uri="{BB962C8B-B14F-4D97-AF65-F5344CB8AC3E}">
        <p14:creationId xmlns:p14="http://schemas.microsoft.com/office/powerpoint/2010/main" val="282355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84DB-BCAB-4225-AE00-94A9535C8679}"/>
              </a:ext>
            </a:extLst>
          </p:cNvPr>
          <p:cNvSpPr>
            <a:spLocks noGrp="1"/>
          </p:cNvSpPr>
          <p:nvPr>
            <p:ph type="title"/>
          </p:nvPr>
        </p:nvSpPr>
        <p:spPr>
          <a:xfrm>
            <a:off x="491836" y="190558"/>
            <a:ext cx="10688782" cy="757093"/>
          </a:xfrm>
        </p:spPr>
        <p:txBody>
          <a:bodyPr/>
          <a:lstStyle/>
          <a:p>
            <a:r>
              <a:rPr lang="en-US" b="1" dirty="0">
                <a:solidFill>
                  <a:schemeClr val="accent3">
                    <a:lumMod val="60000"/>
                    <a:lumOff val="40000"/>
                  </a:schemeClr>
                </a:solidFill>
              </a:rPr>
              <a:t>RASPBERRY Pi INTEGRATION:</a:t>
            </a:r>
            <a:endParaRPr lang="en-IN" b="1" dirty="0">
              <a:solidFill>
                <a:schemeClr val="accent3">
                  <a:lumMod val="60000"/>
                  <a:lumOff val="40000"/>
                </a:schemeClr>
              </a:solidFill>
            </a:endParaRPr>
          </a:p>
        </p:txBody>
      </p:sp>
      <p:pic>
        <p:nvPicPr>
          <p:cNvPr id="5" name="Content Placeholder 4">
            <a:extLst>
              <a:ext uri="{FF2B5EF4-FFF2-40B4-BE49-F238E27FC236}">
                <a16:creationId xmlns:a16="http://schemas.microsoft.com/office/drawing/2014/main" id="{2EBEBA28-01F1-6EAF-95C2-FE4D449537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805" y="1240107"/>
            <a:ext cx="7456516" cy="5234134"/>
          </a:xfrm>
        </p:spPr>
      </p:pic>
    </p:spTree>
    <p:extLst>
      <p:ext uri="{BB962C8B-B14F-4D97-AF65-F5344CB8AC3E}">
        <p14:creationId xmlns:p14="http://schemas.microsoft.com/office/powerpoint/2010/main" val="273930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A68B-E005-D520-5329-994D3542478A}"/>
              </a:ext>
            </a:extLst>
          </p:cNvPr>
          <p:cNvSpPr>
            <a:spLocks noGrp="1"/>
          </p:cNvSpPr>
          <p:nvPr>
            <p:ph type="title"/>
          </p:nvPr>
        </p:nvSpPr>
        <p:spPr>
          <a:xfrm>
            <a:off x="257694" y="0"/>
            <a:ext cx="10954789" cy="607464"/>
          </a:xfrm>
        </p:spPr>
        <p:txBody>
          <a:bodyPr>
            <a:normAutofit/>
          </a:bodyPr>
          <a:lstStyle/>
          <a:p>
            <a:r>
              <a:rPr lang="en-US" sz="2800" b="1" dirty="0">
                <a:solidFill>
                  <a:schemeClr val="accent3">
                    <a:lumMod val="60000"/>
                    <a:lumOff val="40000"/>
                  </a:schemeClr>
                </a:solidFill>
              </a:rPr>
              <a:t>CODE IMPLEMENTATION:</a:t>
            </a:r>
            <a:endParaRPr lang="en-IN" sz="2800" b="1"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695D6224-E598-B70C-CD62-63354E91122F}"/>
              </a:ext>
            </a:extLst>
          </p:cNvPr>
          <p:cNvSpPr>
            <a:spLocks noGrp="1"/>
          </p:cNvSpPr>
          <p:nvPr>
            <p:ph idx="1"/>
          </p:nvPr>
        </p:nvSpPr>
        <p:spPr>
          <a:xfrm>
            <a:off x="565265" y="523702"/>
            <a:ext cx="10788535" cy="6334298"/>
          </a:xfrm>
        </p:spPr>
        <p:txBody>
          <a:bodyPr>
            <a:normAutofit fontScale="40000" lnSpcReduction="20000"/>
          </a:bodyPr>
          <a:lstStyle/>
          <a:p>
            <a:pPr marL="0" indent="0">
              <a:buNone/>
            </a:pPr>
            <a:r>
              <a:rPr lang="en-US" dirty="0"/>
              <a:t>import random</a:t>
            </a:r>
          </a:p>
          <a:p>
            <a:pPr marL="0" indent="0">
              <a:buNone/>
            </a:pPr>
            <a:endParaRPr lang="en-US" b="1" dirty="0"/>
          </a:p>
          <a:p>
            <a:pPr marL="0" indent="0">
              <a:buNone/>
            </a:pPr>
            <a:r>
              <a:rPr lang="en-US" b="1" dirty="0"/>
              <a:t># Simulate parking spaces</a:t>
            </a:r>
          </a:p>
          <a:p>
            <a:pPr marL="0" indent="0">
              <a:buNone/>
            </a:pPr>
            <a:r>
              <a:rPr lang="en-US" b="1" dirty="0" err="1"/>
              <a:t>total_spaces</a:t>
            </a:r>
            <a:r>
              <a:rPr lang="en-US" b="1" dirty="0"/>
              <a:t> = 20</a:t>
            </a:r>
          </a:p>
          <a:p>
            <a:pPr marL="0" indent="0">
              <a:buNone/>
            </a:pPr>
            <a:r>
              <a:rPr lang="en-US" b="1" dirty="0" err="1"/>
              <a:t>available_spaces</a:t>
            </a:r>
            <a:r>
              <a:rPr lang="en-US" b="1" dirty="0"/>
              <a:t> = </a:t>
            </a:r>
            <a:r>
              <a:rPr lang="en-US" b="1" dirty="0" err="1"/>
              <a:t>random.randint</a:t>
            </a:r>
            <a:r>
              <a:rPr lang="en-US" b="1" dirty="0"/>
              <a:t>(0, </a:t>
            </a:r>
            <a:r>
              <a:rPr lang="en-US" b="1" dirty="0" err="1"/>
              <a:t>total_spaces</a:t>
            </a:r>
            <a:r>
              <a:rPr lang="en-US" b="1" dirty="0"/>
              <a:t>)</a:t>
            </a:r>
          </a:p>
          <a:p>
            <a:pPr marL="0" indent="0">
              <a:buNone/>
            </a:pPr>
            <a:endParaRPr lang="en-US" b="1" dirty="0"/>
          </a:p>
          <a:p>
            <a:pPr marL="0" indent="0">
              <a:buNone/>
            </a:pPr>
            <a:r>
              <a:rPr lang="en-US" b="1" dirty="0"/>
              <a:t># Function to check parking availability</a:t>
            </a:r>
          </a:p>
          <a:p>
            <a:pPr marL="0" indent="0">
              <a:buNone/>
            </a:pPr>
            <a:r>
              <a:rPr lang="en-US" b="1" dirty="0"/>
              <a:t>def </a:t>
            </a:r>
            <a:r>
              <a:rPr lang="en-US" b="1" dirty="0" err="1"/>
              <a:t>check_availability</a:t>
            </a:r>
            <a:r>
              <a:rPr lang="en-US" b="1" dirty="0"/>
              <a:t>():</a:t>
            </a:r>
          </a:p>
          <a:p>
            <a:pPr marL="0" indent="0">
              <a:buNone/>
            </a:pPr>
            <a:r>
              <a:rPr lang="en-US" b="1" dirty="0"/>
              <a:t>    global </a:t>
            </a:r>
            <a:r>
              <a:rPr lang="en-US" b="1" dirty="0" err="1"/>
              <a:t>available_spaces</a:t>
            </a:r>
            <a:endParaRPr lang="en-US" b="1" dirty="0"/>
          </a:p>
          <a:p>
            <a:pPr marL="0" indent="0">
              <a:buNone/>
            </a:pPr>
            <a:r>
              <a:rPr lang="en-US" b="1" dirty="0"/>
              <a:t>    if </a:t>
            </a:r>
            <a:r>
              <a:rPr lang="en-US" b="1" dirty="0" err="1"/>
              <a:t>available_spaces</a:t>
            </a:r>
            <a:r>
              <a:rPr lang="en-US" b="1" dirty="0"/>
              <a:t> &gt; 0:</a:t>
            </a:r>
          </a:p>
          <a:p>
            <a:pPr marL="0" indent="0">
              <a:buNone/>
            </a:pPr>
            <a:r>
              <a:rPr lang="en-US" b="1" dirty="0"/>
              <a:t>        </a:t>
            </a:r>
            <a:r>
              <a:rPr lang="en-US" b="1" dirty="0" err="1"/>
              <a:t>available_spaces</a:t>
            </a:r>
            <a:r>
              <a:rPr lang="en-US" b="1" dirty="0"/>
              <a:t> -= 1</a:t>
            </a:r>
          </a:p>
          <a:p>
            <a:pPr marL="0" indent="0">
              <a:buNone/>
            </a:pPr>
            <a:r>
              <a:rPr lang="en-US" b="1" dirty="0"/>
              <a:t>        return True</a:t>
            </a:r>
          </a:p>
          <a:p>
            <a:pPr marL="0" indent="0">
              <a:buNone/>
            </a:pPr>
            <a:r>
              <a:rPr lang="en-US" b="1" dirty="0"/>
              <a:t>    else:</a:t>
            </a:r>
          </a:p>
          <a:p>
            <a:pPr marL="0" indent="0">
              <a:buNone/>
            </a:pPr>
            <a:r>
              <a:rPr lang="en-US" b="1" dirty="0"/>
              <a:t>        return False</a:t>
            </a:r>
          </a:p>
          <a:p>
            <a:pPr marL="0" indent="0">
              <a:buNone/>
            </a:pPr>
            <a:endParaRPr lang="en-US" b="1" dirty="0"/>
          </a:p>
          <a:p>
            <a:pPr marL="0" indent="0">
              <a:buNone/>
            </a:pPr>
            <a:r>
              <a:rPr lang="en-US" b="1" dirty="0"/>
              <a:t># Function to free up a parking space</a:t>
            </a:r>
          </a:p>
          <a:p>
            <a:pPr marL="0" indent="0">
              <a:buNone/>
            </a:pPr>
            <a:r>
              <a:rPr lang="en-US" b="1" dirty="0"/>
              <a:t>def </a:t>
            </a:r>
            <a:r>
              <a:rPr lang="en-US" b="1" dirty="0" err="1"/>
              <a:t>free_up_space</a:t>
            </a:r>
            <a:r>
              <a:rPr lang="en-US" b="1" dirty="0"/>
              <a:t>():</a:t>
            </a:r>
          </a:p>
          <a:p>
            <a:pPr marL="0" indent="0">
              <a:buNone/>
            </a:pPr>
            <a:r>
              <a:rPr lang="en-US" b="1" dirty="0"/>
              <a:t>    global </a:t>
            </a:r>
            <a:r>
              <a:rPr lang="en-US" b="1" dirty="0" err="1"/>
              <a:t>available_spaces</a:t>
            </a:r>
            <a:endParaRPr lang="en-US" b="1" dirty="0"/>
          </a:p>
          <a:p>
            <a:pPr marL="0" indent="0">
              <a:buNone/>
            </a:pPr>
            <a:r>
              <a:rPr lang="en-US" b="1" dirty="0"/>
              <a:t>    </a:t>
            </a:r>
            <a:r>
              <a:rPr lang="en-US" b="1" dirty="0" err="1"/>
              <a:t>available_spaces</a:t>
            </a:r>
            <a:r>
              <a:rPr lang="en-US" b="1" dirty="0"/>
              <a:t> += 1</a:t>
            </a:r>
          </a:p>
          <a:p>
            <a:pPr marL="0" indent="0">
              <a:buNone/>
            </a:pPr>
            <a:endParaRPr lang="en-US" b="1" dirty="0"/>
          </a:p>
          <a:p>
            <a:pPr marL="0" indent="0">
              <a:buNone/>
            </a:pPr>
            <a:r>
              <a:rPr lang="en-US" b="1" dirty="0"/>
              <a:t># Simulate user arrival and parking</a:t>
            </a:r>
          </a:p>
          <a:p>
            <a:pPr marL="0" indent="0">
              <a:buNone/>
            </a:pPr>
            <a:r>
              <a:rPr lang="en-US" b="1" dirty="0"/>
              <a:t>def </a:t>
            </a:r>
            <a:r>
              <a:rPr lang="en-US" b="1" dirty="0" err="1"/>
              <a:t>user_arrival</a:t>
            </a:r>
            <a:r>
              <a:rPr lang="en-US" b="1" dirty="0"/>
              <a:t>():</a:t>
            </a:r>
          </a:p>
          <a:p>
            <a:pPr marL="0" indent="0">
              <a:buNone/>
            </a:pPr>
            <a:r>
              <a:rPr lang="en-US" b="1" dirty="0"/>
              <a:t>    if </a:t>
            </a:r>
            <a:r>
              <a:rPr lang="en-US" b="1" dirty="0" err="1"/>
              <a:t>check_availability</a:t>
            </a:r>
            <a:r>
              <a:rPr lang="en-US" b="1" dirty="0"/>
              <a:t>():</a:t>
            </a:r>
          </a:p>
          <a:p>
            <a:pPr marL="0" indent="0">
              <a:buNone/>
            </a:pPr>
            <a:r>
              <a:rPr lang="en-US" b="1" dirty="0"/>
              <a:t>        print("Parking space available. You may park.")</a:t>
            </a:r>
          </a:p>
          <a:p>
            <a:pPr marL="0" indent="0">
              <a:buNone/>
            </a:pPr>
            <a:r>
              <a:rPr lang="en-US" b="1" dirty="0"/>
              <a:t>    else:</a:t>
            </a:r>
          </a:p>
          <a:p>
            <a:pPr marL="0" indent="0">
              <a:buNone/>
            </a:pPr>
            <a:r>
              <a:rPr lang="en-US" b="1" dirty="0"/>
              <a:t>        print("Sorry, the parking lot is full. Please try again later.")</a:t>
            </a:r>
          </a:p>
          <a:p>
            <a:pPr marL="0" indent="0">
              <a:buNone/>
            </a:pPr>
            <a:endParaRPr lang="en-US" b="1" dirty="0"/>
          </a:p>
          <a:p>
            <a:pPr marL="0" indent="0">
              <a:buNone/>
            </a:pPr>
            <a:r>
              <a:rPr lang="en-US" b="1" dirty="0"/>
              <a:t># Simulate user departure and freeing up a space</a:t>
            </a:r>
          </a:p>
          <a:p>
            <a:pPr marL="0" indent="0">
              <a:buNone/>
            </a:pPr>
            <a:r>
              <a:rPr lang="en-US" b="1" dirty="0"/>
              <a:t>def </a:t>
            </a:r>
            <a:r>
              <a:rPr lang="en-US" b="1" dirty="0" err="1"/>
              <a:t>user_departure</a:t>
            </a:r>
            <a:r>
              <a:rPr lang="en-US" b="1" dirty="0"/>
              <a:t>():</a:t>
            </a:r>
          </a:p>
          <a:p>
            <a:pPr marL="0" indent="0">
              <a:buNone/>
            </a:pPr>
            <a:r>
              <a:rPr lang="en-US" b="1" dirty="0"/>
              <a:t>    </a:t>
            </a:r>
            <a:r>
              <a:rPr lang="en-US" b="1" dirty="0" err="1"/>
              <a:t>free_up_space</a:t>
            </a:r>
            <a:r>
              <a:rPr lang="en-US" b="1" dirty="0"/>
              <a:t>()</a:t>
            </a:r>
          </a:p>
          <a:p>
            <a:pPr marL="0" indent="0">
              <a:buNone/>
            </a:pPr>
            <a:r>
              <a:rPr lang="en-US" b="1" dirty="0"/>
              <a:t>    print("Thank you for using our parking. Have a safe journey!”)</a:t>
            </a:r>
          </a:p>
        </p:txBody>
      </p:sp>
    </p:spTree>
    <p:extLst>
      <p:ext uri="{BB962C8B-B14F-4D97-AF65-F5344CB8AC3E}">
        <p14:creationId xmlns:p14="http://schemas.microsoft.com/office/powerpoint/2010/main" val="3568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6F4EB4-A936-B934-1C21-A7889FEA2646}"/>
              </a:ext>
            </a:extLst>
          </p:cNvPr>
          <p:cNvSpPr txBox="1"/>
          <p:nvPr/>
        </p:nvSpPr>
        <p:spPr>
          <a:xfrm>
            <a:off x="1105592" y="606828"/>
            <a:ext cx="9900459" cy="5632311"/>
          </a:xfrm>
          <a:prstGeom prst="rect">
            <a:avLst/>
          </a:prstGeom>
          <a:noFill/>
        </p:spPr>
        <p:txBody>
          <a:bodyPr wrap="square">
            <a:spAutoFit/>
          </a:bodyPr>
          <a:lstStyle/>
          <a:p>
            <a:endParaRPr lang="en-IN" dirty="0"/>
          </a:p>
          <a:p>
            <a:r>
              <a:rPr lang="en-IN" dirty="0"/>
              <a:t># Simulate the smart parking system</a:t>
            </a:r>
          </a:p>
          <a:p>
            <a:r>
              <a:rPr lang="en-IN" dirty="0"/>
              <a:t>if __name__ == "__main__":</a:t>
            </a:r>
          </a:p>
          <a:p>
            <a:r>
              <a:rPr lang="en-IN" dirty="0"/>
              <a:t>    while True:</a:t>
            </a:r>
          </a:p>
          <a:p>
            <a:r>
              <a:rPr lang="en-IN" dirty="0"/>
              <a:t>        print(</a:t>
            </a:r>
            <a:r>
              <a:rPr lang="en-IN" dirty="0" err="1"/>
              <a:t>f"Available</a:t>
            </a:r>
            <a:r>
              <a:rPr lang="en-IN" dirty="0"/>
              <a:t> parking spaces: {</a:t>
            </a:r>
            <a:r>
              <a:rPr lang="en-IN" dirty="0" err="1"/>
              <a:t>available_spaces</a:t>
            </a:r>
            <a:r>
              <a:rPr lang="en-IN" dirty="0"/>
              <a:t>}/{</a:t>
            </a:r>
            <a:r>
              <a:rPr lang="en-IN" dirty="0" err="1"/>
              <a:t>total_spaces</a:t>
            </a:r>
            <a:r>
              <a:rPr lang="en-IN" dirty="0"/>
              <a:t>}")</a:t>
            </a:r>
          </a:p>
          <a:p>
            <a:r>
              <a:rPr lang="en-IN" dirty="0"/>
              <a:t>        print("1. Arrive at the parking lot")</a:t>
            </a:r>
          </a:p>
          <a:p>
            <a:r>
              <a:rPr lang="en-IN" dirty="0"/>
              <a:t>        print("2. Depart from the parking lot")</a:t>
            </a:r>
          </a:p>
          <a:p>
            <a:r>
              <a:rPr lang="en-IN" dirty="0"/>
              <a:t>        print("3. Exit")</a:t>
            </a:r>
          </a:p>
          <a:p>
            <a:r>
              <a:rPr lang="en-IN" dirty="0"/>
              <a:t>        </a:t>
            </a:r>
          </a:p>
          <a:p>
            <a:r>
              <a:rPr lang="en-IN" dirty="0"/>
              <a:t>        choice = input("Select an option: ")</a:t>
            </a:r>
          </a:p>
          <a:p>
            <a:r>
              <a:rPr lang="en-IN" dirty="0"/>
              <a:t>        </a:t>
            </a:r>
          </a:p>
          <a:p>
            <a:r>
              <a:rPr lang="en-IN" dirty="0"/>
              <a:t>        if choice == "1":</a:t>
            </a:r>
          </a:p>
          <a:p>
            <a:r>
              <a:rPr lang="en-IN" dirty="0"/>
              <a:t>            </a:t>
            </a:r>
            <a:r>
              <a:rPr lang="en-IN" dirty="0" err="1"/>
              <a:t>user_arrival</a:t>
            </a:r>
            <a:r>
              <a:rPr lang="en-IN" dirty="0"/>
              <a:t>()</a:t>
            </a:r>
          </a:p>
          <a:p>
            <a:r>
              <a:rPr lang="en-IN" dirty="0"/>
              <a:t>        </a:t>
            </a:r>
            <a:r>
              <a:rPr lang="en-IN" dirty="0" err="1"/>
              <a:t>elif</a:t>
            </a:r>
            <a:r>
              <a:rPr lang="en-IN" dirty="0"/>
              <a:t> choice == "2":</a:t>
            </a:r>
          </a:p>
          <a:p>
            <a:r>
              <a:rPr lang="en-IN" dirty="0"/>
              <a:t>            </a:t>
            </a:r>
            <a:r>
              <a:rPr lang="en-IN" dirty="0" err="1"/>
              <a:t>user_departure</a:t>
            </a:r>
            <a:r>
              <a:rPr lang="en-IN" dirty="0"/>
              <a:t>()</a:t>
            </a:r>
          </a:p>
          <a:p>
            <a:r>
              <a:rPr lang="en-IN" dirty="0"/>
              <a:t>        </a:t>
            </a:r>
            <a:r>
              <a:rPr lang="en-IN" dirty="0" err="1"/>
              <a:t>elif</a:t>
            </a:r>
            <a:r>
              <a:rPr lang="en-IN" dirty="0"/>
              <a:t> choice == "3":</a:t>
            </a:r>
          </a:p>
          <a:p>
            <a:r>
              <a:rPr lang="en-IN" dirty="0"/>
              <a:t>            break</a:t>
            </a:r>
          </a:p>
          <a:p>
            <a:r>
              <a:rPr lang="en-IN" dirty="0"/>
              <a:t>        else:</a:t>
            </a:r>
          </a:p>
          <a:p>
            <a:r>
              <a:rPr lang="en-IN" dirty="0"/>
              <a:t>            print("Invalid option. Please select again.")</a:t>
            </a:r>
          </a:p>
          <a:p>
            <a:endParaRPr lang="en-IN" dirty="0"/>
          </a:p>
        </p:txBody>
      </p:sp>
    </p:spTree>
    <p:extLst>
      <p:ext uri="{BB962C8B-B14F-4D97-AF65-F5344CB8AC3E}">
        <p14:creationId xmlns:p14="http://schemas.microsoft.com/office/powerpoint/2010/main" val="59386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7624-F162-3035-4445-230187488F61}"/>
              </a:ext>
            </a:extLst>
          </p:cNvPr>
          <p:cNvSpPr>
            <a:spLocks noGrp="1"/>
          </p:cNvSpPr>
          <p:nvPr>
            <p:ph type="title"/>
          </p:nvPr>
        </p:nvSpPr>
        <p:spPr>
          <a:xfrm>
            <a:off x="448887" y="365125"/>
            <a:ext cx="10904913" cy="964911"/>
          </a:xfrm>
        </p:spPr>
        <p:txBody>
          <a:bodyPr/>
          <a:lstStyle/>
          <a:p>
            <a:r>
              <a:rPr lang="en-US" b="1" dirty="0">
                <a:solidFill>
                  <a:schemeClr val="accent3">
                    <a:lumMod val="60000"/>
                    <a:lumOff val="40000"/>
                  </a:schemeClr>
                </a:solidFill>
              </a:rPr>
              <a:t>CONCLUSION:</a:t>
            </a:r>
            <a:endParaRPr lang="en-IN" b="1"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5635AD7A-5130-CD65-E1BF-11AD082E43FA}"/>
              </a:ext>
            </a:extLst>
          </p:cNvPr>
          <p:cNvSpPr>
            <a:spLocks noGrp="1"/>
          </p:cNvSpPr>
          <p:nvPr>
            <p:ph idx="1"/>
          </p:nvPr>
        </p:nvSpPr>
        <p:spPr>
          <a:xfrm>
            <a:off x="1097280" y="1471353"/>
            <a:ext cx="10256520" cy="3483032"/>
          </a:xfrm>
        </p:spPr>
        <p:txBody>
          <a:bodyPr>
            <a:normAutofit/>
          </a:bodyPr>
          <a:lstStyle/>
          <a:p>
            <a:pPr marL="0" indent="0">
              <a:buNone/>
            </a:pPr>
            <a:r>
              <a:rPr lang="en-US" sz="2400" dirty="0">
                <a:latin typeface="Söhne"/>
              </a:rPr>
              <a:t>S</a:t>
            </a:r>
            <a:r>
              <a:rPr lang="en-US" sz="2400" b="0" i="0" dirty="0">
                <a:effectLst/>
                <a:latin typeface="Söhne"/>
              </a:rPr>
              <a:t>mart parking systems represent a forward-thinking approach to addressing the challenges of urban mobility and parking management. They offer a more efficient, user-friendly, and environmentally responsible solution to one of the common frustrations in urban living. As technology continues to advance, smart parking systems will likely become even more integrated with urban infrastructure and play a crucial role in shaping the smart cities of the future.</a:t>
            </a:r>
            <a:r>
              <a:rPr lang="en-US" sz="2400" b="0" i="0" dirty="0">
                <a:solidFill>
                  <a:srgbClr val="D1D5DB"/>
                </a:solidFill>
                <a:effectLst/>
                <a:latin typeface="Söhne"/>
              </a:rPr>
              <a:t> </a:t>
            </a:r>
            <a:r>
              <a:rPr lang="en-US" sz="2400" b="0" i="0" dirty="0">
                <a:effectLst/>
                <a:latin typeface="Söhne"/>
              </a:rPr>
              <a:t>smart parking systems represent a significant innovation in urban transportation and infrastructure management.</a:t>
            </a:r>
            <a:endParaRPr lang="en-IN" sz="2400" dirty="0"/>
          </a:p>
        </p:txBody>
      </p:sp>
    </p:spTree>
    <p:extLst>
      <p:ext uri="{BB962C8B-B14F-4D97-AF65-F5344CB8AC3E}">
        <p14:creationId xmlns:p14="http://schemas.microsoft.com/office/powerpoint/2010/main" val="1324758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BB6C31-B5CB-676A-D0C6-02CA973CFEF8}"/>
              </a:ext>
            </a:extLst>
          </p:cNvPr>
          <p:cNvSpPr>
            <a:spLocks noGrp="1"/>
          </p:cNvSpPr>
          <p:nvPr>
            <p:ph type="title"/>
          </p:nvPr>
        </p:nvSpPr>
        <p:spPr>
          <a:xfrm>
            <a:off x="3640974" y="2103437"/>
            <a:ext cx="7962207" cy="2510127"/>
          </a:xfrm>
        </p:spPr>
        <p:txBody>
          <a:bodyPr>
            <a:normAutofit/>
          </a:bodyPr>
          <a:lstStyle/>
          <a:p>
            <a:r>
              <a:rPr lang="en-US" sz="6000" b="1" dirty="0">
                <a:solidFill>
                  <a:schemeClr val="accent3">
                    <a:lumMod val="60000"/>
                    <a:lumOff val="40000"/>
                  </a:schemeClr>
                </a:solidFill>
              </a:rPr>
              <a:t>THANK YOU</a:t>
            </a:r>
            <a:endParaRPr lang="en-IN" sz="6000" b="1" dirty="0">
              <a:solidFill>
                <a:schemeClr val="accent3">
                  <a:lumMod val="60000"/>
                  <a:lumOff val="40000"/>
                </a:schemeClr>
              </a:solidFill>
            </a:endParaRPr>
          </a:p>
        </p:txBody>
      </p:sp>
    </p:spTree>
    <p:extLst>
      <p:ext uri="{BB962C8B-B14F-4D97-AF65-F5344CB8AC3E}">
        <p14:creationId xmlns:p14="http://schemas.microsoft.com/office/powerpoint/2010/main" val="3858486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108</TotalTime>
  <Words>1024</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Calisto MT</vt:lpstr>
      <vt:lpstr>Söhne</vt:lpstr>
      <vt:lpstr>Wingdings</vt:lpstr>
      <vt:lpstr>Wingdings 2</vt:lpstr>
      <vt:lpstr>Slate</vt:lpstr>
      <vt:lpstr>DEPARTMENT OF COMPUTER SCIENCE AND ENGINEERING</vt:lpstr>
      <vt:lpstr>INNOVATION:</vt:lpstr>
      <vt:lpstr>OBJECTIVES:</vt:lpstr>
      <vt:lpstr>REQUIREMENTS:</vt:lpstr>
      <vt:lpstr>RASPBERRY Pi INTEGRATION:</vt:lpstr>
      <vt:lpstr>CODE IMPLEMENTATION: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Michael Thimmarayan</dc:creator>
  <cp:lastModifiedBy>Michael Thimmarayan</cp:lastModifiedBy>
  <cp:revision>2</cp:revision>
  <dcterms:created xsi:type="dcterms:W3CDTF">2023-10-25T14:54:49Z</dcterms:created>
  <dcterms:modified xsi:type="dcterms:W3CDTF">2023-10-26T12:55:01Z</dcterms:modified>
</cp:coreProperties>
</file>