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abarra Sans Heavy" charset="1" panose="00000000000000000000"/>
      <p:regular r:id="rId19"/>
    </p:embeddedFont>
    <p:embeddedFont>
      <p:font typeface="Tabarra Sans" charset="1" panose="00000000000000000000"/>
      <p:regular r:id="rId20"/>
    </p:embeddedFont>
    <p:embeddedFont>
      <p:font typeface="Tabarra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 Title Slide - "Marketing Insights (with Fake Data)"</a:t>
            </a:r>
          </a:p>
          <a:p>
            <a:r>
              <a:rPr lang="en-US"/>
              <a:t/>
            </a:r>
          </a:p>
          <a:p>
            <a:r>
              <a:rPr lang="en-US"/>
              <a:t>"Good [morning/afternoon], everyone. Today, I’ll be sharing an exciting project that demonstrates how data-driven insights can help optimize marketing strategies. While the data I worked with is synthetic, it has been meticulously designed to mimic real-world marketing and sales scenarios. This allows us to test, analyze, and visualize insights as if we were working with real CRM data.</a:t>
            </a:r>
          </a:p>
          <a:p>
            <a:r>
              <a:rPr lang="en-US"/>
              <a:t/>
            </a:r>
          </a:p>
          <a:p>
            <a:r>
              <a:rPr lang="en-US"/>
              <a:t>The goal of this project was to showcase a structured and scalable approach to understanding and analyzing marketing campaign performance. Using a combination of Python for analysis and Tableau for visualization, we’ve developed a robust workflow that could be easily adapted to real business data. By the end of this presentation, you’ll see how these techniques can be applied to improve campaign efficiency, allocate resources effectively, and ultimately maximize revenue."</a:t>
            </a:r>
          </a:p>
          <a:p>
            <a:r>
              <a:rPr lang="en-US"/>
              <a:t/>
            </a:r>
          </a:p>
          <a:p>
            <a:r>
              <a:rPr lang="en-US"/>
              <a:t>Slide 2: Agenda</a:t>
            </a:r>
          </a:p>
          <a:p>
            <a:r>
              <a:rPr lang="en-US"/>
              <a:t/>
            </a:r>
          </a:p>
          <a:p>
            <a:r>
              <a:rPr lang="en-US"/>
              <a:t>"Here’s a quick overview of what I’ll cover in this presentation:</a:t>
            </a:r>
          </a:p>
          <a:p>
            <a:r>
              <a:rPr lang="en-US"/>
              <a:t/>
            </a:r>
          </a:p>
          <a:p>
            <a:r>
              <a:rPr lang="en-US"/>
              <a:t>We’ll begin with a Project Overview, where I’ll explain the objectives and focus of the project.</a:t>
            </a:r>
          </a:p>
          <a:p>
            <a:r>
              <a:rPr lang="en-US"/>
              <a:t>Next, we’ll look at the Dataset Overview, including how it was created and why it’s structured the way it is.</a:t>
            </a:r>
          </a:p>
          <a:p>
            <a:r>
              <a:rPr lang="en-US"/>
              <a:t>From there, I’ll walk you through the Exploratory Data Analysis (EDA) process, where we identified key patterns and trends in the data.</a:t>
            </a:r>
          </a:p>
          <a:p>
            <a:r>
              <a:rPr lang="en-US"/>
              <a:t>Moving on to Statistical Analysis, I’ll explain how we used inferential statistics to validate our findings.</a:t>
            </a:r>
          </a:p>
          <a:p>
            <a:r>
              <a:rPr lang="en-US"/>
              <a:t>We’ll then dive into Visualizations and Tableau, showcasing interactive dashboards that make the data easy to explore and understand.</a:t>
            </a:r>
          </a:p>
          <a:p>
            <a:r>
              <a:rPr lang="en-US"/>
              <a:t>Finally, I’ll wrap up with Conclusions and Next Steps, where I’ll share how this workflow can be applied to real-world marketing challenges and future enhancements.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 Title Slide - "Marketing Insights (with Fake Data)"</a:t>
            </a:r>
          </a:p>
          <a:p>
            <a:r>
              <a:rPr lang="en-US"/>
              <a:t/>
            </a:r>
          </a:p>
          <a:p>
            <a:r>
              <a:rPr lang="en-US"/>
              <a:t>"Good [morning/afternoon], everyone. Today, I’ll be sharing an exciting project that demonstrates how data-driven insights can help optimize marketing strategies. While the data I worked with is synthetic, it has been meticulously designed to mimic real-world marketing and sales scenarios. This allows us to test, analyze, and visualize insights as if we were working with real CRM data.</a:t>
            </a:r>
          </a:p>
          <a:p>
            <a:r>
              <a:rPr lang="en-US"/>
              <a:t/>
            </a:r>
          </a:p>
          <a:p>
            <a:r>
              <a:rPr lang="en-US"/>
              <a:t>The goal of this project was to showcase a structured and scalable approach to understanding and analyzing marketing campaign performance. Using a combination of Python for analysis and Tableau for visualization, we’ve developed a robust workflow that could be easily adapted to real business data. By the end of this presentation, you’ll see how these techniques can be applied to improve campaign efficiency, allocate resources effectively, and ultimately maximize revenue."</a:t>
            </a:r>
          </a:p>
          <a:p>
            <a:r>
              <a:rPr lang="en-US"/>
              <a:t/>
            </a:r>
          </a:p>
          <a:p>
            <a:r>
              <a:rPr lang="en-US"/>
              <a:t>Slide 2: Agenda</a:t>
            </a:r>
          </a:p>
          <a:p>
            <a:r>
              <a:rPr lang="en-US"/>
              <a:t/>
            </a:r>
          </a:p>
          <a:p>
            <a:r>
              <a:rPr lang="en-US"/>
              <a:t>"Here’s a quick overview of what I’ll cover in this presentation:</a:t>
            </a:r>
          </a:p>
          <a:p>
            <a:r>
              <a:rPr lang="en-US"/>
              <a:t/>
            </a:r>
          </a:p>
          <a:p>
            <a:r>
              <a:rPr lang="en-US"/>
              <a:t>We’ll begin with a Project Overview, where I’ll explain the objectives and focus of the project.</a:t>
            </a:r>
          </a:p>
          <a:p>
            <a:r>
              <a:rPr lang="en-US"/>
              <a:t>Next, we’ll look at the Dataset Overview, including how it was created and why it’s structured the way it is.</a:t>
            </a:r>
          </a:p>
          <a:p>
            <a:r>
              <a:rPr lang="en-US"/>
              <a:t>From there, I’ll walk you through the Exploratory Data Analysis (EDA) process, where we identified key patterns and trends in the data.</a:t>
            </a:r>
          </a:p>
          <a:p>
            <a:r>
              <a:rPr lang="en-US"/>
              <a:t>Moving on to Statistical Analysis, I’ll explain how we used inferential statistics to validate our findings.</a:t>
            </a:r>
          </a:p>
          <a:p>
            <a:r>
              <a:rPr lang="en-US"/>
              <a:t>We’ll then dive into Visualizations and Tableau, showcasing interactive dashboards that make the data easy to explore and understand.</a:t>
            </a:r>
          </a:p>
          <a:p>
            <a:r>
              <a:rPr lang="en-US"/>
              <a:t>Finally, I’ll wrap up with Conclusions and Next Steps, where I’ll share how this workflow can be applied to real-world marketing challenges and future enhancements.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Let me walk you through the Project Overview for our campaign analysis initiative. This slide outlines our objectives, the key business questions we aim to answer, and the deliverables that will result from this project."</a:t>
            </a:r>
          </a:p>
          <a:p>
            <a:r>
              <a:rPr lang="en-US"/>
              <a:t/>
            </a:r>
          </a:p>
          <a:p>
            <a:r>
              <a:rPr lang="en-US"/>
              <a:t>Section 1: Objective</a:t>
            </a:r>
          </a:p>
          <a:p>
            <a:r>
              <a:rPr lang="en-US"/>
              <a:t/>
            </a:r>
          </a:p>
          <a:p>
            <a:r>
              <a:rPr lang="en-US"/>
              <a:t>"First, our objective is to create a comprehensive Campaign Analysis Package. This will help us identify the optimal combinations of UTM campaign, UTM source, and country to maximize revenue in 'Closed Won' deals. In other words, we’re aiming to decode which campaign elements drive the highest revenue and how they perform across various regions."</a:t>
            </a:r>
          </a:p>
          <a:p>
            <a:r>
              <a:rPr lang="en-US"/>
              <a:t/>
            </a:r>
          </a:p>
          <a:p>
            <a:r>
              <a:rPr lang="en-US"/>
              <a:t>Section 2: Key Business Questions</a:t>
            </a:r>
          </a:p>
          <a:p>
            <a:r>
              <a:rPr lang="en-US"/>
              <a:t/>
            </a:r>
          </a:p>
          <a:p>
            <a:r>
              <a:rPr lang="en-US"/>
              <a:t>"Next, we’ve identified three key business questions that this analysis will address:</a:t>
            </a:r>
          </a:p>
          <a:p>
            <a:r>
              <a:rPr lang="en-US"/>
              <a:t/>
            </a:r>
          </a:p>
          <a:p>
            <a:r>
              <a:rPr lang="en-US"/>
              <a:t>Which marketing campaigns drive the most revenue? This will help us prioritize efforts where they matter most.</a:t>
            </a:r>
          </a:p>
          <a:p>
            <a:r>
              <a:rPr lang="en-US"/>
              <a:t>How do sources, such as social media, email, or direct traffic, impact campaign performance? Understanding this will allow us to optimize resource allocation across channels.</a:t>
            </a:r>
          </a:p>
          <a:p>
            <a:r>
              <a:rPr lang="en-US"/>
              <a:t>Are there regional patterns in campaign success? This will help us identify geographical trends and tailor strategies accordingly."</a:t>
            </a:r>
          </a:p>
          <a:p>
            <a:r>
              <a:rPr lang="en-US"/>
              <a:t>Section 3: Deliverables</a:t>
            </a:r>
          </a:p>
          <a:p>
            <a:r>
              <a:rPr lang="en-US"/>
              <a:t/>
            </a:r>
          </a:p>
          <a:p>
            <a:r>
              <a:rPr lang="en-US"/>
              <a:t>"Finally, the deliverables from this project are designed to provide actionable insights:</a:t>
            </a:r>
          </a:p>
          <a:p>
            <a:r>
              <a:rPr lang="en-US"/>
              <a:t/>
            </a:r>
          </a:p>
          <a:p>
            <a:r>
              <a:rPr lang="en-US"/>
              <a:t>First, we’ll deliver insights for campaign optimization, enabling us to make data-driven decisions.</a:t>
            </a:r>
          </a:p>
          <a:p>
            <a:r>
              <a:rPr lang="en-US"/>
              <a:t>Second, we’ll create Tableau dashboards for interactive exploration, giving stakeholders a dynamic way to understand campaign performance.</a:t>
            </a:r>
          </a:p>
          <a:p>
            <a:r>
              <a:rPr lang="en-US"/>
              <a:t>And third, we’ll provide statistical validation of trends, ensuring that our recommendations are backed by solid data analysis."</a:t>
            </a:r>
          </a:p>
          <a:p>
            <a:r>
              <a:rPr lang="en-US"/>
              <a:t>Conclusion:</a:t>
            </a:r>
          </a:p>
          <a:p>
            <a:r>
              <a:rPr lang="en-US"/>
              <a:t/>
            </a:r>
          </a:p>
          <a:p>
            <a:r>
              <a:rPr lang="en-US"/>
              <a:t>"In summary, this project will equip us with the tools and insights needed to maximize campaign effectiveness and revenue, ensuring a more strategic and data-driven approach to marketing. Thank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Introduction:</a:t>
            </a:r>
          </a:p>
          <a:p>
            <a:r>
              <a:rPr lang="en-US"/>
              <a:t/>
            </a:r>
          </a:p>
          <a:p>
            <a:r>
              <a:rPr lang="en-US"/>
              <a:t>"Let’s dive into the dataset overview, where I’ll explain the two key components that form the foundation of our data: Faker and CRM systems. Together, they provide the framework for realistic and actionable insights in this analysis."</a:t>
            </a:r>
          </a:p>
          <a:p>
            <a:r>
              <a:rPr lang="en-US"/>
              <a:t/>
            </a:r>
          </a:p>
          <a:p>
            <a:r>
              <a:rPr lang="en-US"/>
              <a:t>Section 1: Faker</a:t>
            </a:r>
          </a:p>
          <a:p>
            <a:r>
              <a:rPr lang="en-US"/>
              <a:t>"First, let’s discuss Faker. Faker is a powerful data generator tool that allows us to create customizable and realistic datasets. Here's how we used it:</a:t>
            </a:r>
          </a:p>
          <a:p>
            <a:r>
              <a:rPr lang="en-US"/>
              <a:t/>
            </a:r>
          </a:p>
          <a:p>
            <a:r>
              <a:rPr lang="en-US"/>
              <a:t>It generates unique IDs, ensuring that every record is distinct and traceable.</a:t>
            </a:r>
          </a:p>
          <a:p>
            <a:r>
              <a:rPr lang="en-US"/>
              <a:t>We used it to define campaign-level details, such as keywords, content, and interaction logs. This level of granularity helps simulate real-world campaign performance.</a:t>
            </a:r>
          </a:p>
          <a:p>
            <a:r>
              <a:rPr lang="en-US"/>
              <a:t>Faker ensures data uniqueness and realism. For example, fields like email addresses, dates, and campaign names are not repeated and follow plausible patterns.</a:t>
            </a:r>
          </a:p>
          <a:p>
            <a:r>
              <a:rPr lang="en-US"/>
              <a:t>To add regional relevance, Faker was used to generate country-specific fields, which is critical for understanding how campaigns perform across geographies.</a:t>
            </a:r>
          </a:p>
          <a:p>
            <a:r>
              <a:rPr lang="en-US"/>
              <a:t>Finally, Faker helped us maintain realistic timelines by generating fields like SendDate and CloseDate, allowing us to analyze campaigns in a time-sensitive context.</a:t>
            </a:r>
          </a:p>
          <a:p>
            <a:r>
              <a:rPr lang="en-US"/>
              <a:t>By using Faker, we ensured that our synthetic dataset mirrors real-world scenarios while maintaining complete control over its structure."</a:t>
            </a:r>
          </a:p>
          <a:p>
            <a:r>
              <a:rPr lang="en-US"/>
              <a:t/>
            </a:r>
          </a:p>
          <a:p>
            <a:r>
              <a:rPr lang="en-US"/>
              <a:t>Section 2: CRM</a:t>
            </a:r>
          </a:p>
          <a:p>
            <a:r>
              <a:rPr lang="en-US"/>
              <a:t>"Next, let’s talk about the CRM system, or Customer Relationship Management. This component forms the backbone of our analysis by capturing real-world business interactions. Key features of the CRM system include:</a:t>
            </a:r>
          </a:p>
          <a:p>
            <a:r>
              <a:rPr lang="en-US"/>
              <a:t/>
            </a:r>
          </a:p>
          <a:p>
            <a:r>
              <a:rPr lang="en-US"/>
              <a:t>Contact Management: The CRM tracks customer information, ensuring we have a comprehensive view of individual and organizational contacts.</a:t>
            </a:r>
          </a:p>
          <a:p>
            <a:r>
              <a:rPr lang="en-US"/>
              <a:t>Sales Tracking: It records sales performance, which is essential for aligning campaign data with revenue outcomes.</a:t>
            </a:r>
          </a:p>
          <a:p>
            <a:r>
              <a:rPr lang="en-US"/>
              <a:t>Marketing Automation: CRM systems help track campaign interactions, such as email opens or ad clicks, providing behavioral insights.</a:t>
            </a:r>
          </a:p>
          <a:p>
            <a:r>
              <a:rPr lang="en-US"/>
              <a:t>Analytics: Most importantly, the CRM provides tools to analyze campaign performance, enabling us to evaluate key metrics and trends.</a:t>
            </a:r>
          </a:p>
          <a:p>
            <a:r>
              <a:rPr lang="en-US"/>
              <a:t>In essence, the CRM data provides a real-world perspective, while Faker fills in gaps with synthetic but realistic details to ensure the dataset is both robust and actionable."</a:t>
            </a:r>
          </a:p>
          <a:p>
            <a:r>
              <a:rPr lang="en-US"/>
              <a:t/>
            </a:r>
          </a:p>
          <a:p>
            <a:r>
              <a:rPr lang="en-US"/>
              <a:t>Conclusion:</a:t>
            </a:r>
          </a:p>
          <a:p>
            <a:r>
              <a:rPr lang="en-US"/>
              <a:t/>
            </a:r>
          </a:p>
          <a:p>
            <a:r>
              <a:rPr lang="en-US"/>
              <a:t>"In summary, the combination of Faker and CRM systems allowed us to construct a detailed and realistic dataset for campaign analysis. Faker provided customizable synthetic data to simulate real-world campaigns, while the CRM added context through real business interactions. Together, these tools ensure that our analysis is both accurate and scalable. Thank you."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take a quick look at the dataset behind this analysis.</a:t>
            </a:r>
          </a:p>
          <a:p>
            <a:r>
              <a:rPr lang="en-US"/>
              <a:t/>
            </a:r>
          </a:p>
          <a:p>
            <a:r>
              <a:rPr lang="en-US"/>
              <a:t>This is a fully synthetic dataset simulating real-world marketing and sales data. It includes 1,000 records focused on deals in the "Closed Won" stage, allowing us to analyze successful deals and revenue drivers. The data spans various marketing campaigns, traffic sources, regional information, and outcomes.</a:t>
            </a:r>
          </a:p>
          <a:p>
            <a:r>
              <a:rPr lang="en-US"/>
              <a:t/>
            </a:r>
          </a:p>
          <a:p>
            <a:r>
              <a:rPr lang="en-US"/>
              <a:t>Key fields include utm_campaign, representing marketing efforts; utm_source, for traffic channels like Google or Facebook; utm_medium, indicating methods like CPC or email; and amount, the revenue generated from deals. Geographically, the dataset focuses on G7 countries plus Austria and Switzerland.</a:t>
            </a:r>
          </a:p>
          <a:p>
            <a:r>
              <a:rPr lang="en-US"/>
              <a:t/>
            </a:r>
          </a:p>
          <a:p>
            <a:r>
              <a:rPr lang="en-US"/>
              <a:t>Additionally, the dataset features temporal fields, like SendDate and CloseDate, to simulate deal lifecycles, as well as campaign-level keywords, content, and interaction statuses.</a:t>
            </a:r>
          </a:p>
          <a:p>
            <a:r>
              <a:rPr lang="en-US"/>
              <a:t/>
            </a:r>
          </a:p>
          <a:p>
            <a:r>
              <a:rPr lang="en-US"/>
              <a:t>To ensure quality, we addressed challenges like maintaining unique records, generating realistic country-specific data using the Faker library, and ensuring proper temporal relationships between SendDate and CloseDate.</a:t>
            </a:r>
          </a:p>
          <a:p>
            <a:r>
              <a:rPr lang="en-US"/>
              <a:t/>
            </a:r>
          </a:p>
          <a:p>
            <a:r>
              <a:rPr lang="en-US"/>
              <a:t>This robust dataset forms the foundation for our analysis and insights."</a:t>
            </a:r>
          </a:p>
          <a:p>
            <a:r>
              <a:rPr lang="en-US"/>
              <a:t/>
            </a:r>
          </a:p>
          <a:p>
            <a:r>
              <a:rPr lang="en-US"/>
              <a:t>Key Fields in the Dataset:</a:t>
            </a:r>
          </a:p>
          <a:p>
            <a:r>
              <a:rPr lang="en-US"/>
              <a:t/>
            </a:r>
          </a:p>
          <a:p>
            <a:r>
              <a:rPr lang="en-US"/>
              <a:t>"The dataset is rich with fields that are crucial for our analysis:</a:t>
            </a:r>
          </a:p>
          <a:p>
            <a:r>
              <a:rPr lang="en-US"/>
              <a:t/>
            </a:r>
          </a:p>
          <a:p>
            <a:r>
              <a:rPr lang="en-US"/>
              <a:t>UTM Parameters:</a:t>
            </a:r>
          </a:p>
          <a:p>
            <a:r>
              <a:rPr lang="en-US"/>
              <a:t/>
            </a:r>
          </a:p>
          <a:p>
            <a:r>
              <a:rPr lang="en-US"/>
              <a:t>utm_campaign: Represents specific marketing efforts, such as seasonal promotions or product launches.</a:t>
            </a:r>
          </a:p>
          <a:p>
            <a:r>
              <a:rPr lang="en-US"/>
              <a:t>utm_source: Tracks traffic channels, like Google, Facebook, or LinkedIn, to understand where website visitors originated.</a:t>
            </a:r>
          </a:p>
          <a:p>
            <a:r>
              <a:rPr lang="en-US"/>
              <a:t>utm_medium: Indicates the method or type of traffic, such as CPC (cost-per-click), email campaigns, or organic search.</a:t>
            </a:r>
          </a:p>
          <a:p>
            <a:r>
              <a:rPr lang="en-US"/>
              <a:t>These parameters are critical for tracing the performance of marketing activities and attributing revenue accurately.</a:t>
            </a:r>
          </a:p>
          <a:p>
            <a:r>
              <a:rPr lang="en-US"/>
              <a:t>Amount: Captures the revenue generated from deals, which is our primary measure for campaign success.</a:t>
            </a:r>
          </a:p>
          <a:p>
            <a:r>
              <a:rPr lang="en-US"/>
              <a:t/>
            </a:r>
          </a:p>
          <a:p>
            <a:r>
              <a:rPr lang="en-US"/>
              <a:t>Geography: The dataset focuses on G7 countries plus Austria and Switzerland, enabling a regional analysis of campaign performance.</a:t>
            </a:r>
          </a:p>
          <a:p>
            <a:r>
              <a:rPr lang="en-US"/>
              <a:t/>
            </a:r>
          </a:p>
          <a:p>
            <a:r>
              <a:rPr lang="en-US"/>
              <a:t>Temporal Fields:</a:t>
            </a:r>
          </a:p>
          <a:p>
            <a:r>
              <a:rPr lang="en-US"/>
              <a:t/>
            </a:r>
          </a:p>
          <a:p>
            <a:r>
              <a:rPr lang="en-US"/>
              <a:t>SendDate and CloseDate: These simulate the lifecycle of deals, helping us understand the duration of marketing-to-sale conversions.</a:t>
            </a:r>
          </a:p>
          <a:p>
            <a:r>
              <a:rPr lang="en-US"/>
              <a:t>Campaign-Level Keywords and Content: This includes specific messaging and content attributes that contribute to campaign performance.</a:t>
            </a:r>
          </a:p>
          <a:p>
            <a:r>
              <a:rPr lang="en-US"/>
              <a:t/>
            </a:r>
          </a:p>
          <a:p>
            <a:r>
              <a:rPr lang="en-US"/>
              <a:t>These fields collectively give us a comprehensive view of marketing impact."</a:t>
            </a:r>
          </a:p>
          <a:p>
            <a:r>
              <a:rPr lang="en-US"/>
              <a:t/>
            </a:r>
          </a:p>
          <a:p>
            <a:r>
              <a:rPr lang="en-US"/>
              <a:t>Understanding Deal Stages:</a:t>
            </a:r>
          </a:p>
          <a:p>
            <a:r>
              <a:rPr lang="en-US"/>
              <a:t/>
            </a:r>
          </a:p>
          <a:p>
            <a:r>
              <a:rPr lang="en-US"/>
              <a:t>"The dataset also reflects deal stages, which are common in sales pipelines and critical for performance tracking:</a:t>
            </a:r>
          </a:p>
          <a:p>
            <a:r>
              <a:rPr lang="en-US"/>
              <a:t/>
            </a:r>
          </a:p>
          <a:p>
            <a:r>
              <a:rPr lang="en-US"/>
              <a:t>Prospecting: The initial stage where leads are identified but not yet engaged.</a:t>
            </a:r>
          </a:p>
          <a:p>
            <a:r>
              <a:rPr lang="en-US"/>
              <a:t>Qualification: Leads are evaluated for their likelihood to convert into customers.</a:t>
            </a:r>
          </a:p>
          <a:p>
            <a:r>
              <a:rPr lang="en-US"/>
              <a:t>Proposal/Negotiation: Discussions and offers are made to finalize the deal.</a:t>
            </a:r>
          </a:p>
          <a:p>
            <a:r>
              <a:rPr lang="en-US"/>
              <a:t>Closed Won: Deals that successfully result in revenue.</a:t>
            </a:r>
          </a:p>
          <a:p>
            <a:r>
              <a:rPr lang="en-US"/>
              <a:t>Closed Lost: Deals that do not materialize, often due to budget, timing, or competition.</a:t>
            </a:r>
          </a:p>
          <a:p>
            <a:r>
              <a:rPr lang="en-US"/>
              <a:t>For this analysis, we’ve focused on 'Closed Won' deals, as they directly contribute to revenue and provide actionable insights into successful marketing efforts."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Introduction:</a:t>
            </a:r>
          </a:p>
          <a:p>
            <a:r>
              <a:rPr lang="en-US"/>
              <a:t/>
            </a:r>
          </a:p>
          <a:p>
            <a:r>
              <a:rPr lang="en-US"/>
              <a:t>"Exploratory Data Analysis, or EDA, was a crucial step in understanding and preparing the dataset for deeper analysis and visualization. Let me walk you through why EDA was important, the insights it provided, and how it shaped the creation of the Tableau dashboard."</a:t>
            </a:r>
          </a:p>
          <a:p>
            <a:r>
              <a:rPr lang="en-US"/>
              <a:t/>
            </a:r>
          </a:p>
          <a:p>
            <a:r>
              <a:rPr lang="en-US"/>
              <a:t>Why Conduct EDA:</a:t>
            </a:r>
          </a:p>
          <a:p>
            <a:r>
              <a:rPr lang="en-US"/>
              <a:t/>
            </a:r>
          </a:p>
          <a:p>
            <a:r>
              <a:rPr lang="en-US"/>
              <a:t>"The goal of EDA was to uncover patterns, detect anomalies, and understand the structure of the data. Given the variety of fields—ranging from numerical values like revenue to categorical fields like UTM parameters and deal stages—EDA allowed us to:</a:t>
            </a:r>
          </a:p>
          <a:p>
            <a:r>
              <a:rPr lang="en-US"/>
              <a:t/>
            </a:r>
          </a:p>
          <a:p>
            <a:r>
              <a:rPr lang="en-US"/>
              <a:t>Validate the data: Ensuring that the synthetic dataset generated with Faker and CRM integrations was free of missing or duplicate records.</a:t>
            </a:r>
          </a:p>
          <a:p>
            <a:r>
              <a:rPr lang="en-US"/>
              <a:t>Identify distributions: Understanding the spread of key variables, such as the distribution of revenue ('Amount') across different campaigns and regions.</a:t>
            </a:r>
          </a:p>
          <a:p>
            <a:r>
              <a:rPr lang="en-US"/>
              <a:t>Explore relationships: Detecting potential associations between variables, like how UTM source or medium correlates with revenue.</a:t>
            </a:r>
          </a:p>
          <a:p>
            <a:r>
              <a:rPr lang="en-US"/>
              <a:t>Spot anomalies: Identifying any unrealistic or outlier values, such as extreme revenue figures or invalid temporal relationships between SendDate and CloseDate."</a:t>
            </a:r>
          </a:p>
          <a:p>
            <a:r>
              <a:rPr lang="en-US"/>
              <a:t>Key Insights from EDA:</a:t>
            </a:r>
          </a:p>
          <a:p>
            <a:r>
              <a:rPr lang="en-US"/>
              <a:t/>
            </a:r>
          </a:p>
          <a:p>
            <a:r>
              <a:rPr lang="en-US"/>
              <a:t>"Through EDA, we uncovered several important insights:</a:t>
            </a:r>
          </a:p>
          <a:p>
            <a:r>
              <a:rPr lang="en-US"/>
              <a:t/>
            </a:r>
          </a:p>
          <a:p>
            <a:r>
              <a:rPr lang="en-US"/>
              <a:t>Revenue Trends: The majority of revenue is concentrated in a few campaigns and traffic sources, which led us to prioritize analyzing high-performing campaigns like Campaigns 1 and 5.</a:t>
            </a:r>
          </a:p>
          <a:p>
            <a:r>
              <a:rPr lang="en-US"/>
              <a:t>Geographical Patterns: G7 countries were dominant contributors, with noticeable regional variations in campaign success. This informed the regional breakdown in the Tableau dashboard.</a:t>
            </a:r>
          </a:p>
          <a:p>
            <a:r>
              <a:rPr lang="en-US"/>
              <a:t>Temporal Insights: The average deal lifecycle, calculated as the difference between SendDate and CloseDate, showed meaningful variations across campaigns and traffic sources.</a:t>
            </a:r>
          </a:p>
          <a:p>
            <a:r>
              <a:rPr lang="en-US"/>
              <a:t>Low Variability in Traffic Sources: While UTM sources like Google and Facebook performed similarly, specific mediums like CPC tended to generate higher revenue.</a:t>
            </a:r>
          </a:p>
          <a:p>
            <a:r>
              <a:rPr lang="en-US"/>
              <a:t>These insights provided the foundation for targeted hypothesis testing, such as the Chi-Square and Kruskal-Wallis tests."</a:t>
            </a:r>
          </a:p>
          <a:p>
            <a:r>
              <a:rPr lang="en-US"/>
              <a:t/>
            </a:r>
          </a:p>
          <a:p>
            <a:r>
              <a:rPr lang="en-US"/>
              <a:t>From EDA to Tableau:</a:t>
            </a:r>
          </a:p>
          <a:p>
            <a:r>
              <a:rPr lang="en-US"/>
              <a:t/>
            </a:r>
          </a:p>
          <a:p>
            <a:r>
              <a:rPr lang="en-US"/>
              <a:t>"EDA wasn’t just about insights; it also informed the design and focus of our Tableau dashboards. Here’s how:</a:t>
            </a:r>
          </a:p>
          <a:p>
            <a:r>
              <a:rPr lang="en-US"/>
              <a:t/>
            </a:r>
          </a:p>
          <a:p>
            <a:r>
              <a:rPr lang="en-US"/>
              <a:t>Key Variables: Based on EDA, we prioritized fields like UTM parameters, revenue, geography, and deal lifecycle in our visualizations.</a:t>
            </a:r>
          </a:p>
          <a:p>
            <a:r>
              <a:rPr lang="en-US"/>
              <a:t>Anomaly Handling: Anomalies identified during EDA were either corrected or excluded to ensure accurate visualizations.</a:t>
            </a:r>
          </a:p>
          <a:p>
            <a:r>
              <a:rPr lang="en-US"/>
              <a:t>Interactive Design: To explore the regional and campaign-level trends uncovered in EDA, the Tableau dashboard includes filters for UTM parameters, regions, and deal stages.</a:t>
            </a:r>
          </a:p>
          <a:p>
            <a:r>
              <a:rPr lang="en-US"/>
              <a:t>Dynamic Revenue Tracking: Revenue patterns, identified during EDA, were transformed into intuitive visualizations, like bar charts for campaign comparisons and line charts for temporal trends."</a:t>
            </a:r>
          </a:p>
          <a:p>
            <a:r>
              <a:rPr lang="en-US"/>
              <a:t>Conclusion:</a:t>
            </a:r>
          </a:p>
          <a:p>
            <a:r>
              <a:rPr lang="en-US"/>
              <a:t/>
            </a:r>
          </a:p>
          <a:p>
            <a:r>
              <a:rPr lang="en-US"/>
              <a:t>"In summary, EDA played a critical role in preparing the dataset, revealing insights, and structuring the Tableau dashboards. By first understanding the data at a granular level, we were able to create a dashboard that is not only interactive but also actionable for driving strategic decisions."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’ll be presenting the statistical analysis of the relationship between UTM sources and revenue. Our objective was to determine whether different marketing sources significantly influence whether revenue is categorized as high or low."</a:t>
            </a:r>
          </a:p>
          <a:p>
            <a:r>
              <a:rPr lang="en-US"/>
              <a:t/>
            </a:r>
          </a:p>
          <a:p>
            <a:r>
              <a:rPr lang="en-US"/>
              <a:t>Slide 2: Chi-Square Test</a:t>
            </a:r>
          </a:p>
          <a:p>
            <a:r>
              <a:rPr lang="en-US"/>
              <a:t/>
            </a:r>
          </a:p>
          <a:p>
            <a:r>
              <a:rPr lang="en-US"/>
              <a:t>"To analyze this, we divided the revenue, a numerical field, into two categories: 'High' and 'Low,' based on quantiles. Since UTM source is a categorical variable, the Chi-Square test was an appropriate choice. This test examines whether there’s a significant association between two categorical variables—in this case, UTM source and revenue category.</a:t>
            </a:r>
          </a:p>
          <a:p>
            <a:r>
              <a:rPr lang="en-US"/>
              <a:t/>
            </a:r>
          </a:p>
          <a:p>
            <a:r>
              <a:rPr lang="en-US"/>
              <a:t>The test yielded a Chi-Square statistic of 0.3242 and a p-value of 0.9882, indicating no significant association. Simply put, the choice of UTM source does not appear to influence whether revenue is high or low."</a:t>
            </a:r>
          </a:p>
          <a:p>
            <a:r>
              <a:rPr lang="en-US"/>
              <a:t/>
            </a:r>
          </a:p>
          <a:p>
            <a:r>
              <a:rPr lang="en-US"/>
              <a:t>Slide 3: Cramér's V</a:t>
            </a:r>
          </a:p>
          <a:p>
            <a:r>
              <a:rPr lang="en-US"/>
              <a:t/>
            </a:r>
          </a:p>
          <a:p>
            <a:r>
              <a:rPr lang="en-US"/>
              <a:t>"We also calculated Cramér's V, a measure of association for categorical variables, to quantify the strength of the relationship. The value was 0.0379, which is very close to zero, confirming a negligible association between UTM source and revenue categories."</a:t>
            </a:r>
          </a:p>
          <a:p>
            <a:r>
              <a:rPr lang="en-US"/>
              <a:t/>
            </a:r>
          </a:p>
          <a:p>
            <a:r>
              <a:rPr lang="en-US"/>
              <a:t>Slide 4: Kruskal-Wallis Test</a:t>
            </a:r>
          </a:p>
          <a:p>
            <a:r>
              <a:rPr lang="en-US"/>
              <a:t/>
            </a:r>
          </a:p>
          <a:p>
            <a:r>
              <a:rPr lang="en-US"/>
              <a:t>"Next, we used the Kruskal-Wallis test to compare revenue distributions across two campaigns, as revenue is a numerical variable. Unlike the Chi-Square test, Kruskal-Wallis is designed to compare distributions of a continuous variable across multiple groups—in this case, campaigns 1 and 5. The results showed no significant difference in revenue distributions between the two campaigns, indicating they performed similarly."</a:t>
            </a:r>
          </a:p>
          <a:p>
            <a:r>
              <a:rPr lang="en-US"/>
              <a:t/>
            </a:r>
          </a:p>
          <a:p>
            <a:r>
              <a:rPr lang="en-US"/>
              <a:t>Slide 5: Conclusion</a:t>
            </a:r>
          </a:p>
          <a:p>
            <a:r>
              <a:rPr lang="en-US"/>
              <a:t/>
            </a:r>
          </a:p>
          <a:p>
            <a:r>
              <a:rPr lang="en-US"/>
              <a:t>"In summary, the tests were chosen based on the nature of the data: categorical for UTM source and revenue categories, and numerical for revenue itself. The results show no significant association between UTM sources and revenue categories, nor significant differences between the revenue distributions of campaigns 1 and 5. This suggests that marketing sources and campaigns performed similarly in driving revenue."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troduction:</a:t>
            </a:r>
          </a:p>
          <a:p>
            <a:r>
              <a:rPr lang="en-US"/>
              <a:t/>
            </a:r>
          </a:p>
          <a:p>
            <a:r>
              <a:rPr lang="en-US"/>
              <a:t>"To wrap up, let’s talk about the key takeaways from this project and the next steps to turn these insights into practical actions for marketing teams."</a:t>
            </a:r>
          </a:p>
          <a:p>
            <a:r>
              <a:rPr lang="en-US"/>
              <a:t/>
            </a:r>
          </a:p>
          <a:p>
            <a:r>
              <a:rPr lang="en-US"/>
              <a:t>Point 1: Leverage the Workflow with Real CRM Data</a:t>
            </a:r>
          </a:p>
          <a:p>
            <a:r>
              <a:rPr lang="en-US"/>
              <a:t/>
            </a:r>
          </a:p>
          <a:p>
            <a:r>
              <a:rPr lang="en-US"/>
              <a:t>"First, the workflow demonstrated here can be directly adapted to your organization’s CRM data. By replacing the synthetic dataset with real marketing campaign data, you can identify the highest-performing campaigns and traffic sources. This enables a clear understanding of what drives the most revenue and allows you to focus efforts on the strategies that deliver the highest ROI."</a:t>
            </a:r>
          </a:p>
          <a:p>
            <a:r>
              <a:rPr lang="en-US"/>
              <a:t/>
            </a:r>
          </a:p>
          <a:p>
            <a:r>
              <a:rPr lang="en-US"/>
              <a:t>Point 2: Monitor and Adjust in Real-Time</a:t>
            </a:r>
          </a:p>
          <a:p>
            <a:r>
              <a:rPr lang="en-US"/>
              <a:t/>
            </a:r>
          </a:p>
          <a:p>
            <a:r>
              <a:rPr lang="en-US"/>
              <a:t>"Second, integrating Tableau dashboards into your workflow provides a real-time view of campaign performance. The interactive dashboards allow you to track key metrics, such as revenue by campaign or region, and quickly identify areas that need improvement. By continuously monitoring results, marketing teams can make timely adjustments and maximize campaign impact."</a:t>
            </a:r>
          </a:p>
          <a:p>
            <a:r>
              <a:rPr lang="en-US"/>
              <a:t/>
            </a:r>
          </a:p>
          <a:p>
            <a:r>
              <a:rPr lang="en-US"/>
              <a:t>Point 3: Incorporate Predictive Insights</a:t>
            </a:r>
          </a:p>
          <a:p>
            <a:r>
              <a:rPr lang="en-US"/>
              <a:t/>
            </a:r>
          </a:p>
          <a:p>
            <a:r>
              <a:rPr lang="en-US"/>
              <a:t>"Finally, predictive models take your analysis a step further by forecasting campaign outcomes. By identifying trends and patterns in historical data, you can predict future performance and allocate resources more strategically. For example, you might identify which campaigns are likely to succeed in specific regions or forecast which traffic sources will drive the most revenue next quarter. This forward-looking approach helps you plan campaigns more effectively and ensures marketing budgets are spent wisely."</a:t>
            </a:r>
          </a:p>
          <a:p>
            <a:r>
              <a:rPr lang="en-US"/>
              <a:t/>
            </a:r>
          </a:p>
          <a:p>
            <a:r>
              <a:rPr lang="en-US"/>
              <a:t>Conclusion:</a:t>
            </a:r>
          </a:p>
          <a:p>
            <a:r>
              <a:rPr lang="en-US"/>
              <a:t/>
            </a:r>
          </a:p>
          <a:p>
            <a:r>
              <a:rPr lang="en-US"/>
              <a:t>"In summary, this project provides a structured approach to understanding and optimizing campaign performance. By leveraging real data, monitoring trends dynamically, and incorporating predictive insights, marketing teams can make smarter, data-driven decisions that drive revenue and growth."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https://public.tableau.com/views/IronHack-Campaign-MidTerm/PipelineOverviewDealStagevs_Revenue?:language=en-US&amp;:sid=&amp;:redirect=auth&amp;:display_count=n&amp;:origin=viz_share_link"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AutoShape 2" id="2"/>
          <p:cNvSpPr/>
          <p:nvPr/>
        </p:nvSpPr>
        <p:spPr>
          <a:xfrm flipV="true">
            <a:off x="1028700" y="8411093"/>
            <a:ext cx="16230697" cy="0"/>
          </a:xfrm>
          <a:prstGeom prst="line">
            <a:avLst/>
          </a:prstGeom>
          <a:ln cap="flat" w="19050">
            <a:solidFill>
              <a:srgbClr val="F7FDF2"/>
            </a:solidFill>
            <a:prstDash val="solid"/>
            <a:headEnd type="none" len="sm" w="sm"/>
            <a:tailEnd type="none" len="sm" w="sm"/>
          </a:ln>
        </p:spPr>
      </p:sp>
      <p:sp>
        <p:nvSpPr>
          <p:cNvPr name="Freeform 3" id="3"/>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028700" y="1403880"/>
            <a:ext cx="13362596" cy="5747398"/>
          </a:xfrm>
          <a:prstGeom prst="rect">
            <a:avLst/>
          </a:prstGeom>
        </p:spPr>
        <p:txBody>
          <a:bodyPr anchor="t" rtlCol="false" tIns="0" lIns="0" bIns="0" rIns="0">
            <a:spAutoFit/>
          </a:bodyPr>
          <a:lstStyle/>
          <a:p>
            <a:pPr algn="l">
              <a:lnSpc>
                <a:spcPts val="14356"/>
              </a:lnSpc>
            </a:pPr>
            <a:r>
              <a:rPr lang="en-US" sz="13051" b="true">
                <a:solidFill>
                  <a:srgbClr val="21488A"/>
                </a:solidFill>
                <a:latin typeface="Tabarra Sans Heavy"/>
                <a:ea typeface="Tabarra Sans Heavy"/>
                <a:cs typeface="Tabarra Sans Heavy"/>
                <a:sym typeface="Tabarra Sans Heavy"/>
              </a:rPr>
              <a:t>Marketing Insights (with Fake Data)</a:t>
            </a:r>
          </a:p>
        </p:txBody>
      </p:sp>
      <p:sp>
        <p:nvSpPr>
          <p:cNvPr name="TextBox 5" id="5"/>
          <p:cNvSpPr txBox="true"/>
          <p:nvPr/>
        </p:nvSpPr>
        <p:spPr>
          <a:xfrm rot="0">
            <a:off x="1028700" y="7887383"/>
            <a:ext cx="3495749" cy="3448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21488A"/>
                </a:solidFill>
                <a:latin typeface="Tabarra Sans"/>
                <a:ea typeface="Tabarra Sans"/>
                <a:cs typeface="Tabarra Sans"/>
                <a:sym typeface="Tabarra Sans"/>
              </a:rPr>
              <a:t>DECEMBER 2024</a:t>
            </a:r>
          </a:p>
        </p:txBody>
      </p:sp>
      <p:sp>
        <p:nvSpPr>
          <p:cNvPr name="TextBox 6" id="6"/>
          <p:cNvSpPr txBox="true"/>
          <p:nvPr/>
        </p:nvSpPr>
        <p:spPr>
          <a:xfrm rot="0">
            <a:off x="1028700" y="7018867"/>
            <a:ext cx="3495749" cy="775335"/>
          </a:xfrm>
          <a:prstGeom prst="rect">
            <a:avLst/>
          </a:prstGeom>
        </p:spPr>
        <p:txBody>
          <a:bodyPr anchor="t" rtlCol="false" tIns="0" lIns="0" bIns="0" rIns="0">
            <a:spAutoFit/>
          </a:bodyPr>
          <a:lstStyle/>
          <a:p>
            <a:pPr algn="l">
              <a:lnSpc>
                <a:spcPts val="2939"/>
              </a:lnSpc>
            </a:pPr>
            <a:r>
              <a:rPr lang="en-US" sz="2099" b="true">
                <a:solidFill>
                  <a:srgbClr val="21488A"/>
                </a:solidFill>
                <a:latin typeface="Tabarra Sans Bold"/>
                <a:ea typeface="Tabarra Sans Bold"/>
                <a:cs typeface="Tabarra Sans Bold"/>
                <a:sym typeface="Tabarra Sans Bold"/>
              </a:rPr>
              <a:t>SUSANA KOHLHAAS</a:t>
            </a:r>
          </a:p>
          <a:p>
            <a:pPr algn="l" marL="0" indent="0" lvl="0">
              <a:lnSpc>
                <a:spcPts val="2939"/>
              </a:lnSpc>
              <a:spcBef>
                <a:spcPct val="0"/>
              </a:spcBef>
            </a:pPr>
            <a:r>
              <a:rPr lang="en-US" b="true" sz="2099">
                <a:solidFill>
                  <a:srgbClr val="21488A"/>
                </a:solidFill>
                <a:latin typeface="Tabarra Sans Bold"/>
                <a:ea typeface="Tabarra Sans Bold"/>
                <a:cs typeface="Tabarra Sans Bold"/>
                <a:sym typeface="Tabarra Sans Bold"/>
              </a:rPr>
              <a:t>IRONHACK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AutoShape 2" id="2"/>
          <p:cNvSpPr/>
          <p:nvPr/>
        </p:nvSpPr>
        <p:spPr>
          <a:xfrm>
            <a:off x="1028700" y="8657828"/>
            <a:ext cx="16230600" cy="0"/>
          </a:xfrm>
          <a:prstGeom prst="line">
            <a:avLst/>
          </a:prstGeom>
          <a:ln cap="flat" w="19050">
            <a:solidFill>
              <a:srgbClr val="F7FDF2"/>
            </a:solidFill>
            <a:prstDash val="solid"/>
            <a:headEnd type="none" len="sm" w="sm"/>
            <a:tailEnd type="none" len="sm" w="sm"/>
          </a:ln>
        </p:spPr>
      </p:sp>
      <p:sp>
        <p:nvSpPr>
          <p:cNvPr name="Freeform 3" id="3"/>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028700" y="1520099"/>
            <a:ext cx="11179513" cy="5140163"/>
          </a:xfrm>
          <a:prstGeom prst="rect">
            <a:avLst/>
          </a:prstGeom>
        </p:spPr>
        <p:txBody>
          <a:bodyPr anchor="t" rtlCol="false" tIns="0" lIns="0" bIns="0" rIns="0">
            <a:spAutoFit/>
          </a:bodyPr>
          <a:lstStyle/>
          <a:p>
            <a:pPr algn="l">
              <a:lnSpc>
                <a:spcPts val="18711"/>
              </a:lnSpc>
            </a:pPr>
            <a:r>
              <a:rPr lang="en-US" sz="17010" b="true">
                <a:solidFill>
                  <a:srgbClr val="21488A"/>
                </a:solidFill>
                <a:latin typeface="Tabarra Sans Heavy"/>
                <a:ea typeface="Tabarra Sans Heavy"/>
                <a:cs typeface="Tabarra Sans Heavy"/>
                <a:sym typeface="Tabarra Sans Heavy"/>
              </a:rPr>
              <a:t>Thank You.</a:t>
            </a:r>
          </a:p>
        </p:txBody>
      </p:sp>
      <p:sp>
        <p:nvSpPr>
          <p:cNvPr name="TextBox 5" id="5"/>
          <p:cNvSpPr txBox="true"/>
          <p:nvPr/>
        </p:nvSpPr>
        <p:spPr>
          <a:xfrm rot="0">
            <a:off x="1028700" y="7970123"/>
            <a:ext cx="3495749"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21488A"/>
                </a:solidFill>
                <a:latin typeface="Tabarra Sans"/>
                <a:ea typeface="Tabarra Sans"/>
                <a:cs typeface="Tabarra Sans"/>
                <a:sym typeface="Tabarra Sans"/>
              </a:rPr>
              <a:t>DECEMBER 2024</a:t>
            </a:r>
          </a:p>
        </p:txBody>
      </p:sp>
      <p:sp>
        <p:nvSpPr>
          <p:cNvPr name="TextBox 6" id="6"/>
          <p:cNvSpPr txBox="true"/>
          <p:nvPr/>
        </p:nvSpPr>
        <p:spPr>
          <a:xfrm rot="0">
            <a:off x="1028700" y="8854440"/>
            <a:ext cx="3495749" cy="403860"/>
          </a:xfrm>
          <a:prstGeom prst="rect">
            <a:avLst/>
          </a:prstGeom>
        </p:spPr>
        <p:txBody>
          <a:bodyPr anchor="t" rtlCol="false" tIns="0" lIns="0" bIns="0" rIns="0">
            <a:spAutoFit/>
          </a:bodyPr>
          <a:lstStyle/>
          <a:p>
            <a:pPr algn="l" marL="0" indent="0" lvl="0">
              <a:lnSpc>
                <a:spcPts val="2939"/>
              </a:lnSpc>
              <a:spcBef>
                <a:spcPct val="0"/>
              </a:spcBef>
            </a:pPr>
            <a:r>
              <a:rPr lang="en-US" b="true" sz="2099">
                <a:solidFill>
                  <a:srgbClr val="21488A"/>
                </a:solidFill>
                <a:latin typeface="Tabarra Sans Bold"/>
                <a:ea typeface="Tabarra Sans Bold"/>
                <a:cs typeface="Tabarra Sans Bold"/>
                <a:sym typeface="Tabarra Sans Bold"/>
              </a:rPr>
              <a:t>SUSANA KOHLHAAS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1488A"/>
        </a:solidFill>
      </p:bgPr>
    </p:bg>
    <p:spTree>
      <p:nvGrpSpPr>
        <p:cNvPr id="1" name=""/>
        <p:cNvGrpSpPr/>
        <p:nvPr/>
      </p:nvGrpSpPr>
      <p:grpSpPr>
        <a:xfrm>
          <a:off x="0" y="0"/>
          <a:ext cx="0" cy="0"/>
          <a:chOff x="0" y="0"/>
          <a:chExt cx="0" cy="0"/>
        </a:xfrm>
      </p:grpSpPr>
      <p:sp>
        <p:nvSpPr>
          <p:cNvPr name="AutoShape 2" id="2"/>
          <p:cNvSpPr/>
          <p:nvPr/>
        </p:nvSpPr>
        <p:spPr>
          <a:xfrm>
            <a:off x="1028700" y="6678042"/>
            <a:ext cx="3524633" cy="0"/>
          </a:xfrm>
          <a:prstGeom prst="line">
            <a:avLst/>
          </a:prstGeom>
          <a:ln cap="flat" w="19050">
            <a:solidFill>
              <a:srgbClr val="73E491"/>
            </a:solidFill>
            <a:prstDash val="solid"/>
            <a:headEnd type="none" len="sm" w="sm"/>
            <a:tailEnd type="none" len="sm" w="sm"/>
          </a:ln>
        </p:spPr>
      </p:sp>
      <p:sp>
        <p:nvSpPr>
          <p:cNvPr name="AutoShape 3" id="3"/>
          <p:cNvSpPr/>
          <p:nvPr/>
        </p:nvSpPr>
        <p:spPr>
          <a:xfrm>
            <a:off x="1028700" y="4070718"/>
            <a:ext cx="3524633" cy="0"/>
          </a:xfrm>
          <a:prstGeom prst="line">
            <a:avLst/>
          </a:prstGeom>
          <a:ln cap="flat" w="19050">
            <a:solidFill>
              <a:srgbClr val="73E491"/>
            </a:solidFill>
            <a:prstDash val="solid"/>
            <a:headEnd type="none" len="sm" w="sm"/>
            <a:tailEnd type="none" len="sm" w="sm"/>
          </a:ln>
        </p:spPr>
      </p:sp>
      <p:sp>
        <p:nvSpPr>
          <p:cNvPr name="AutoShape 4" id="4"/>
          <p:cNvSpPr/>
          <p:nvPr/>
        </p:nvSpPr>
        <p:spPr>
          <a:xfrm>
            <a:off x="5264022" y="6678042"/>
            <a:ext cx="3524633" cy="0"/>
          </a:xfrm>
          <a:prstGeom prst="line">
            <a:avLst/>
          </a:prstGeom>
          <a:ln cap="flat" w="19050">
            <a:solidFill>
              <a:srgbClr val="73E491"/>
            </a:solidFill>
            <a:prstDash val="solid"/>
            <a:headEnd type="none" len="sm" w="sm"/>
            <a:tailEnd type="none" len="sm" w="sm"/>
          </a:ln>
        </p:spPr>
      </p:sp>
      <p:sp>
        <p:nvSpPr>
          <p:cNvPr name="AutoShape 5" id="5"/>
          <p:cNvSpPr/>
          <p:nvPr/>
        </p:nvSpPr>
        <p:spPr>
          <a:xfrm>
            <a:off x="5264022" y="4070718"/>
            <a:ext cx="3524633" cy="0"/>
          </a:xfrm>
          <a:prstGeom prst="line">
            <a:avLst/>
          </a:prstGeom>
          <a:ln cap="flat" w="19050">
            <a:solidFill>
              <a:srgbClr val="73E491"/>
            </a:solidFill>
            <a:prstDash val="solid"/>
            <a:headEnd type="none" len="sm" w="sm"/>
            <a:tailEnd type="none" len="sm" w="sm"/>
          </a:ln>
        </p:spPr>
      </p:sp>
      <p:sp>
        <p:nvSpPr>
          <p:cNvPr name="AutoShape 6" id="6"/>
          <p:cNvSpPr/>
          <p:nvPr/>
        </p:nvSpPr>
        <p:spPr>
          <a:xfrm>
            <a:off x="9495659" y="6577641"/>
            <a:ext cx="3524633" cy="0"/>
          </a:xfrm>
          <a:prstGeom prst="line">
            <a:avLst/>
          </a:prstGeom>
          <a:ln cap="flat" w="19050">
            <a:solidFill>
              <a:srgbClr val="73E491"/>
            </a:solidFill>
            <a:prstDash val="solid"/>
            <a:headEnd type="none" len="sm" w="sm"/>
            <a:tailEnd type="none" len="sm" w="sm"/>
          </a:ln>
        </p:spPr>
      </p:sp>
      <p:sp>
        <p:nvSpPr>
          <p:cNvPr name="AutoShape 7" id="7"/>
          <p:cNvSpPr/>
          <p:nvPr/>
        </p:nvSpPr>
        <p:spPr>
          <a:xfrm>
            <a:off x="9499345" y="4070718"/>
            <a:ext cx="3524633" cy="0"/>
          </a:xfrm>
          <a:prstGeom prst="line">
            <a:avLst/>
          </a:prstGeom>
          <a:ln cap="flat" w="19050">
            <a:solidFill>
              <a:srgbClr val="73E491"/>
            </a:solidFill>
            <a:prstDash val="solid"/>
            <a:headEnd type="none" len="sm" w="sm"/>
            <a:tailEnd type="none" len="sm" w="sm"/>
          </a:ln>
        </p:spPr>
      </p:sp>
      <p:sp>
        <p:nvSpPr>
          <p:cNvPr name="AutoShape 8" id="8"/>
          <p:cNvSpPr/>
          <p:nvPr/>
        </p:nvSpPr>
        <p:spPr>
          <a:xfrm>
            <a:off x="1028700" y="9248775"/>
            <a:ext cx="16230600" cy="0"/>
          </a:xfrm>
          <a:prstGeom prst="line">
            <a:avLst/>
          </a:prstGeom>
          <a:ln cap="flat" w="19050">
            <a:solidFill>
              <a:srgbClr val="73E491"/>
            </a:solidFill>
            <a:prstDash val="solid"/>
            <a:headEnd type="none" len="sm" w="sm"/>
            <a:tailEnd type="none" len="sm" w="sm"/>
          </a:ln>
        </p:spPr>
      </p:sp>
      <p:sp>
        <p:nvSpPr>
          <p:cNvPr name="TextBox 9" id="9"/>
          <p:cNvSpPr txBox="true"/>
          <p:nvPr/>
        </p:nvSpPr>
        <p:spPr>
          <a:xfrm rot="0">
            <a:off x="1028700" y="4815516"/>
            <a:ext cx="3524633" cy="552450"/>
          </a:xfrm>
          <a:prstGeom prst="rect">
            <a:avLst/>
          </a:prstGeom>
        </p:spPr>
        <p:txBody>
          <a:bodyPr anchor="t" rtlCol="false" tIns="0" lIns="0" bIns="0" rIns="0">
            <a:spAutoFit/>
          </a:bodyPr>
          <a:lstStyle/>
          <a:p>
            <a:pPr algn="l" marL="0" indent="0" lvl="0">
              <a:lnSpc>
                <a:spcPts val="3839"/>
              </a:lnSpc>
              <a:spcBef>
                <a:spcPct val="0"/>
              </a:spcBef>
            </a:pPr>
            <a:r>
              <a:rPr lang="en-US" b="true" sz="3199" spc="-95">
                <a:solidFill>
                  <a:srgbClr val="F7FDF2"/>
                </a:solidFill>
                <a:latin typeface="Tabarra Sans Bold"/>
                <a:ea typeface="Tabarra Sans Bold"/>
                <a:cs typeface="Tabarra Sans Bold"/>
                <a:sym typeface="Tabarra Sans Bold"/>
              </a:rPr>
              <a:t>Proiect Overview</a:t>
            </a:r>
          </a:p>
        </p:txBody>
      </p:sp>
      <p:sp>
        <p:nvSpPr>
          <p:cNvPr name="TextBox 10" id="10"/>
          <p:cNvSpPr txBox="true"/>
          <p:nvPr/>
        </p:nvSpPr>
        <p:spPr>
          <a:xfrm rot="0">
            <a:off x="5264022" y="4815516"/>
            <a:ext cx="3524633" cy="552450"/>
          </a:xfrm>
          <a:prstGeom prst="rect">
            <a:avLst/>
          </a:prstGeom>
        </p:spPr>
        <p:txBody>
          <a:bodyPr anchor="t" rtlCol="false" tIns="0" lIns="0" bIns="0" rIns="0">
            <a:spAutoFit/>
          </a:bodyPr>
          <a:lstStyle/>
          <a:p>
            <a:pPr algn="l" marL="0" indent="0" lvl="0">
              <a:lnSpc>
                <a:spcPts val="3839"/>
              </a:lnSpc>
              <a:spcBef>
                <a:spcPct val="0"/>
              </a:spcBef>
            </a:pPr>
            <a:r>
              <a:rPr lang="en-US" b="true" sz="3199" spc="-95">
                <a:solidFill>
                  <a:srgbClr val="F7FDF2"/>
                </a:solidFill>
                <a:latin typeface="Tabarra Sans Bold"/>
                <a:ea typeface="Tabarra Sans Bold"/>
                <a:cs typeface="Tabarra Sans Bold"/>
                <a:sym typeface="Tabarra Sans Bold"/>
              </a:rPr>
              <a:t>Dataset Overview</a:t>
            </a:r>
          </a:p>
        </p:txBody>
      </p:sp>
      <p:sp>
        <p:nvSpPr>
          <p:cNvPr name="TextBox 11" id="11"/>
          <p:cNvSpPr txBox="true"/>
          <p:nvPr/>
        </p:nvSpPr>
        <p:spPr>
          <a:xfrm rot="0">
            <a:off x="9499345" y="4815516"/>
            <a:ext cx="3524633" cy="552450"/>
          </a:xfrm>
          <a:prstGeom prst="rect">
            <a:avLst/>
          </a:prstGeom>
        </p:spPr>
        <p:txBody>
          <a:bodyPr anchor="t" rtlCol="false" tIns="0" lIns="0" bIns="0" rIns="0">
            <a:spAutoFit/>
          </a:bodyPr>
          <a:lstStyle/>
          <a:p>
            <a:pPr algn="l" marL="0" indent="0" lvl="0">
              <a:lnSpc>
                <a:spcPts val="3839"/>
              </a:lnSpc>
              <a:spcBef>
                <a:spcPct val="0"/>
              </a:spcBef>
            </a:pPr>
            <a:r>
              <a:rPr lang="en-US" b="true" sz="3199" spc="-95">
                <a:solidFill>
                  <a:srgbClr val="F7FDF2"/>
                </a:solidFill>
                <a:latin typeface="Tabarra Sans Bold"/>
                <a:ea typeface="Tabarra Sans Bold"/>
                <a:cs typeface="Tabarra Sans Bold"/>
                <a:sym typeface="Tabarra Sans Bold"/>
              </a:rPr>
              <a:t>EDA</a:t>
            </a:r>
          </a:p>
        </p:txBody>
      </p:sp>
      <p:sp>
        <p:nvSpPr>
          <p:cNvPr name="TextBox 12" id="12"/>
          <p:cNvSpPr txBox="true"/>
          <p:nvPr/>
        </p:nvSpPr>
        <p:spPr>
          <a:xfrm rot="0">
            <a:off x="1028700" y="7425329"/>
            <a:ext cx="3524633" cy="552450"/>
          </a:xfrm>
          <a:prstGeom prst="rect">
            <a:avLst/>
          </a:prstGeom>
        </p:spPr>
        <p:txBody>
          <a:bodyPr anchor="t" rtlCol="false" tIns="0" lIns="0" bIns="0" rIns="0">
            <a:spAutoFit/>
          </a:bodyPr>
          <a:lstStyle/>
          <a:p>
            <a:pPr algn="l" marL="0" indent="0" lvl="0">
              <a:lnSpc>
                <a:spcPts val="3839"/>
              </a:lnSpc>
              <a:spcBef>
                <a:spcPct val="0"/>
              </a:spcBef>
            </a:pPr>
            <a:r>
              <a:rPr lang="en-US" b="true" sz="3199" spc="-95">
                <a:solidFill>
                  <a:srgbClr val="F7FDF2"/>
                </a:solidFill>
                <a:latin typeface="Tabarra Sans Bold"/>
                <a:ea typeface="Tabarra Sans Bold"/>
                <a:cs typeface="Tabarra Sans Bold"/>
                <a:sym typeface="Tabarra Sans Bold"/>
              </a:rPr>
              <a:t>Statistical Analysis</a:t>
            </a:r>
          </a:p>
        </p:txBody>
      </p:sp>
      <p:sp>
        <p:nvSpPr>
          <p:cNvPr name="TextBox 13" id="13"/>
          <p:cNvSpPr txBox="true"/>
          <p:nvPr/>
        </p:nvSpPr>
        <p:spPr>
          <a:xfrm rot="0">
            <a:off x="5264022" y="7425329"/>
            <a:ext cx="3524633" cy="1038225"/>
          </a:xfrm>
          <a:prstGeom prst="rect">
            <a:avLst/>
          </a:prstGeom>
        </p:spPr>
        <p:txBody>
          <a:bodyPr anchor="t" rtlCol="false" tIns="0" lIns="0" bIns="0" rIns="0">
            <a:spAutoFit/>
          </a:bodyPr>
          <a:lstStyle/>
          <a:p>
            <a:pPr algn="l">
              <a:lnSpc>
                <a:spcPts val="3839"/>
              </a:lnSpc>
            </a:pPr>
            <a:r>
              <a:rPr lang="en-US" sz="3199" spc="-95" b="true">
                <a:solidFill>
                  <a:srgbClr val="F7FDF2"/>
                </a:solidFill>
                <a:latin typeface="Tabarra Sans Bold"/>
                <a:ea typeface="Tabarra Sans Bold"/>
                <a:cs typeface="Tabarra Sans Bold"/>
                <a:sym typeface="Tabarra Sans Bold"/>
              </a:rPr>
              <a:t>Visualizations </a:t>
            </a:r>
          </a:p>
          <a:p>
            <a:pPr algn="l" marL="0" indent="0" lvl="0">
              <a:lnSpc>
                <a:spcPts val="3839"/>
              </a:lnSpc>
              <a:spcBef>
                <a:spcPct val="0"/>
              </a:spcBef>
            </a:pPr>
            <a:r>
              <a:rPr lang="en-US" b="true" sz="3199" spc="-95">
                <a:solidFill>
                  <a:srgbClr val="F7FDF2"/>
                </a:solidFill>
                <a:latin typeface="Tabarra Sans Bold"/>
                <a:ea typeface="Tabarra Sans Bold"/>
                <a:cs typeface="Tabarra Sans Bold"/>
                <a:sym typeface="Tabarra Sans Bold"/>
              </a:rPr>
              <a:t>Tableau</a:t>
            </a:r>
          </a:p>
        </p:txBody>
      </p:sp>
      <p:sp>
        <p:nvSpPr>
          <p:cNvPr name="TextBox 14" id="14"/>
          <p:cNvSpPr txBox="true"/>
          <p:nvPr/>
        </p:nvSpPr>
        <p:spPr>
          <a:xfrm rot="0">
            <a:off x="9506341" y="7191823"/>
            <a:ext cx="3165978" cy="1038225"/>
          </a:xfrm>
          <a:prstGeom prst="rect">
            <a:avLst/>
          </a:prstGeom>
        </p:spPr>
        <p:txBody>
          <a:bodyPr anchor="t" rtlCol="false" tIns="0" lIns="0" bIns="0" rIns="0">
            <a:spAutoFit/>
          </a:bodyPr>
          <a:lstStyle/>
          <a:p>
            <a:pPr algn="l">
              <a:lnSpc>
                <a:spcPts val="3839"/>
              </a:lnSpc>
            </a:pPr>
            <a:r>
              <a:rPr lang="en-US" sz="3199" spc="-95" b="true">
                <a:solidFill>
                  <a:srgbClr val="F7FDF2"/>
                </a:solidFill>
                <a:latin typeface="Tabarra Sans Bold"/>
                <a:ea typeface="Tabarra Sans Bold"/>
                <a:cs typeface="Tabarra Sans Bold"/>
                <a:sym typeface="Tabarra Sans Bold"/>
              </a:rPr>
              <a:t>Conclusion </a:t>
            </a:r>
          </a:p>
          <a:p>
            <a:pPr algn="l" marL="0" indent="0" lvl="0">
              <a:lnSpc>
                <a:spcPts val="3839"/>
              </a:lnSpc>
            </a:pPr>
            <a:r>
              <a:rPr lang="en-US" b="true" sz="3199" spc="-95">
                <a:solidFill>
                  <a:srgbClr val="F7FDF2"/>
                </a:solidFill>
                <a:latin typeface="Tabarra Sans Bold"/>
                <a:ea typeface="Tabarra Sans Bold"/>
                <a:cs typeface="Tabarra Sans Bold"/>
                <a:sym typeface="Tabarra Sans Bold"/>
              </a:rPr>
              <a:t>Next Steps</a:t>
            </a:r>
          </a:p>
        </p:txBody>
      </p:sp>
      <p:sp>
        <p:nvSpPr>
          <p:cNvPr name="TextBox 15" id="15"/>
          <p:cNvSpPr txBox="true"/>
          <p:nvPr/>
        </p:nvSpPr>
        <p:spPr>
          <a:xfrm rot="0">
            <a:off x="1028700" y="4331589"/>
            <a:ext cx="108455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03</a:t>
            </a:r>
          </a:p>
        </p:txBody>
      </p:sp>
      <p:sp>
        <p:nvSpPr>
          <p:cNvPr name="TextBox 16" id="16"/>
          <p:cNvSpPr txBox="true"/>
          <p:nvPr/>
        </p:nvSpPr>
        <p:spPr>
          <a:xfrm rot="0">
            <a:off x="1028700" y="6939841"/>
            <a:ext cx="108455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07</a:t>
            </a:r>
          </a:p>
        </p:txBody>
      </p:sp>
      <p:sp>
        <p:nvSpPr>
          <p:cNvPr name="TextBox 17" id="17"/>
          <p:cNvSpPr txBox="true"/>
          <p:nvPr/>
        </p:nvSpPr>
        <p:spPr>
          <a:xfrm rot="0">
            <a:off x="5264022" y="4331589"/>
            <a:ext cx="108455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04</a:t>
            </a:r>
          </a:p>
        </p:txBody>
      </p:sp>
      <p:sp>
        <p:nvSpPr>
          <p:cNvPr name="TextBox 18" id="18"/>
          <p:cNvSpPr txBox="true"/>
          <p:nvPr/>
        </p:nvSpPr>
        <p:spPr>
          <a:xfrm rot="0">
            <a:off x="5264022" y="6939841"/>
            <a:ext cx="108455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08</a:t>
            </a:r>
          </a:p>
        </p:txBody>
      </p:sp>
      <p:sp>
        <p:nvSpPr>
          <p:cNvPr name="TextBox 19" id="19"/>
          <p:cNvSpPr txBox="true"/>
          <p:nvPr/>
        </p:nvSpPr>
        <p:spPr>
          <a:xfrm rot="0">
            <a:off x="9495659" y="4331589"/>
            <a:ext cx="108455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06</a:t>
            </a:r>
          </a:p>
        </p:txBody>
      </p:sp>
      <p:sp>
        <p:nvSpPr>
          <p:cNvPr name="TextBox 20" id="20"/>
          <p:cNvSpPr txBox="true"/>
          <p:nvPr/>
        </p:nvSpPr>
        <p:spPr>
          <a:xfrm rot="0">
            <a:off x="9503030" y="6706335"/>
            <a:ext cx="974190" cy="409575"/>
          </a:xfrm>
          <a:prstGeom prst="rect">
            <a:avLst/>
          </a:prstGeom>
        </p:spPr>
        <p:txBody>
          <a:bodyPr anchor="t" rtlCol="false" tIns="0" lIns="0" bIns="0" rIns="0">
            <a:spAutoFit/>
          </a:bodyPr>
          <a:lstStyle/>
          <a:p>
            <a:pPr algn="l" marL="0" indent="0" lvl="0">
              <a:lnSpc>
                <a:spcPts val="2879"/>
              </a:lnSpc>
            </a:pPr>
            <a:r>
              <a:rPr lang="en-US" sz="2400" spc="-72">
                <a:solidFill>
                  <a:srgbClr val="F7FDF2"/>
                </a:solidFill>
                <a:latin typeface="Tabarra Sans"/>
                <a:ea typeface="Tabarra Sans"/>
                <a:cs typeface="Tabarra Sans"/>
                <a:sym typeface="Tabarra Sans"/>
              </a:rPr>
              <a:t>10</a:t>
            </a:r>
          </a:p>
        </p:txBody>
      </p:sp>
      <p:sp>
        <p:nvSpPr>
          <p:cNvPr name="TextBox 21" id="21"/>
          <p:cNvSpPr txBox="true"/>
          <p:nvPr/>
        </p:nvSpPr>
        <p:spPr>
          <a:xfrm rot="0">
            <a:off x="1028700" y="1019175"/>
            <a:ext cx="8470645" cy="1838325"/>
          </a:xfrm>
          <a:prstGeom prst="rect">
            <a:avLst/>
          </a:prstGeom>
        </p:spPr>
        <p:txBody>
          <a:bodyPr anchor="t" rtlCol="false" tIns="0" lIns="0" bIns="0" rIns="0">
            <a:spAutoFit/>
          </a:bodyPr>
          <a:lstStyle/>
          <a:p>
            <a:pPr algn="l">
              <a:lnSpc>
                <a:spcPts val="12000"/>
              </a:lnSpc>
            </a:pPr>
            <a:r>
              <a:rPr lang="en-US" sz="12000" b="true">
                <a:solidFill>
                  <a:srgbClr val="F7FDF2"/>
                </a:solidFill>
                <a:latin typeface="Tabarra Sans Heavy"/>
                <a:ea typeface="Tabarra Sans Heavy"/>
                <a:cs typeface="Tabarra Sans Heavy"/>
                <a:sym typeface="Tabarra Sans Heavy"/>
              </a:rPr>
              <a:t>Agenda</a:t>
            </a:r>
          </a:p>
        </p:txBody>
      </p:sp>
      <p:sp>
        <p:nvSpPr>
          <p:cNvPr name="TextBox 22" id="22"/>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a:ea typeface="Tabarra Sans"/>
                <a:cs typeface="Tabarra Sans"/>
                <a:sym typeface="Tabarra Sans"/>
              </a:rPr>
              <a:t>DECEMBER</a:t>
            </a:r>
          </a:p>
        </p:txBody>
      </p:sp>
      <p:sp>
        <p:nvSpPr>
          <p:cNvPr name="TextBox 23" id="23"/>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a:ea typeface="Tabarra Sans"/>
                <a:cs typeface="Tabarra Sans"/>
                <a:sym typeface="Tabarra Sans"/>
              </a:rPr>
              <a:t>2024</a:t>
            </a:r>
          </a:p>
        </p:txBody>
      </p:sp>
      <p:sp>
        <p:nvSpPr>
          <p:cNvPr name="TextBox 24" id="24"/>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F7FDF2"/>
                </a:solidFill>
                <a:latin typeface="Tabarra Sans Bold"/>
                <a:ea typeface="Tabarra Sans Bold"/>
                <a:cs typeface="Tabarra Sans Bold"/>
                <a:sym typeface="Tabarra Sans Bold"/>
              </a:rPr>
              <a:t>SUSANA KOHLHAAS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028700" y="5687378"/>
            <a:ext cx="4512308" cy="0"/>
          </a:xfrm>
          <a:prstGeom prst="line">
            <a:avLst/>
          </a:prstGeom>
          <a:ln cap="flat" w="19050">
            <a:solidFill>
              <a:srgbClr val="73E491"/>
            </a:solidFill>
            <a:prstDash val="solid"/>
            <a:headEnd type="none" len="sm" w="sm"/>
            <a:tailEnd type="none" len="sm" w="sm"/>
          </a:ln>
        </p:spPr>
      </p:sp>
      <p:sp>
        <p:nvSpPr>
          <p:cNvPr name="AutoShape 3" id="3"/>
          <p:cNvSpPr/>
          <p:nvPr/>
        </p:nvSpPr>
        <p:spPr>
          <a:xfrm>
            <a:off x="6887846" y="5687378"/>
            <a:ext cx="4512308" cy="0"/>
          </a:xfrm>
          <a:prstGeom prst="line">
            <a:avLst/>
          </a:prstGeom>
          <a:ln cap="flat" w="19050">
            <a:solidFill>
              <a:srgbClr val="73E491"/>
            </a:solidFill>
            <a:prstDash val="solid"/>
            <a:headEnd type="none" len="sm" w="sm"/>
            <a:tailEnd type="none" len="sm" w="sm"/>
          </a:ln>
        </p:spPr>
      </p:sp>
      <p:sp>
        <p:nvSpPr>
          <p:cNvPr name="AutoShape 4" id="4"/>
          <p:cNvSpPr/>
          <p:nvPr/>
        </p:nvSpPr>
        <p:spPr>
          <a:xfrm>
            <a:off x="12746992" y="5687378"/>
            <a:ext cx="4512308" cy="0"/>
          </a:xfrm>
          <a:prstGeom prst="line">
            <a:avLst/>
          </a:prstGeom>
          <a:ln cap="flat" w="19050">
            <a:solidFill>
              <a:srgbClr val="73E491"/>
            </a:solidFill>
            <a:prstDash val="solid"/>
            <a:headEnd type="none" len="sm" w="sm"/>
            <a:tailEnd type="none" len="sm" w="sm"/>
          </a:ln>
        </p:spPr>
      </p:sp>
      <p:sp>
        <p:nvSpPr>
          <p:cNvPr name="TextBox 5" id="5"/>
          <p:cNvSpPr txBox="true"/>
          <p:nvPr/>
        </p:nvSpPr>
        <p:spPr>
          <a:xfrm rot="0">
            <a:off x="1028700" y="904875"/>
            <a:ext cx="8115300" cy="2498725"/>
          </a:xfrm>
          <a:prstGeom prst="rect">
            <a:avLst/>
          </a:prstGeom>
        </p:spPr>
        <p:txBody>
          <a:bodyPr anchor="t" rtlCol="false" tIns="0" lIns="0" bIns="0" rIns="0">
            <a:spAutoFit/>
          </a:bodyPr>
          <a:lstStyle/>
          <a:p>
            <a:pPr algn="l">
              <a:lnSpc>
                <a:spcPts val="9200"/>
              </a:lnSpc>
            </a:pPr>
            <a:r>
              <a:rPr lang="en-US" sz="8000" b="true">
                <a:solidFill>
                  <a:srgbClr val="21488A"/>
                </a:solidFill>
                <a:latin typeface="Tabarra Sans Heavy"/>
                <a:ea typeface="Tabarra Sans Heavy"/>
                <a:cs typeface="Tabarra Sans Heavy"/>
                <a:sym typeface="Tabarra Sans Heavy"/>
              </a:rPr>
              <a:t>Proiect Overview</a:t>
            </a:r>
          </a:p>
        </p:txBody>
      </p:sp>
      <p:sp>
        <p:nvSpPr>
          <p:cNvPr name="TextBox 6" id="6"/>
          <p:cNvSpPr txBox="true"/>
          <p:nvPr/>
        </p:nvSpPr>
        <p:spPr>
          <a:xfrm rot="0">
            <a:off x="1028700" y="6790279"/>
            <a:ext cx="4512308" cy="16020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ea typeface="Tabarra Sans"/>
                <a:cs typeface="Tabarra Sans"/>
                <a:sym typeface="Tabarra Sans"/>
              </a:rPr>
              <a:t>Create a Campaign Analysis Package to identify optimal combinations of utm_campaign, utm_source, and country for revenue maximization in "Closed Won" deals.</a:t>
            </a:r>
          </a:p>
        </p:txBody>
      </p:sp>
      <p:sp>
        <p:nvSpPr>
          <p:cNvPr name="TextBox 7" id="7"/>
          <p:cNvSpPr txBox="true"/>
          <p:nvPr/>
        </p:nvSpPr>
        <p:spPr>
          <a:xfrm rot="0">
            <a:off x="6887846" y="6790279"/>
            <a:ext cx="4512308" cy="2230688"/>
          </a:xfrm>
          <a:prstGeom prst="rect">
            <a:avLst/>
          </a:prstGeom>
        </p:spPr>
        <p:txBody>
          <a:bodyPr anchor="t" rtlCol="false" tIns="0" lIns="0" bIns="0" rIns="0">
            <a:spAutoFit/>
          </a:bodyPr>
          <a:lstStyle/>
          <a:p>
            <a:pPr algn="l" marL="389188" indent="-194594" lvl="1">
              <a:lnSpc>
                <a:spcPts val="2523"/>
              </a:lnSpc>
              <a:spcBef>
                <a:spcPct val="0"/>
              </a:spcBef>
              <a:buFont typeface="Arial"/>
              <a:buChar char="•"/>
            </a:pPr>
            <a:r>
              <a:rPr lang="en-US" sz="1802">
                <a:solidFill>
                  <a:srgbClr val="0C306D"/>
                </a:solidFill>
                <a:latin typeface="Tabarra Sans"/>
                <a:ea typeface="Tabarra Sans"/>
                <a:cs typeface="Tabarra Sans"/>
                <a:sym typeface="Tabarra Sans"/>
              </a:rPr>
              <a:t>Which ma</a:t>
            </a:r>
            <a:r>
              <a:rPr lang="en-US" sz="1802" strike="noStrike" u="none">
                <a:solidFill>
                  <a:srgbClr val="0C306D"/>
                </a:solidFill>
                <a:latin typeface="Tabarra Sans"/>
                <a:ea typeface="Tabarra Sans"/>
                <a:cs typeface="Tabarra Sans"/>
                <a:sym typeface="Tabarra Sans"/>
              </a:rPr>
              <a:t>rketing campaigns drive the most revenue?</a:t>
            </a:r>
          </a:p>
          <a:p>
            <a:pPr algn="l" marL="389188" indent="-194594" lvl="1">
              <a:lnSpc>
                <a:spcPts val="2523"/>
              </a:lnSpc>
              <a:spcBef>
                <a:spcPct val="0"/>
              </a:spcBef>
              <a:buFont typeface="Arial"/>
              <a:buChar char="•"/>
            </a:pPr>
            <a:r>
              <a:rPr lang="en-US" sz="1802" strike="noStrike" u="none">
                <a:solidFill>
                  <a:srgbClr val="0C306D"/>
                </a:solidFill>
                <a:latin typeface="Tabarra Sans"/>
                <a:ea typeface="Tabarra Sans"/>
                <a:cs typeface="Tabarra Sans"/>
                <a:sym typeface="Tabarra Sans"/>
              </a:rPr>
              <a:t>How do sources impact campaign performance?</a:t>
            </a:r>
          </a:p>
          <a:p>
            <a:pPr algn="l" marL="389188" indent="-194594" lvl="1">
              <a:lnSpc>
                <a:spcPts val="2523"/>
              </a:lnSpc>
              <a:spcBef>
                <a:spcPct val="0"/>
              </a:spcBef>
              <a:buFont typeface="Arial"/>
              <a:buChar char="•"/>
            </a:pPr>
            <a:r>
              <a:rPr lang="en-US" sz="1802" strike="noStrike" u="none">
                <a:solidFill>
                  <a:srgbClr val="0C306D"/>
                </a:solidFill>
                <a:latin typeface="Tabarra Sans"/>
                <a:ea typeface="Tabarra Sans"/>
                <a:cs typeface="Tabarra Sans"/>
                <a:sym typeface="Tabarra Sans"/>
              </a:rPr>
              <a:t>Are there regional patterns in campaign success?</a:t>
            </a:r>
          </a:p>
          <a:p>
            <a:pPr algn="l">
              <a:lnSpc>
                <a:spcPts val="2523"/>
              </a:lnSpc>
              <a:spcBef>
                <a:spcPct val="0"/>
              </a:spcBef>
            </a:pPr>
          </a:p>
        </p:txBody>
      </p:sp>
      <p:sp>
        <p:nvSpPr>
          <p:cNvPr name="TextBox 8" id="8"/>
          <p:cNvSpPr txBox="true"/>
          <p:nvPr/>
        </p:nvSpPr>
        <p:spPr>
          <a:xfrm rot="0">
            <a:off x="12743179" y="6790279"/>
            <a:ext cx="4512308" cy="1916363"/>
          </a:xfrm>
          <a:prstGeom prst="rect">
            <a:avLst/>
          </a:prstGeom>
        </p:spPr>
        <p:txBody>
          <a:bodyPr anchor="t" rtlCol="false" tIns="0" lIns="0" bIns="0" rIns="0">
            <a:spAutoFit/>
          </a:bodyPr>
          <a:lstStyle/>
          <a:p>
            <a:pPr algn="l" marL="778377" indent="-259459" lvl="2">
              <a:lnSpc>
                <a:spcPts val="2523"/>
              </a:lnSpc>
              <a:spcBef>
                <a:spcPct val="0"/>
              </a:spcBef>
              <a:buFont typeface="Arial"/>
              <a:buChar char="⚬"/>
            </a:pPr>
            <a:r>
              <a:rPr lang="en-US" sz="1802">
                <a:solidFill>
                  <a:srgbClr val="0C306D"/>
                </a:solidFill>
                <a:latin typeface="Tabarra Sans"/>
                <a:ea typeface="Tabarra Sans"/>
                <a:cs typeface="Tabarra Sans"/>
                <a:sym typeface="Tabarra Sans"/>
              </a:rPr>
              <a:t>Ins</a:t>
            </a:r>
            <a:r>
              <a:rPr lang="en-US" sz="1802" strike="noStrike" u="none">
                <a:solidFill>
                  <a:srgbClr val="0C306D"/>
                </a:solidFill>
                <a:latin typeface="Tabarra Sans"/>
                <a:ea typeface="Tabarra Sans"/>
                <a:cs typeface="Tabarra Sans"/>
                <a:sym typeface="Tabarra Sans"/>
              </a:rPr>
              <a:t>ights for campaign optimization.</a:t>
            </a:r>
          </a:p>
          <a:p>
            <a:pPr algn="l" marL="778377" indent="-259459" lvl="2">
              <a:lnSpc>
                <a:spcPts val="2523"/>
              </a:lnSpc>
              <a:spcBef>
                <a:spcPct val="0"/>
              </a:spcBef>
              <a:buFont typeface="Arial"/>
              <a:buChar char="⚬"/>
            </a:pPr>
            <a:r>
              <a:rPr lang="en-US" sz="1802" strike="noStrike" u="none">
                <a:solidFill>
                  <a:srgbClr val="0C306D"/>
                </a:solidFill>
                <a:latin typeface="Tabarra Sans"/>
                <a:ea typeface="Tabarra Sans"/>
                <a:cs typeface="Tabarra Sans"/>
                <a:sym typeface="Tabarra Sans"/>
              </a:rPr>
              <a:t>Tableau dashboards for interactive exploration.</a:t>
            </a:r>
          </a:p>
          <a:p>
            <a:pPr algn="l" marL="778377" indent="-259459" lvl="2">
              <a:lnSpc>
                <a:spcPts val="2523"/>
              </a:lnSpc>
              <a:spcBef>
                <a:spcPct val="0"/>
              </a:spcBef>
              <a:buFont typeface="Arial"/>
              <a:buChar char="⚬"/>
            </a:pPr>
            <a:r>
              <a:rPr lang="en-US" sz="1802" strike="noStrike" u="none">
                <a:solidFill>
                  <a:srgbClr val="0C306D"/>
                </a:solidFill>
                <a:latin typeface="Tabarra Sans"/>
                <a:ea typeface="Tabarra Sans"/>
                <a:cs typeface="Tabarra Sans"/>
                <a:sym typeface="Tabarra Sans"/>
              </a:rPr>
              <a:t>Statistical validation of trends.</a:t>
            </a:r>
          </a:p>
          <a:p>
            <a:pPr algn="l" marL="0" indent="0" lvl="0">
              <a:lnSpc>
                <a:spcPts val="2523"/>
              </a:lnSpc>
              <a:spcBef>
                <a:spcPct val="0"/>
              </a:spcBef>
            </a:pPr>
          </a:p>
        </p:txBody>
      </p:sp>
      <p:sp>
        <p:nvSpPr>
          <p:cNvPr name="TextBox 9" id="9"/>
          <p:cNvSpPr txBox="true"/>
          <p:nvPr/>
        </p:nvSpPr>
        <p:spPr>
          <a:xfrm rot="0">
            <a:off x="1028700" y="6108924"/>
            <a:ext cx="4512308" cy="538480"/>
          </a:xfrm>
          <a:prstGeom prst="rect">
            <a:avLst/>
          </a:prstGeom>
        </p:spPr>
        <p:txBody>
          <a:bodyPr anchor="t" rtlCol="false" tIns="0" lIns="0" bIns="0" rIns="0">
            <a:spAutoFit/>
          </a:bodyPr>
          <a:lstStyle/>
          <a:p>
            <a:pPr algn="l" marL="0" indent="0" lvl="0">
              <a:lnSpc>
                <a:spcPts val="3919"/>
              </a:lnSpc>
            </a:pPr>
            <a:r>
              <a:rPr lang="en-US" b="true" sz="2799" spc="-83">
                <a:solidFill>
                  <a:srgbClr val="0C306D"/>
                </a:solidFill>
                <a:latin typeface="Tabarra Sans Bold"/>
                <a:ea typeface="Tabarra Sans Bold"/>
                <a:cs typeface="Tabarra Sans Bold"/>
                <a:sym typeface="Tabarra Sans Bold"/>
              </a:rPr>
              <a:t>Objective</a:t>
            </a:r>
          </a:p>
        </p:txBody>
      </p:sp>
      <p:sp>
        <p:nvSpPr>
          <p:cNvPr name="TextBox 10" id="10"/>
          <p:cNvSpPr txBox="true"/>
          <p:nvPr/>
        </p:nvSpPr>
        <p:spPr>
          <a:xfrm rot="0">
            <a:off x="6887846" y="6108924"/>
            <a:ext cx="4512308" cy="1033780"/>
          </a:xfrm>
          <a:prstGeom prst="rect">
            <a:avLst/>
          </a:prstGeom>
        </p:spPr>
        <p:txBody>
          <a:bodyPr anchor="t" rtlCol="false" tIns="0" lIns="0" bIns="0" rIns="0">
            <a:spAutoFit/>
          </a:bodyPr>
          <a:lstStyle/>
          <a:p>
            <a:pPr algn="l">
              <a:lnSpc>
                <a:spcPts val="3919"/>
              </a:lnSpc>
            </a:pPr>
            <a:r>
              <a:rPr lang="en-US" b="true" sz="2799" spc="-83">
                <a:solidFill>
                  <a:srgbClr val="0C306D"/>
                </a:solidFill>
                <a:latin typeface="Tabarra Sans Bold"/>
                <a:ea typeface="Tabarra Sans Bold"/>
                <a:cs typeface="Tabarra Sans Bold"/>
                <a:sym typeface="Tabarra Sans Bold"/>
              </a:rPr>
              <a:t>Key Busines</a:t>
            </a:r>
            <a:r>
              <a:rPr lang="en-US" b="true" sz="2799" spc="-83" strike="noStrike" u="none">
                <a:solidFill>
                  <a:srgbClr val="0C306D"/>
                </a:solidFill>
                <a:latin typeface="Tabarra Sans Bold"/>
                <a:ea typeface="Tabarra Sans Bold"/>
                <a:cs typeface="Tabarra Sans Bold"/>
                <a:sym typeface="Tabarra Sans Bold"/>
              </a:rPr>
              <a:t>s Questions</a:t>
            </a:r>
          </a:p>
          <a:p>
            <a:pPr algn="l" marL="0" indent="0" lvl="0">
              <a:lnSpc>
                <a:spcPts val="3919"/>
              </a:lnSpc>
            </a:pPr>
          </a:p>
        </p:txBody>
      </p:sp>
      <p:sp>
        <p:nvSpPr>
          <p:cNvPr name="TextBox 11" id="11"/>
          <p:cNvSpPr txBox="true"/>
          <p:nvPr/>
        </p:nvSpPr>
        <p:spPr>
          <a:xfrm rot="0">
            <a:off x="12743179" y="6108924"/>
            <a:ext cx="4512308" cy="538480"/>
          </a:xfrm>
          <a:prstGeom prst="rect">
            <a:avLst/>
          </a:prstGeom>
        </p:spPr>
        <p:txBody>
          <a:bodyPr anchor="t" rtlCol="false" tIns="0" lIns="0" bIns="0" rIns="0">
            <a:spAutoFit/>
          </a:bodyPr>
          <a:lstStyle/>
          <a:p>
            <a:pPr algn="l" marL="0" indent="0" lvl="0">
              <a:lnSpc>
                <a:spcPts val="3919"/>
              </a:lnSpc>
            </a:pPr>
            <a:r>
              <a:rPr lang="en-US" b="true" sz="2799" spc="-83">
                <a:solidFill>
                  <a:srgbClr val="0C306D"/>
                </a:solidFill>
                <a:latin typeface="Tabarra Sans Bold"/>
                <a:ea typeface="Tabarra Sans Bold"/>
                <a:cs typeface="Tabarra Sans Bold"/>
                <a:sym typeface="Tabarra Sans Bold"/>
              </a:rPr>
              <a:t>Deliverables</a:t>
            </a:r>
          </a:p>
        </p:txBody>
      </p:sp>
      <p:sp>
        <p:nvSpPr>
          <p:cNvPr name="TextBox 12" id="12"/>
          <p:cNvSpPr txBox="true"/>
          <p:nvPr/>
        </p:nvSpPr>
        <p:spPr>
          <a:xfrm rot="0">
            <a:off x="1028700"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01</a:t>
            </a:r>
          </a:p>
        </p:txBody>
      </p:sp>
      <p:sp>
        <p:nvSpPr>
          <p:cNvPr name="TextBox 13" id="13"/>
          <p:cNvSpPr txBox="true"/>
          <p:nvPr/>
        </p:nvSpPr>
        <p:spPr>
          <a:xfrm rot="0">
            <a:off x="6887846"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02</a:t>
            </a:r>
          </a:p>
        </p:txBody>
      </p:sp>
      <p:sp>
        <p:nvSpPr>
          <p:cNvPr name="TextBox 14" id="14"/>
          <p:cNvSpPr txBox="true"/>
          <p:nvPr/>
        </p:nvSpPr>
        <p:spPr>
          <a:xfrm rot="0">
            <a:off x="12743179"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03</a:t>
            </a:r>
          </a:p>
        </p:txBody>
      </p:sp>
      <p:sp>
        <p:nvSpPr>
          <p:cNvPr name="TextBox 15" id="15"/>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16" id="16"/>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17" id="17"/>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sp>
        <p:nvSpPr>
          <p:cNvPr name="AutoShape 18" id="18"/>
          <p:cNvSpPr/>
          <p:nvPr/>
        </p:nvSpPr>
        <p:spPr>
          <a:xfrm>
            <a:off x="1028700" y="9248775"/>
            <a:ext cx="16230600" cy="0"/>
          </a:xfrm>
          <a:prstGeom prst="line">
            <a:avLst/>
          </a:prstGeom>
          <a:ln cap="flat" w="19050">
            <a:solidFill>
              <a:srgbClr val="21488A"/>
            </a:solidFill>
            <a:prstDash val="solid"/>
            <a:headEnd type="none" len="sm" w="sm"/>
            <a:tailEnd type="none" len="sm" w="sm"/>
          </a:ln>
        </p:spPr>
      </p:sp>
      <p:grpSp>
        <p:nvGrpSpPr>
          <p:cNvPr name="Group 19" id="19"/>
          <p:cNvGrpSpPr>
            <a:grpSpLocks noChangeAspect="true"/>
          </p:cNvGrpSpPr>
          <p:nvPr/>
        </p:nvGrpSpPr>
        <p:grpSpPr>
          <a:xfrm rot="0">
            <a:off x="9503030" y="847315"/>
            <a:ext cx="4456659" cy="2556286"/>
            <a:chOff x="0" y="0"/>
            <a:chExt cx="7981950" cy="4578350"/>
          </a:xfrm>
        </p:grpSpPr>
        <p:sp>
          <p:nvSpPr>
            <p:cNvPr name="Freeform 20" id="20"/>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21" id="21"/>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22" id="22"/>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23" id="23"/>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24" id="24"/>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5261" t="0" r="-5261"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028700" y="9248775"/>
            <a:ext cx="16230600" cy="0"/>
          </a:xfrm>
          <a:prstGeom prst="line">
            <a:avLst/>
          </a:prstGeom>
          <a:ln cap="flat" w="19050">
            <a:solidFill>
              <a:srgbClr val="21488A"/>
            </a:solidFill>
            <a:prstDash val="solid"/>
            <a:headEnd type="none" len="sm" w="sm"/>
            <a:tailEnd type="none" len="sm" w="sm"/>
          </a:ln>
        </p:spPr>
      </p:sp>
      <p:grpSp>
        <p:nvGrpSpPr>
          <p:cNvPr name="Group 3" id="3"/>
          <p:cNvGrpSpPr>
            <a:grpSpLocks noChangeAspect="true"/>
          </p:cNvGrpSpPr>
          <p:nvPr/>
        </p:nvGrpSpPr>
        <p:grpSpPr>
          <a:xfrm rot="0">
            <a:off x="13969227" y="600960"/>
            <a:ext cx="3293759" cy="1889260"/>
            <a:chOff x="0" y="0"/>
            <a:chExt cx="7981950" cy="4578350"/>
          </a:xfrm>
        </p:grpSpPr>
        <p:sp>
          <p:nvSpPr>
            <p:cNvPr name="Freeform 4" id="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5" id="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6" id="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7" id="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8" id="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8940" t="0" r="-8940" b="0"/>
              </a:stretch>
            </a:blipFill>
          </p:spPr>
        </p:sp>
      </p:grpSp>
      <p:sp>
        <p:nvSpPr>
          <p:cNvPr name="TextBox 9" id="9"/>
          <p:cNvSpPr txBox="true"/>
          <p:nvPr/>
        </p:nvSpPr>
        <p:spPr>
          <a:xfrm rot="0">
            <a:off x="1028700" y="923925"/>
            <a:ext cx="8115300" cy="1138556"/>
          </a:xfrm>
          <a:prstGeom prst="rect">
            <a:avLst/>
          </a:prstGeom>
        </p:spPr>
        <p:txBody>
          <a:bodyPr anchor="t" rtlCol="false" tIns="0" lIns="0" bIns="0" rIns="0">
            <a:spAutoFit/>
          </a:bodyPr>
          <a:lstStyle/>
          <a:p>
            <a:pPr algn="l" marL="0" indent="0" lvl="0">
              <a:lnSpc>
                <a:spcPts val="7820"/>
              </a:lnSpc>
              <a:spcBef>
                <a:spcPct val="0"/>
              </a:spcBef>
            </a:pPr>
            <a:r>
              <a:rPr lang="en-US" b="true" sz="6800">
                <a:solidFill>
                  <a:srgbClr val="21488A"/>
                </a:solidFill>
                <a:latin typeface="Tabarra Sans Heavy"/>
                <a:ea typeface="Tabarra Sans Heavy"/>
                <a:cs typeface="Tabarra Sans Heavy"/>
                <a:sym typeface="Tabarra Sans Heavy"/>
              </a:rPr>
              <a:t>Dataset Overview</a:t>
            </a:r>
          </a:p>
        </p:txBody>
      </p:sp>
      <p:sp>
        <p:nvSpPr>
          <p:cNvPr name="TextBox 10" id="10"/>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11" id="11"/>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12" id="12"/>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grpSp>
        <p:nvGrpSpPr>
          <p:cNvPr name="Group 13" id="13"/>
          <p:cNvGrpSpPr/>
          <p:nvPr/>
        </p:nvGrpSpPr>
        <p:grpSpPr>
          <a:xfrm rot="0">
            <a:off x="10881384" y="600960"/>
            <a:ext cx="2358270" cy="1889260"/>
            <a:chOff x="0" y="0"/>
            <a:chExt cx="3144360" cy="2519014"/>
          </a:xfrm>
        </p:grpSpPr>
        <p:sp>
          <p:nvSpPr>
            <p:cNvPr name="Freeform 14" id="14"/>
            <p:cNvSpPr/>
            <p:nvPr/>
          </p:nvSpPr>
          <p:spPr>
            <a:xfrm flipH="false" flipV="false" rot="0">
              <a:off x="0" y="0"/>
              <a:ext cx="2937625" cy="2519014"/>
            </a:xfrm>
            <a:custGeom>
              <a:avLst/>
              <a:gdLst/>
              <a:ahLst/>
              <a:cxnLst/>
              <a:rect r="r" b="b" t="t" l="l"/>
              <a:pathLst>
                <a:path h="2519014" w="2937625">
                  <a:moveTo>
                    <a:pt x="0" y="0"/>
                  </a:moveTo>
                  <a:lnTo>
                    <a:pt x="2937625" y="0"/>
                  </a:lnTo>
                  <a:lnTo>
                    <a:pt x="2937625" y="2519014"/>
                  </a:lnTo>
                  <a:lnTo>
                    <a:pt x="0" y="2519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69042" y="307528"/>
              <a:ext cx="1820888" cy="343454"/>
            </a:xfrm>
            <a:prstGeom prst="rect">
              <a:avLst/>
            </a:prstGeom>
          </p:spPr>
          <p:txBody>
            <a:bodyPr anchor="t" rtlCol="false" tIns="0" lIns="0" bIns="0" rIns="0">
              <a:spAutoFit/>
            </a:bodyPr>
            <a:lstStyle/>
            <a:p>
              <a:pPr algn="ctr" marL="0" indent="0" lvl="0">
                <a:lnSpc>
                  <a:spcPts val="1910"/>
                </a:lnSpc>
              </a:pPr>
              <a:r>
                <a:rPr lang="en-US" b="true" sz="1469" spc="-44">
                  <a:solidFill>
                    <a:srgbClr val="0C306D"/>
                  </a:solidFill>
                  <a:latin typeface="Tabarra Sans Bold"/>
                  <a:ea typeface="Tabarra Sans Bold"/>
                  <a:cs typeface="Tabarra Sans Bold"/>
                  <a:sym typeface="Tabarra Sans Bold"/>
                </a:rPr>
                <a:t>FAKER</a:t>
              </a:r>
            </a:p>
          </p:txBody>
        </p:sp>
        <p:sp>
          <p:nvSpPr>
            <p:cNvPr name="TextBox 16" id="16"/>
            <p:cNvSpPr txBox="true"/>
            <p:nvPr/>
          </p:nvSpPr>
          <p:spPr>
            <a:xfrm rot="0">
              <a:off x="1323473" y="1792877"/>
              <a:ext cx="1820888" cy="343454"/>
            </a:xfrm>
            <a:prstGeom prst="rect">
              <a:avLst/>
            </a:prstGeom>
          </p:spPr>
          <p:txBody>
            <a:bodyPr anchor="t" rtlCol="false" tIns="0" lIns="0" bIns="0" rIns="0">
              <a:spAutoFit/>
            </a:bodyPr>
            <a:lstStyle/>
            <a:p>
              <a:pPr algn="ctr" marL="0" indent="0" lvl="0">
                <a:lnSpc>
                  <a:spcPts val="1910"/>
                </a:lnSpc>
              </a:pPr>
              <a:r>
                <a:rPr lang="en-US" b="true" sz="1469" spc="-44">
                  <a:solidFill>
                    <a:srgbClr val="0C306D"/>
                  </a:solidFill>
                  <a:latin typeface="Tabarra Sans Bold"/>
                  <a:ea typeface="Tabarra Sans Bold"/>
                  <a:cs typeface="Tabarra Sans Bold"/>
                  <a:sym typeface="Tabarra Sans Bold"/>
                </a:rPr>
                <a:t>CRM</a:t>
              </a:r>
            </a:p>
          </p:txBody>
        </p:sp>
      </p:grpSp>
      <p:sp>
        <p:nvSpPr>
          <p:cNvPr name="TextBox 17" id="17"/>
          <p:cNvSpPr txBox="true"/>
          <p:nvPr/>
        </p:nvSpPr>
        <p:spPr>
          <a:xfrm rot="0">
            <a:off x="8625231" y="2560443"/>
            <a:ext cx="4512308" cy="318769"/>
          </a:xfrm>
          <a:prstGeom prst="rect">
            <a:avLst/>
          </a:prstGeom>
        </p:spPr>
        <p:txBody>
          <a:bodyPr anchor="t" rtlCol="false" tIns="0" lIns="0" bIns="0" rIns="0">
            <a:spAutoFit/>
          </a:bodyPr>
          <a:lstStyle/>
          <a:p>
            <a:pPr algn="ctr">
              <a:lnSpc>
                <a:spcPts val="2380"/>
              </a:lnSpc>
              <a:spcBef>
                <a:spcPct val="0"/>
              </a:spcBef>
            </a:pPr>
            <a:r>
              <a:rPr lang="en-US" sz="1700" spc="-51">
                <a:solidFill>
                  <a:srgbClr val="0C306D"/>
                </a:solidFill>
                <a:latin typeface="Tabarra Sans"/>
                <a:ea typeface="Tabarra Sans"/>
                <a:cs typeface="Tabarra Sans"/>
                <a:sym typeface="Tabarra Sans"/>
              </a:rPr>
              <a:t>CRM  = Customer Relationship Management</a:t>
            </a:r>
          </a:p>
        </p:txBody>
      </p:sp>
      <p:sp>
        <p:nvSpPr>
          <p:cNvPr name="AutoShape 18" id="18"/>
          <p:cNvSpPr/>
          <p:nvPr/>
        </p:nvSpPr>
        <p:spPr>
          <a:xfrm>
            <a:off x="1354008" y="4621405"/>
            <a:ext cx="6419438" cy="0"/>
          </a:xfrm>
          <a:prstGeom prst="line">
            <a:avLst/>
          </a:prstGeom>
          <a:ln cap="flat" w="19050">
            <a:solidFill>
              <a:srgbClr val="73E491"/>
            </a:solidFill>
            <a:prstDash val="solid"/>
            <a:headEnd type="none" len="sm" w="sm"/>
            <a:tailEnd type="none" len="sm" w="sm"/>
          </a:ln>
        </p:spPr>
      </p:sp>
      <p:sp>
        <p:nvSpPr>
          <p:cNvPr name="TextBox 19" id="19"/>
          <p:cNvSpPr txBox="true"/>
          <p:nvPr/>
        </p:nvSpPr>
        <p:spPr>
          <a:xfrm rot="0">
            <a:off x="1354008" y="3630282"/>
            <a:ext cx="6424503"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FAKER</a:t>
            </a:r>
          </a:p>
        </p:txBody>
      </p:sp>
      <p:sp>
        <p:nvSpPr>
          <p:cNvPr name="AutoShape 20" id="20"/>
          <p:cNvSpPr/>
          <p:nvPr/>
        </p:nvSpPr>
        <p:spPr>
          <a:xfrm>
            <a:off x="10528509" y="4621405"/>
            <a:ext cx="6419438" cy="0"/>
          </a:xfrm>
          <a:prstGeom prst="line">
            <a:avLst/>
          </a:prstGeom>
          <a:ln cap="flat" w="19050">
            <a:solidFill>
              <a:srgbClr val="73E491"/>
            </a:solidFill>
            <a:prstDash val="solid"/>
            <a:headEnd type="none" len="sm" w="sm"/>
            <a:tailEnd type="none" len="sm" w="sm"/>
          </a:ln>
        </p:spPr>
      </p:sp>
      <p:sp>
        <p:nvSpPr>
          <p:cNvPr name="TextBox 21" id="21"/>
          <p:cNvSpPr txBox="true"/>
          <p:nvPr/>
        </p:nvSpPr>
        <p:spPr>
          <a:xfrm rot="0">
            <a:off x="10528509" y="3649332"/>
            <a:ext cx="6419438" cy="706120"/>
          </a:xfrm>
          <a:prstGeom prst="rect">
            <a:avLst/>
          </a:prstGeom>
        </p:spPr>
        <p:txBody>
          <a:bodyPr anchor="t" rtlCol="false" tIns="0" lIns="0" bIns="0" rIns="0">
            <a:spAutoFit/>
          </a:bodyPr>
          <a:lstStyle/>
          <a:p>
            <a:pPr algn="l" marL="0" indent="0" lvl="0">
              <a:lnSpc>
                <a:spcPts val="5180"/>
              </a:lnSpc>
            </a:pPr>
            <a:r>
              <a:rPr lang="en-US" sz="3700" spc="-111">
                <a:solidFill>
                  <a:srgbClr val="0C306D"/>
                </a:solidFill>
                <a:latin typeface="Tabarra Sans"/>
                <a:ea typeface="Tabarra Sans"/>
                <a:cs typeface="Tabarra Sans"/>
                <a:sym typeface="Tabarra Sans"/>
              </a:rPr>
              <a:t>CRM</a:t>
            </a:r>
          </a:p>
        </p:txBody>
      </p:sp>
      <p:sp>
        <p:nvSpPr>
          <p:cNvPr name="TextBox 22" id="22"/>
          <p:cNvSpPr txBox="true"/>
          <p:nvPr/>
        </p:nvSpPr>
        <p:spPr>
          <a:xfrm rot="0">
            <a:off x="1354008" y="4845050"/>
            <a:ext cx="6419438" cy="44132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Data Generator</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Customizable</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Unique IDs</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Campaign-level keywords, content, &amp; interactions</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Ensure data uniqueness and realism</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Used Faker for country-specific fields</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Maintime timelines (SendDate, CloseDate)</a:t>
            </a:r>
          </a:p>
          <a:p>
            <a:pPr algn="l">
              <a:lnSpc>
                <a:spcPts val="3499"/>
              </a:lnSpc>
              <a:spcBef>
                <a:spcPct val="0"/>
              </a:spcBef>
            </a:pPr>
          </a:p>
        </p:txBody>
      </p:sp>
      <p:sp>
        <p:nvSpPr>
          <p:cNvPr name="TextBox 23" id="23"/>
          <p:cNvSpPr txBox="true"/>
          <p:nvPr/>
        </p:nvSpPr>
        <p:spPr>
          <a:xfrm rot="0">
            <a:off x="10528509" y="4900356"/>
            <a:ext cx="6419438" cy="22225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Contact Management</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Sales Tracking</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Marketing Automation</a:t>
            </a:r>
          </a:p>
          <a:p>
            <a:pPr algn="l" marL="539749" indent="-269875" lvl="1">
              <a:lnSpc>
                <a:spcPts val="3499"/>
              </a:lnSpc>
              <a:buFont typeface="Arial"/>
              <a:buChar char="•"/>
            </a:pPr>
            <a:r>
              <a:rPr lang="en-US" sz="2499">
                <a:solidFill>
                  <a:srgbClr val="0C306D"/>
                </a:solidFill>
                <a:latin typeface="Tabarra Sans"/>
                <a:ea typeface="Tabarra Sans"/>
                <a:cs typeface="Tabarra Sans"/>
                <a:sym typeface="Tabarra Sans"/>
              </a:rPr>
              <a:t>Analytics</a:t>
            </a:r>
          </a:p>
          <a:p>
            <a:pPr algn="l">
              <a:lnSpc>
                <a:spcPts val="34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028700" y="9248775"/>
            <a:ext cx="16230600" cy="0"/>
          </a:xfrm>
          <a:prstGeom prst="line">
            <a:avLst/>
          </a:prstGeom>
          <a:ln cap="flat" w="19050">
            <a:solidFill>
              <a:srgbClr val="21488A"/>
            </a:solidFill>
            <a:prstDash val="solid"/>
            <a:headEnd type="none" len="sm" w="sm"/>
            <a:tailEnd type="none" len="sm" w="sm"/>
          </a:ln>
        </p:spPr>
      </p:sp>
      <p:sp>
        <p:nvSpPr>
          <p:cNvPr name="TextBox 3" id="3"/>
          <p:cNvSpPr txBox="true"/>
          <p:nvPr/>
        </p:nvSpPr>
        <p:spPr>
          <a:xfrm rot="0">
            <a:off x="1028700" y="923925"/>
            <a:ext cx="13641286" cy="1138556"/>
          </a:xfrm>
          <a:prstGeom prst="rect">
            <a:avLst/>
          </a:prstGeom>
        </p:spPr>
        <p:txBody>
          <a:bodyPr anchor="t" rtlCol="false" tIns="0" lIns="0" bIns="0" rIns="0">
            <a:spAutoFit/>
          </a:bodyPr>
          <a:lstStyle/>
          <a:p>
            <a:pPr algn="l" marL="0" indent="0" lvl="0">
              <a:lnSpc>
                <a:spcPts val="7820"/>
              </a:lnSpc>
              <a:spcBef>
                <a:spcPct val="0"/>
              </a:spcBef>
            </a:pPr>
            <a:r>
              <a:rPr lang="en-US" b="true" sz="6800">
                <a:solidFill>
                  <a:srgbClr val="21488A"/>
                </a:solidFill>
                <a:latin typeface="Tabarra Sans Heavy"/>
                <a:ea typeface="Tabarra Sans Heavy"/>
                <a:cs typeface="Tabarra Sans Heavy"/>
                <a:sym typeface="Tabarra Sans Heavy"/>
              </a:rPr>
              <a:t>Dataset Overview - Faker</a:t>
            </a:r>
          </a:p>
        </p:txBody>
      </p:sp>
      <p:sp>
        <p:nvSpPr>
          <p:cNvPr name="TextBox 4" id="4"/>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5" id="5"/>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6" id="6"/>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grpSp>
        <p:nvGrpSpPr>
          <p:cNvPr name="Group 7" id="7"/>
          <p:cNvGrpSpPr/>
          <p:nvPr/>
        </p:nvGrpSpPr>
        <p:grpSpPr>
          <a:xfrm rot="0">
            <a:off x="1028700" y="2672395"/>
            <a:ext cx="4918024" cy="5956941"/>
            <a:chOff x="0" y="0"/>
            <a:chExt cx="6557366" cy="7942588"/>
          </a:xfrm>
        </p:grpSpPr>
        <p:sp>
          <p:nvSpPr>
            <p:cNvPr name="Freeform 8" id="8"/>
            <p:cNvSpPr/>
            <p:nvPr/>
          </p:nvSpPr>
          <p:spPr>
            <a:xfrm flipH="false" flipV="false" rot="0">
              <a:off x="0" y="0"/>
              <a:ext cx="6557366" cy="7032028"/>
            </a:xfrm>
            <a:custGeom>
              <a:avLst/>
              <a:gdLst/>
              <a:ahLst/>
              <a:cxnLst/>
              <a:rect r="r" b="b" t="t" l="l"/>
              <a:pathLst>
                <a:path h="7032028" w="6557366">
                  <a:moveTo>
                    <a:pt x="0" y="0"/>
                  </a:moveTo>
                  <a:lnTo>
                    <a:pt x="6557366" y="0"/>
                  </a:lnTo>
                  <a:lnTo>
                    <a:pt x="6557366" y="7032028"/>
                  </a:lnTo>
                  <a:lnTo>
                    <a:pt x="0" y="70320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229652" y="398906"/>
              <a:ext cx="2098061" cy="554285"/>
            </a:xfrm>
            <a:prstGeom prst="rect">
              <a:avLst/>
            </a:prstGeom>
          </p:spPr>
          <p:txBody>
            <a:bodyPr anchor="t" rtlCol="false" tIns="0" lIns="0" bIns="0" rIns="0">
              <a:spAutoFit/>
            </a:bodyPr>
            <a:lstStyle/>
            <a:p>
              <a:pPr algn="ctr">
                <a:lnSpc>
                  <a:spcPts val="3229"/>
                </a:lnSpc>
                <a:spcBef>
                  <a:spcPct val="0"/>
                </a:spcBef>
              </a:pPr>
              <a:r>
                <a:rPr lang="en-US" sz="2307">
                  <a:solidFill>
                    <a:srgbClr val="0C306D"/>
                  </a:solidFill>
                  <a:latin typeface="Tabarra Sans"/>
                  <a:ea typeface="Tabarra Sans"/>
                  <a:cs typeface="Tabarra Sans"/>
                  <a:sym typeface="Tabarra Sans"/>
                </a:rPr>
                <a:t>CRM DATA</a:t>
              </a:r>
            </a:p>
          </p:txBody>
        </p:sp>
        <p:sp>
          <p:nvSpPr>
            <p:cNvPr name="TextBox 10" id="10"/>
            <p:cNvSpPr txBox="true"/>
            <p:nvPr/>
          </p:nvSpPr>
          <p:spPr>
            <a:xfrm rot="0">
              <a:off x="1161546" y="2161080"/>
              <a:ext cx="4234274" cy="1091454"/>
            </a:xfrm>
            <a:prstGeom prst="rect">
              <a:avLst/>
            </a:prstGeom>
          </p:spPr>
          <p:txBody>
            <a:bodyPr anchor="t" rtlCol="false" tIns="0" lIns="0" bIns="0" rIns="0">
              <a:spAutoFit/>
            </a:bodyPr>
            <a:lstStyle/>
            <a:p>
              <a:pPr algn="ctr">
                <a:lnSpc>
                  <a:spcPts val="3229"/>
                </a:lnSpc>
              </a:pPr>
              <a:r>
                <a:rPr lang="en-US" sz="2307">
                  <a:solidFill>
                    <a:srgbClr val="0C306D"/>
                  </a:solidFill>
                  <a:latin typeface="Tabarra Sans"/>
                  <a:ea typeface="Tabarra Sans"/>
                  <a:cs typeface="Tabarra Sans"/>
                  <a:sym typeface="Tabarra Sans"/>
                </a:rPr>
                <a:t>CAMPAIGN RELEVANT</a:t>
              </a:r>
            </a:p>
            <a:p>
              <a:pPr algn="ctr">
                <a:lnSpc>
                  <a:spcPts val="3229"/>
                </a:lnSpc>
                <a:spcBef>
                  <a:spcPct val="0"/>
                </a:spcBef>
              </a:pPr>
              <a:r>
                <a:rPr lang="en-US" sz="2307">
                  <a:solidFill>
                    <a:srgbClr val="0C306D"/>
                  </a:solidFill>
                  <a:latin typeface="Tabarra Sans"/>
                  <a:ea typeface="Tabarra Sans"/>
                  <a:cs typeface="Tabarra Sans"/>
                  <a:sym typeface="Tabarra Sans"/>
                </a:rPr>
                <a:t>DATA</a:t>
              </a:r>
            </a:p>
          </p:txBody>
        </p:sp>
        <p:sp>
          <p:nvSpPr>
            <p:cNvPr name="TextBox 11" id="11"/>
            <p:cNvSpPr txBox="true"/>
            <p:nvPr/>
          </p:nvSpPr>
          <p:spPr>
            <a:xfrm rot="0">
              <a:off x="1033231" y="7388303"/>
              <a:ext cx="4490904" cy="554285"/>
            </a:xfrm>
            <a:prstGeom prst="rect">
              <a:avLst/>
            </a:prstGeom>
          </p:spPr>
          <p:txBody>
            <a:bodyPr anchor="t" rtlCol="false" tIns="0" lIns="0" bIns="0" rIns="0">
              <a:spAutoFit/>
            </a:bodyPr>
            <a:lstStyle/>
            <a:p>
              <a:pPr algn="ctr">
                <a:lnSpc>
                  <a:spcPts val="3229"/>
                </a:lnSpc>
                <a:spcBef>
                  <a:spcPct val="0"/>
                </a:spcBef>
              </a:pPr>
              <a:r>
                <a:rPr lang="en-US" sz="2307">
                  <a:solidFill>
                    <a:srgbClr val="0C306D"/>
                  </a:solidFill>
                  <a:latin typeface="Tabarra Sans"/>
                  <a:ea typeface="Tabarra Sans"/>
                  <a:cs typeface="Tabarra Sans"/>
                  <a:sym typeface="Tabarra Sans"/>
                </a:rPr>
                <a:t>CAMPAIGN LEARNINGS</a:t>
              </a:r>
            </a:p>
          </p:txBody>
        </p:sp>
      </p:grpSp>
      <p:sp>
        <p:nvSpPr>
          <p:cNvPr name="TextBox 12" id="12"/>
          <p:cNvSpPr txBox="true"/>
          <p:nvPr/>
        </p:nvSpPr>
        <p:spPr>
          <a:xfrm rot="0">
            <a:off x="6950478" y="2513651"/>
            <a:ext cx="9348788" cy="6115685"/>
          </a:xfrm>
          <a:prstGeom prst="rect">
            <a:avLst/>
          </a:prstGeom>
        </p:spPr>
        <p:txBody>
          <a:bodyPr anchor="t" rtlCol="false" tIns="0" lIns="0" bIns="0" rIns="0">
            <a:spAutoFit/>
          </a:bodyPr>
          <a:lstStyle/>
          <a:p>
            <a:pPr algn="l" marL="237494" indent="-118747" lvl="1">
              <a:lnSpc>
                <a:spcPts val="1540"/>
              </a:lnSpc>
              <a:buFont typeface="Arial"/>
              <a:buChar char="•"/>
            </a:pPr>
            <a:r>
              <a:rPr lang="en-US" sz="1100">
                <a:solidFill>
                  <a:srgbClr val="0C306D"/>
                </a:solidFill>
                <a:latin typeface="Tabarra Sans"/>
                <a:ea typeface="Tabarra Sans"/>
                <a:cs typeface="Tabarra Sans"/>
                <a:sym typeface="Tabarra Sans"/>
              </a:rPr>
              <a:t>Company Details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CompanyID: A globally unique identifier for each company, generated using uuid4.</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CompanyName: The name of the company, generated using Faker.company.</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Domain: The company's website domain, created using Faker.domain_name.</a:t>
            </a:r>
          </a:p>
          <a:p>
            <a:pPr algn="l" marL="237494" indent="-118747" lvl="1">
              <a:lnSpc>
                <a:spcPts val="1540"/>
              </a:lnSpc>
              <a:buFont typeface="Arial"/>
              <a:buChar char="•"/>
            </a:pPr>
            <a:r>
              <a:rPr lang="en-US" sz="1100">
                <a:solidFill>
                  <a:srgbClr val="0C306D"/>
                </a:solidFill>
                <a:latin typeface="Tabarra Sans"/>
                <a:ea typeface="Tabarra Sans"/>
                <a:cs typeface="Tabarra Sans"/>
                <a:sym typeface="Tabarra Sans"/>
              </a:rPr>
              <a:t>Contact Details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ContactID: A globally unique identifier for individual contacts, generated using uuid4.</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LastName: The last name of the contact person, generated using Faker.last_name.</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Email: The email address of the contact, generated using Faker.email.</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Phone: The phone number of the contact, generated using Faker.phone_number.</a:t>
            </a:r>
          </a:p>
          <a:p>
            <a:pPr algn="l" marL="237494" indent="-118747" lvl="1">
              <a:lnSpc>
                <a:spcPts val="1540"/>
              </a:lnSpc>
              <a:buFont typeface="Arial"/>
              <a:buChar char="•"/>
            </a:pPr>
            <a:r>
              <a:rPr lang="en-US" sz="1100">
                <a:solidFill>
                  <a:srgbClr val="0C306D"/>
                </a:solidFill>
                <a:latin typeface="Tabarra Sans"/>
                <a:ea typeface="Tabarra Sans"/>
                <a:cs typeface="Tabarra Sans"/>
                <a:sym typeface="Tabarra Sans"/>
              </a:rPr>
              <a:t>Deal Information</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DealID: A globally unique identifier for each deal, generated using uuid4.</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DealName: A descriptive name for the deal, generated using Faker.bs.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Industry: The industry associated with the company or deal, generated using Faker.bs.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Address: The address associated with the company, generated using Faker.address.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Country: The country associated with the company, generated using Faker.country.</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Stage</a:t>
            </a:r>
            <a:r>
              <a:rPr lang="en-US" sz="1100">
                <a:solidFill>
                  <a:srgbClr val="0C306D"/>
                </a:solidFill>
                <a:latin typeface="Tabarra Sans"/>
                <a:ea typeface="Tabarra Sans"/>
                <a:cs typeface="Tabarra Sans"/>
                <a:sym typeface="Tabarra Sans"/>
              </a:rPr>
              <a:t>: The current stage of the deal (e.g., Prospecting, Negotiation, </a:t>
            </a:r>
            <a:r>
              <a:rPr lang="en-US" b="true" sz="1100">
                <a:solidFill>
                  <a:srgbClr val="0C306D"/>
                </a:solidFill>
                <a:latin typeface="Tabarra Sans Bold"/>
                <a:ea typeface="Tabarra Sans Bold"/>
                <a:cs typeface="Tabarra Sans Bold"/>
                <a:sym typeface="Tabarra Sans Bold"/>
              </a:rPr>
              <a:t>Closed Won</a:t>
            </a:r>
            <a:r>
              <a:rPr lang="en-US" sz="1100">
                <a:solidFill>
                  <a:srgbClr val="0C306D"/>
                </a:solidFill>
                <a:latin typeface="Tabarra Sans"/>
                <a:ea typeface="Tabarra Sans"/>
                <a:cs typeface="Tabarra Sans"/>
                <a:sym typeface="Tabarra Sans"/>
              </a:rPr>
              <a:t>, Closed Lost), randomly selected.</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Amount</a:t>
            </a:r>
            <a:r>
              <a:rPr lang="en-US" sz="1100">
                <a:solidFill>
                  <a:srgbClr val="0C306D"/>
                </a:solidFill>
                <a:latin typeface="Tabarra Sans"/>
                <a:ea typeface="Tabarra Sans"/>
                <a:cs typeface="Tabarra Sans"/>
                <a:sym typeface="Tabarra Sans"/>
              </a:rPr>
              <a:t>: The monetary value of the deal, randomly generated as a float between 1,000 and 100,000, rounded to two decimal places.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Source: The source of the deal, randomly selected from options like Referral, Website, and Cold Call.</a:t>
            </a:r>
          </a:p>
          <a:p>
            <a:pPr algn="l" marL="237494" indent="-118747" lvl="1">
              <a:lnSpc>
                <a:spcPts val="1540"/>
              </a:lnSpc>
              <a:buFont typeface="Arial"/>
              <a:buChar char="•"/>
            </a:pPr>
            <a:r>
              <a:rPr lang="en-US" sz="1100">
                <a:solidFill>
                  <a:srgbClr val="0C306D"/>
                </a:solidFill>
                <a:latin typeface="Tabarra Sans"/>
                <a:ea typeface="Tabarra Sans"/>
                <a:cs typeface="Tabarra Sans"/>
                <a:sym typeface="Tabarra Sans"/>
              </a:rPr>
              <a:t>Marketing and Interaction</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SendDate: The date a marketing interaction was sent, generated using Faker.date_between within the last 4 years.</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CloseDate: The date the deal was closed, calculated as a random number of days (10–7000) after the SendDate.</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OpenStatus: A boolean indicating whether the marketing material was opened.</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ClickStatus: A boolean indicating whether a link in the marketing material was clicked.</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Type</a:t>
            </a:r>
            <a:r>
              <a:rPr lang="en-US" sz="1100">
                <a:solidFill>
                  <a:srgbClr val="0C306D"/>
                </a:solidFill>
                <a:latin typeface="Tabarra Sans"/>
                <a:ea typeface="Tabarra Sans"/>
                <a:cs typeface="Tabarra Sans"/>
                <a:sym typeface="Tabarra Sans"/>
              </a:rPr>
              <a:t>: The type of interaction (e.g., Email, Call, Meeting), randomly selected.</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Outcome: The outcome of the interaction (e.g., Successful, Unsuccessful, Pending), randomly selected.</a:t>
            </a:r>
          </a:p>
          <a:p>
            <a:pPr algn="l" marL="237494" indent="-118747" lvl="1">
              <a:lnSpc>
                <a:spcPts val="1540"/>
              </a:lnSpc>
              <a:buFont typeface="Arial"/>
              <a:buChar char="•"/>
            </a:pPr>
            <a:r>
              <a:rPr lang="en-US" sz="1100">
                <a:solidFill>
                  <a:srgbClr val="0C306D"/>
                </a:solidFill>
                <a:latin typeface="Tabarra Sans"/>
                <a:ea typeface="Tabarra Sans"/>
                <a:cs typeface="Tabarra Sans"/>
                <a:sym typeface="Tabarra Sans"/>
              </a:rPr>
              <a:t>UTM Parameters (Marketing Analytics)</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utm_source</a:t>
            </a:r>
            <a:r>
              <a:rPr lang="en-US" sz="1100">
                <a:solidFill>
                  <a:srgbClr val="0C306D"/>
                </a:solidFill>
                <a:latin typeface="Tabarra Sans"/>
                <a:ea typeface="Tabarra Sans"/>
                <a:cs typeface="Tabarra Sans"/>
                <a:sym typeface="Tabarra Sans"/>
              </a:rPr>
              <a:t>: The traffic source for marketing (e.g., Google, Facebook, LinkedIn).</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utm_medium</a:t>
            </a:r>
            <a:r>
              <a:rPr lang="en-US" sz="1100">
                <a:solidFill>
                  <a:srgbClr val="0C306D"/>
                </a:solidFill>
                <a:latin typeface="Tabarra Sans"/>
                <a:ea typeface="Tabarra Sans"/>
                <a:cs typeface="Tabarra Sans"/>
                <a:sym typeface="Tabarra Sans"/>
              </a:rPr>
              <a:t>: The marketing medium used (e.g., CPC, Email, Social, Banner, Organic).</a:t>
            </a:r>
          </a:p>
          <a:p>
            <a:pPr algn="l" marL="474988" indent="-158329" lvl="2">
              <a:lnSpc>
                <a:spcPts val="1540"/>
              </a:lnSpc>
              <a:buFont typeface="Arial"/>
              <a:buChar char="⚬"/>
            </a:pPr>
            <a:r>
              <a:rPr lang="en-US" b="true" sz="1100">
                <a:solidFill>
                  <a:srgbClr val="0C306D"/>
                </a:solidFill>
                <a:latin typeface="Tabarra Sans Bold"/>
                <a:ea typeface="Tabarra Sans Bold"/>
                <a:cs typeface="Tabarra Sans Bold"/>
                <a:sym typeface="Tabarra Sans Bold"/>
              </a:rPr>
              <a:t>utm_campaign</a:t>
            </a:r>
            <a:r>
              <a:rPr lang="en-US" sz="1100">
                <a:solidFill>
                  <a:srgbClr val="0C306D"/>
                </a:solidFill>
                <a:latin typeface="Tabarra Sans"/>
                <a:ea typeface="Tabarra Sans"/>
                <a:cs typeface="Tabarra Sans"/>
                <a:sym typeface="Tabarra Sans"/>
              </a:rPr>
              <a:t>: The name of the marketing campaign (e.g., Search Ads, Retargeting, Influencer Campaign).</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utm_term: A keyword identifier associated with the campaign (e.g., keyword_1 to keyword_30).</a:t>
            </a:r>
          </a:p>
          <a:p>
            <a:pPr algn="l" marL="474988" indent="-158329" lvl="2">
              <a:lnSpc>
                <a:spcPts val="1540"/>
              </a:lnSpc>
              <a:buFont typeface="Arial"/>
              <a:buChar char="⚬"/>
            </a:pPr>
            <a:r>
              <a:rPr lang="en-US" sz="1100">
                <a:solidFill>
                  <a:srgbClr val="0C306D"/>
                </a:solidFill>
                <a:latin typeface="Tabarra Sans"/>
                <a:ea typeface="Tabarra Sans"/>
                <a:cs typeface="Tabarra Sans"/>
                <a:sym typeface="Tabarra Sans"/>
              </a:rPr>
              <a:t>utm_content: Additional content-related metadata for the campaign (e.g., content_1 to content_30).</a:t>
            </a:r>
          </a:p>
          <a:p>
            <a:pPr algn="l">
              <a:lnSpc>
                <a:spcPts val="1540"/>
              </a:lnSpc>
            </a:pPr>
          </a:p>
        </p:txBody>
      </p:sp>
      <p:sp>
        <p:nvSpPr>
          <p:cNvPr name="TextBox 13" id="13"/>
          <p:cNvSpPr txBox="true"/>
          <p:nvPr/>
        </p:nvSpPr>
        <p:spPr>
          <a:xfrm rot="0">
            <a:off x="1028700" y="3311572"/>
            <a:ext cx="4918024" cy="252730"/>
          </a:xfrm>
          <a:prstGeom prst="rect">
            <a:avLst/>
          </a:prstGeom>
        </p:spPr>
        <p:txBody>
          <a:bodyPr anchor="t" rtlCol="false" tIns="0" lIns="0" bIns="0" rIns="0">
            <a:spAutoFit/>
          </a:bodyPr>
          <a:lstStyle/>
          <a:p>
            <a:pPr algn="ctr">
              <a:lnSpc>
                <a:spcPts val="1820"/>
              </a:lnSpc>
              <a:spcBef>
                <a:spcPct val="0"/>
              </a:spcBef>
            </a:pPr>
            <a:r>
              <a:rPr lang="en-US" sz="1300">
                <a:solidFill>
                  <a:srgbClr val="0C306D"/>
                </a:solidFill>
                <a:latin typeface="Tabarra Sans"/>
                <a:ea typeface="Tabarra Sans"/>
                <a:cs typeface="Tabarra Sans"/>
                <a:sym typeface="Tabarra Sans"/>
              </a:rPr>
              <a:t>1000 RECORDS</a:t>
            </a:r>
          </a:p>
        </p:txBody>
      </p:sp>
      <p:sp>
        <p:nvSpPr>
          <p:cNvPr name="TextBox 14" id="14"/>
          <p:cNvSpPr txBox="true"/>
          <p:nvPr/>
        </p:nvSpPr>
        <p:spPr>
          <a:xfrm rot="0">
            <a:off x="1028700" y="5086350"/>
            <a:ext cx="4918024" cy="252730"/>
          </a:xfrm>
          <a:prstGeom prst="rect">
            <a:avLst/>
          </a:prstGeom>
        </p:spPr>
        <p:txBody>
          <a:bodyPr anchor="t" rtlCol="false" tIns="0" lIns="0" bIns="0" rIns="0">
            <a:spAutoFit/>
          </a:bodyPr>
          <a:lstStyle/>
          <a:p>
            <a:pPr algn="ctr">
              <a:lnSpc>
                <a:spcPts val="1820"/>
              </a:lnSpc>
              <a:spcBef>
                <a:spcPct val="0"/>
              </a:spcBef>
            </a:pPr>
            <a:r>
              <a:rPr lang="en-US" sz="1300">
                <a:solidFill>
                  <a:srgbClr val="0C306D"/>
                </a:solidFill>
                <a:latin typeface="Tabarra Sans"/>
                <a:ea typeface="Tabarra Sans"/>
                <a:cs typeface="Tabarra Sans"/>
                <a:sym typeface="Tabarra Sans"/>
              </a:rPr>
              <a:t>266 RECORDS</a:t>
            </a:r>
          </a:p>
        </p:txBody>
      </p:sp>
      <p:sp>
        <p:nvSpPr>
          <p:cNvPr name="TextBox 15" id="15"/>
          <p:cNvSpPr txBox="true"/>
          <p:nvPr/>
        </p:nvSpPr>
        <p:spPr>
          <a:xfrm rot="0">
            <a:off x="1937655" y="6596380"/>
            <a:ext cx="1040011" cy="972185"/>
          </a:xfrm>
          <a:prstGeom prst="rect">
            <a:avLst/>
          </a:prstGeom>
        </p:spPr>
        <p:txBody>
          <a:bodyPr anchor="t" rtlCol="false" tIns="0" lIns="0" bIns="0" rIns="0">
            <a:spAutoFit/>
          </a:bodyPr>
          <a:lstStyle/>
          <a:p>
            <a:pPr algn="ctr">
              <a:lnSpc>
                <a:spcPts val="1540"/>
              </a:lnSpc>
              <a:spcBef>
                <a:spcPct val="0"/>
              </a:spcBef>
            </a:pPr>
            <a:r>
              <a:rPr lang="en-US" sz="1100">
                <a:solidFill>
                  <a:srgbClr val="000000"/>
                </a:solidFill>
                <a:latin typeface="Tabarra Sans"/>
                <a:ea typeface="Tabarra Sans"/>
                <a:cs typeface="Tabarra Sans"/>
                <a:sym typeface="Tabarra Sans"/>
              </a:rPr>
              <a:t>utm_Campaign</a:t>
            </a:r>
          </a:p>
          <a:p>
            <a:pPr algn="ctr">
              <a:lnSpc>
                <a:spcPts val="1540"/>
              </a:lnSpc>
              <a:spcBef>
                <a:spcPct val="0"/>
              </a:spcBef>
            </a:pPr>
            <a:r>
              <a:rPr lang="en-US" sz="1100">
                <a:solidFill>
                  <a:srgbClr val="000000"/>
                </a:solidFill>
                <a:latin typeface="Tabarra Sans"/>
                <a:ea typeface="Tabarra Sans"/>
                <a:cs typeface="Tabarra Sans"/>
                <a:sym typeface="Tabarra Sans"/>
              </a:rPr>
              <a:t>utm_source</a:t>
            </a:r>
          </a:p>
          <a:p>
            <a:pPr algn="ctr">
              <a:lnSpc>
                <a:spcPts val="1540"/>
              </a:lnSpc>
              <a:spcBef>
                <a:spcPct val="0"/>
              </a:spcBef>
            </a:pPr>
            <a:r>
              <a:rPr lang="en-US" sz="1100">
                <a:solidFill>
                  <a:srgbClr val="000000"/>
                </a:solidFill>
                <a:latin typeface="Tabarra Sans"/>
                <a:ea typeface="Tabarra Sans"/>
                <a:cs typeface="Tabarra Sans"/>
                <a:sym typeface="Tabarra Sans"/>
              </a:rPr>
              <a:t>utm_medium</a:t>
            </a:r>
          </a:p>
          <a:p>
            <a:pPr algn="ctr">
              <a:lnSpc>
                <a:spcPts val="1540"/>
              </a:lnSpc>
              <a:spcBef>
                <a:spcPct val="0"/>
              </a:spcBef>
            </a:pPr>
            <a:r>
              <a:rPr lang="en-US" sz="1100">
                <a:solidFill>
                  <a:srgbClr val="000000"/>
                </a:solidFill>
                <a:latin typeface="Tabarra Sans"/>
                <a:ea typeface="Tabarra Sans"/>
                <a:cs typeface="Tabarra Sans"/>
                <a:sym typeface="Tabarra Sans"/>
              </a:rPr>
              <a:t>Country</a:t>
            </a:r>
          </a:p>
          <a:p>
            <a:pPr algn="ctr">
              <a:lnSpc>
                <a:spcPts val="1540"/>
              </a:lnSpc>
              <a:spcBef>
                <a:spcPct val="0"/>
              </a:spcBef>
            </a:pPr>
            <a:r>
              <a:rPr lang="en-US" sz="1100">
                <a:solidFill>
                  <a:srgbClr val="000000"/>
                </a:solidFill>
                <a:latin typeface="Tabarra Sans"/>
                <a:ea typeface="Tabarra Sans"/>
                <a:cs typeface="Tabarra Sans"/>
                <a:sym typeface="Tabarra Sans"/>
              </a:rPr>
              <a:t>Amount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7335018" cy="1336675"/>
          </a:xfrm>
          <a:prstGeom prst="rect">
            <a:avLst/>
          </a:prstGeom>
        </p:spPr>
        <p:txBody>
          <a:bodyPr anchor="t" rtlCol="false" tIns="0" lIns="0" bIns="0" rIns="0">
            <a:spAutoFit/>
          </a:bodyPr>
          <a:lstStyle/>
          <a:p>
            <a:pPr algn="l" marL="0" indent="0" lvl="0">
              <a:lnSpc>
                <a:spcPts val="9200"/>
              </a:lnSpc>
              <a:spcBef>
                <a:spcPct val="0"/>
              </a:spcBef>
            </a:pPr>
            <a:r>
              <a:rPr lang="en-US" b="true" sz="8000">
                <a:solidFill>
                  <a:srgbClr val="21488A"/>
                </a:solidFill>
                <a:latin typeface="Tabarra Sans Heavy"/>
                <a:ea typeface="Tabarra Sans Heavy"/>
                <a:cs typeface="Tabarra Sans Heavy"/>
                <a:sym typeface="Tabarra Sans Heavy"/>
              </a:rPr>
              <a:t>EDA</a:t>
            </a:r>
          </a:p>
        </p:txBody>
      </p:sp>
      <p:sp>
        <p:nvSpPr>
          <p:cNvPr name="TextBox 3" id="3"/>
          <p:cNvSpPr txBox="true"/>
          <p:nvPr/>
        </p:nvSpPr>
        <p:spPr>
          <a:xfrm rot="0">
            <a:off x="9503030" y="4200125"/>
            <a:ext cx="7756270" cy="1287713"/>
          </a:xfrm>
          <a:prstGeom prst="rect">
            <a:avLst/>
          </a:prstGeom>
        </p:spPr>
        <p:txBody>
          <a:bodyPr anchor="t" rtlCol="false" tIns="0" lIns="0" bIns="0" rIns="0">
            <a:spAutoFit/>
          </a:bodyPr>
          <a:lstStyle/>
          <a:p>
            <a:pPr algn="l" marL="389188" indent="-194594" lvl="1">
              <a:lnSpc>
                <a:spcPts val="2523"/>
              </a:lnSpc>
              <a:buFont typeface="Arial"/>
              <a:buChar char="•"/>
            </a:pPr>
            <a:r>
              <a:rPr lang="en-US" sz="1802">
                <a:solidFill>
                  <a:srgbClr val="0C306D"/>
                </a:solidFill>
                <a:latin typeface="Tabarra Sans"/>
                <a:ea typeface="Tabarra Sans"/>
                <a:cs typeface="Tabarra Sans"/>
                <a:sym typeface="Tabarra Sans"/>
              </a:rPr>
              <a:t>Validate data quality and detect anomalies.</a:t>
            </a:r>
          </a:p>
          <a:p>
            <a:pPr algn="l" marL="389188" indent="-194594" lvl="1">
              <a:lnSpc>
                <a:spcPts val="2523"/>
              </a:lnSpc>
              <a:buFont typeface="Arial"/>
              <a:buChar char="•"/>
            </a:pPr>
            <a:r>
              <a:rPr lang="en-US" sz="1802">
                <a:solidFill>
                  <a:srgbClr val="0C306D"/>
                </a:solidFill>
                <a:latin typeface="Tabarra Sans"/>
                <a:ea typeface="Tabarra Sans"/>
                <a:cs typeface="Tabarra Sans"/>
                <a:sym typeface="Tabarra Sans"/>
              </a:rPr>
              <a:t>Explore patterns in revenue, campaigns, and regions.</a:t>
            </a:r>
          </a:p>
          <a:p>
            <a:pPr algn="l" marL="389188" indent="-194594" lvl="1">
              <a:lnSpc>
                <a:spcPts val="2523"/>
              </a:lnSpc>
              <a:spcBef>
                <a:spcPct val="0"/>
              </a:spcBef>
              <a:buFont typeface="Arial"/>
              <a:buChar char="•"/>
            </a:pPr>
            <a:r>
              <a:rPr lang="en-US" sz="1802">
                <a:solidFill>
                  <a:srgbClr val="0C306D"/>
                </a:solidFill>
                <a:latin typeface="Tabarra Sans"/>
                <a:ea typeface="Tabarra Sans"/>
                <a:cs typeface="Tabarra Sans"/>
                <a:sym typeface="Tabarra Sans"/>
              </a:rPr>
              <a:t>Identify key relationships for deeper analysis.</a:t>
            </a:r>
          </a:p>
          <a:p>
            <a:pPr algn="l" marL="0" indent="0" lvl="0">
              <a:lnSpc>
                <a:spcPts val="2523"/>
              </a:lnSpc>
              <a:spcBef>
                <a:spcPct val="0"/>
              </a:spcBef>
            </a:pPr>
          </a:p>
        </p:txBody>
      </p:sp>
      <p:sp>
        <p:nvSpPr>
          <p:cNvPr name="TextBox 4" id="4"/>
          <p:cNvSpPr txBox="true"/>
          <p:nvPr/>
        </p:nvSpPr>
        <p:spPr>
          <a:xfrm rot="0">
            <a:off x="9503030" y="6799804"/>
            <a:ext cx="7751149" cy="1627051"/>
          </a:xfrm>
          <a:prstGeom prst="rect">
            <a:avLst/>
          </a:prstGeom>
        </p:spPr>
        <p:txBody>
          <a:bodyPr anchor="t" rtlCol="false" tIns="0" lIns="0" bIns="0" rIns="0">
            <a:spAutoFit/>
          </a:bodyPr>
          <a:lstStyle/>
          <a:p>
            <a:pPr algn="l" marL="397998" indent="-198999" lvl="1">
              <a:lnSpc>
                <a:spcPts val="2580"/>
              </a:lnSpc>
              <a:spcBef>
                <a:spcPct val="0"/>
              </a:spcBef>
              <a:buFont typeface="Arial"/>
              <a:buChar char="•"/>
            </a:pPr>
            <a:r>
              <a:rPr lang="en-US" sz="1843">
                <a:solidFill>
                  <a:srgbClr val="0C306D"/>
                </a:solidFill>
                <a:latin typeface="Tabarra Sans"/>
                <a:ea typeface="Tabarra Sans"/>
                <a:cs typeface="Tabarra Sans"/>
                <a:sym typeface="Tabarra Sans"/>
              </a:rPr>
              <a:t>EDA</a:t>
            </a:r>
            <a:r>
              <a:rPr lang="en-US" sz="1843" strike="noStrike" u="none">
                <a:solidFill>
                  <a:srgbClr val="0C306D"/>
                </a:solidFill>
                <a:latin typeface="Tabarra Sans"/>
                <a:ea typeface="Tabarra Sans"/>
                <a:cs typeface="Tabarra Sans"/>
                <a:sym typeface="Tabarra Sans"/>
              </a:rPr>
              <a:t> insights shaped dashboard design.</a:t>
            </a:r>
          </a:p>
          <a:p>
            <a:pPr algn="l" marL="397998" indent="-198999" lvl="1">
              <a:lnSpc>
                <a:spcPts val="2580"/>
              </a:lnSpc>
              <a:spcBef>
                <a:spcPct val="0"/>
              </a:spcBef>
              <a:buFont typeface="Arial"/>
              <a:buChar char="•"/>
            </a:pPr>
            <a:r>
              <a:rPr lang="en-US" sz="1843" strike="noStrike" u="none">
                <a:solidFill>
                  <a:srgbClr val="0C306D"/>
                </a:solidFill>
                <a:latin typeface="Tabarra Sans"/>
                <a:ea typeface="Tabarra Sans"/>
                <a:cs typeface="Tabarra Sans"/>
                <a:sym typeface="Tabarra Sans"/>
              </a:rPr>
              <a:t>Key trends transformed into interactive visuals.</a:t>
            </a:r>
          </a:p>
          <a:p>
            <a:pPr algn="l" marL="397998" indent="-198999" lvl="1">
              <a:lnSpc>
                <a:spcPts val="2580"/>
              </a:lnSpc>
              <a:spcBef>
                <a:spcPct val="0"/>
              </a:spcBef>
              <a:buFont typeface="Arial"/>
              <a:buChar char="•"/>
            </a:pPr>
            <a:r>
              <a:rPr lang="en-US" sz="1843" strike="noStrike" u="none">
                <a:solidFill>
                  <a:srgbClr val="0C306D"/>
                </a:solidFill>
                <a:latin typeface="Tabarra Sans"/>
                <a:ea typeface="Tabarra Sans"/>
                <a:cs typeface="Tabarra Sans"/>
                <a:sym typeface="Tabarra Sans"/>
              </a:rPr>
              <a:t>Filters added for dynamic exploration of UTM parameters, regions, and stages.</a:t>
            </a:r>
          </a:p>
          <a:p>
            <a:pPr algn="l" marL="0" indent="0" lvl="0">
              <a:lnSpc>
                <a:spcPts val="2580"/>
              </a:lnSpc>
              <a:spcBef>
                <a:spcPct val="0"/>
              </a:spcBef>
            </a:pPr>
          </a:p>
        </p:txBody>
      </p:sp>
      <p:sp>
        <p:nvSpPr>
          <p:cNvPr name="TextBox 5" id="5"/>
          <p:cNvSpPr txBox="true"/>
          <p:nvPr/>
        </p:nvSpPr>
        <p:spPr>
          <a:xfrm rot="0">
            <a:off x="9503030" y="3674924"/>
            <a:ext cx="3520947" cy="453390"/>
          </a:xfrm>
          <a:prstGeom prst="rect">
            <a:avLst/>
          </a:prstGeom>
        </p:spPr>
        <p:txBody>
          <a:bodyPr anchor="t" rtlCol="false" tIns="0" lIns="0" bIns="0" rIns="0">
            <a:spAutoFit/>
          </a:bodyPr>
          <a:lstStyle/>
          <a:p>
            <a:pPr algn="l" marL="0" indent="0" lvl="0">
              <a:lnSpc>
                <a:spcPts val="3360"/>
              </a:lnSpc>
              <a:spcBef>
                <a:spcPct val="0"/>
              </a:spcBef>
            </a:pPr>
            <a:r>
              <a:rPr lang="en-US" b="true" sz="2400" spc="-72">
                <a:solidFill>
                  <a:srgbClr val="0C306D"/>
                </a:solidFill>
                <a:latin typeface="Tabarra Sans Bold"/>
                <a:ea typeface="Tabarra Sans Bold"/>
                <a:cs typeface="Tabarra Sans Bold"/>
                <a:sym typeface="Tabarra Sans Bold"/>
              </a:rPr>
              <a:t>Why Conduct EDA</a:t>
            </a:r>
          </a:p>
        </p:txBody>
      </p:sp>
      <p:sp>
        <p:nvSpPr>
          <p:cNvPr name="TextBox 6" id="6"/>
          <p:cNvSpPr txBox="true"/>
          <p:nvPr/>
        </p:nvSpPr>
        <p:spPr>
          <a:xfrm rot="0">
            <a:off x="9503030" y="6265078"/>
            <a:ext cx="3524633" cy="453390"/>
          </a:xfrm>
          <a:prstGeom prst="rect">
            <a:avLst/>
          </a:prstGeom>
        </p:spPr>
        <p:txBody>
          <a:bodyPr anchor="t" rtlCol="false" tIns="0" lIns="0" bIns="0" rIns="0">
            <a:spAutoFit/>
          </a:bodyPr>
          <a:lstStyle/>
          <a:p>
            <a:pPr algn="l" marL="0" indent="0" lvl="0">
              <a:lnSpc>
                <a:spcPts val="3360"/>
              </a:lnSpc>
              <a:spcBef>
                <a:spcPct val="0"/>
              </a:spcBef>
            </a:pPr>
            <a:r>
              <a:rPr lang="en-US" b="true" sz="2400" spc="-72">
                <a:solidFill>
                  <a:srgbClr val="0C306D"/>
                </a:solidFill>
                <a:latin typeface="Tabarra Sans Bold"/>
                <a:ea typeface="Tabarra Sans Bold"/>
                <a:cs typeface="Tabarra Sans Bold"/>
                <a:sym typeface="Tabarra Sans Bold"/>
              </a:rPr>
              <a:t>From EDA to Tableau</a:t>
            </a:r>
          </a:p>
        </p:txBody>
      </p:sp>
      <p:sp>
        <p:nvSpPr>
          <p:cNvPr name="TextBox 7" id="7"/>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8" id="8"/>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9" id="9"/>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sp>
        <p:nvSpPr>
          <p:cNvPr name="AutoShape 10" id="10"/>
          <p:cNvSpPr/>
          <p:nvPr/>
        </p:nvSpPr>
        <p:spPr>
          <a:xfrm>
            <a:off x="1028700" y="9248775"/>
            <a:ext cx="16230600" cy="0"/>
          </a:xfrm>
          <a:prstGeom prst="line">
            <a:avLst/>
          </a:prstGeom>
          <a:ln cap="flat" w="19050">
            <a:solidFill>
              <a:srgbClr val="21488A"/>
            </a:solidFill>
            <a:prstDash val="solid"/>
            <a:headEnd type="none" len="sm" w="sm"/>
            <a:tailEnd type="none" len="sm" w="sm"/>
          </a:ln>
        </p:spPr>
      </p:sp>
      <p:sp>
        <p:nvSpPr>
          <p:cNvPr name="AutoShape 11" id="11"/>
          <p:cNvSpPr/>
          <p:nvPr/>
        </p:nvSpPr>
        <p:spPr>
          <a:xfrm>
            <a:off x="9503030" y="3452570"/>
            <a:ext cx="7751149" cy="0"/>
          </a:xfrm>
          <a:prstGeom prst="line">
            <a:avLst/>
          </a:prstGeom>
          <a:ln cap="flat" w="19050">
            <a:solidFill>
              <a:srgbClr val="73E491"/>
            </a:solidFill>
            <a:prstDash val="solid"/>
            <a:headEnd type="none" len="sm" w="sm"/>
            <a:tailEnd type="none" len="sm" w="sm"/>
          </a:ln>
        </p:spPr>
      </p:sp>
      <p:sp>
        <p:nvSpPr>
          <p:cNvPr name="AutoShape 12" id="12"/>
          <p:cNvSpPr/>
          <p:nvPr/>
        </p:nvSpPr>
        <p:spPr>
          <a:xfrm>
            <a:off x="9511836" y="5908156"/>
            <a:ext cx="7751149" cy="0"/>
          </a:xfrm>
          <a:prstGeom prst="line">
            <a:avLst/>
          </a:prstGeom>
          <a:ln cap="flat" w="19050">
            <a:solidFill>
              <a:srgbClr val="73E491"/>
            </a:solidFill>
            <a:prstDash val="solid"/>
            <a:headEnd type="none" len="sm" w="sm"/>
            <a:tailEnd type="none" len="sm" w="sm"/>
          </a:ln>
        </p:spPr>
      </p:sp>
      <p:grpSp>
        <p:nvGrpSpPr>
          <p:cNvPr name="Group 13" id="13"/>
          <p:cNvGrpSpPr>
            <a:grpSpLocks noChangeAspect="true"/>
          </p:cNvGrpSpPr>
          <p:nvPr/>
        </p:nvGrpSpPr>
        <p:grpSpPr>
          <a:xfrm rot="0">
            <a:off x="249762" y="3158465"/>
            <a:ext cx="9565286" cy="5486532"/>
            <a:chOff x="0" y="0"/>
            <a:chExt cx="7981950" cy="4578350"/>
          </a:xfrm>
        </p:grpSpPr>
        <p:sp>
          <p:nvSpPr>
            <p:cNvPr name="Freeform 14" id="1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15" id="1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16" id="1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17" id="1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18" id="1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1722" t="0" r="-1722" b="0"/>
              </a:stretch>
            </a:blipFill>
          </p:spPr>
        </p:sp>
      </p:grpSp>
      <p:sp>
        <p:nvSpPr>
          <p:cNvPr name="TextBox 19" id="19"/>
          <p:cNvSpPr txBox="true"/>
          <p:nvPr/>
        </p:nvSpPr>
        <p:spPr>
          <a:xfrm rot="0">
            <a:off x="12739493" y="795338"/>
            <a:ext cx="4523492" cy="1287713"/>
          </a:xfrm>
          <a:prstGeom prst="rect">
            <a:avLst/>
          </a:prstGeom>
        </p:spPr>
        <p:txBody>
          <a:bodyPr anchor="t" rtlCol="false" tIns="0" lIns="0" bIns="0" rIns="0">
            <a:spAutoFit/>
          </a:bodyPr>
          <a:lstStyle/>
          <a:p>
            <a:pPr algn="l" marL="0" indent="0" lvl="0">
              <a:lnSpc>
                <a:spcPts val="2523"/>
              </a:lnSpc>
            </a:pPr>
            <a:r>
              <a:rPr lang="en-US" sz="1802">
                <a:solidFill>
                  <a:srgbClr val="0C306D"/>
                </a:solidFill>
                <a:latin typeface="Tabarra Sans"/>
                <a:ea typeface="Tabarra Sans"/>
                <a:cs typeface="Tabarra Sans"/>
                <a:sym typeface="Tabarra Sans"/>
              </a:rPr>
              <a:t>Let me walk you through why EDA was important, the insights it provided, and how it shaped the creation of the Tableau dashboard.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028700" y="9248775"/>
            <a:ext cx="16230600" cy="0"/>
          </a:xfrm>
          <a:prstGeom prst="line">
            <a:avLst/>
          </a:prstGeom>
          <a:ln cap="flat" w="19050">
            <a:solidFill>
              <a:srgbClr val="21488A"/>
            </a:solidFill>
            <a:prstDash val="solid"/>
            <a:headEnd type="none" len="sm" w="sm"/>
            <a:tailEnd type="none" len="sm" w="sm"/>
          </a:ln>
        </p:spPr>
      </p:sp>
      <p:sp>
        <p:nvSpPr>
          <p:cNvPr name="Freeform 3" id="3">
            <a:hlinkClick r:id="rId4" tooltip="https://public.tableau.com/views/IronHack-Campaign-MidTerm/PipelineOverviewDealStagevs_Revenue?:language=en-US&amp;:sid=&amp;:redirect=auth&amp;:display_count=n&amp;:origin=viz_share_link"/>
          </p:cNvPr>
          <p:cNvSpPr/>
          <p:nvPr/>
        </p:nvSpPr>
        <p:spPr>
          <a:xfrm flipH="false" flipV="false" rot="0">
            <a:off x="4524449" y="2442961"/>
            <a:ext cx="6353545" cy="6491489"/>
          </a:xfrm>
          <a:custGeom>
            <a:avLst/>
            <a:gdLst/>
            <a:ahLst/>
            <a:cxnLst/>
            <a:rect r="r" b="b" t="t" l="l"/>
            <a:pathLst>
              <a:path h="6491489" w="6353545">
                <a:moveTo>
                  <a:pt x="0" y="0"/>
                </a:moveTo>
                <a:lnTo>
                  <a:pt x="6353545" y="0"/>
                </a:lnTo>
                <a:lnTo>
                  <a:pt x="6353545" y="6491489"/>
                </a:lnTo>
                <a:lnTo>
                  <a:pt x="0" y="6491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34807" y="904875"/>
            <a:ext cx="10230540" cy="1336675"/>
          </a:xfrm>
          <a:prstGeom prst="rect">
            <a:avLst/>
          </a:prstGeom>
        </p:spPr>
        <p:txBody>
          <a:bodyPr anchor="t" rtlCol="false" tIns="0" lIns="0" bIns="0" rIns="0">
            <a:spAutoFit/>
          </a:bodyPr>
          <a:lstStyle/>
          <a:p>
            <a:pPr algn="l" marL="0" indent="0" lvl="0">
              <a:lnSpc>
                <a:spcPts val="9200"/>
              </a:lnSpc>
              <a:spcBef>
                <a:spcPct val="0"/>
              </a:spcBef>
            </a:pPr>
            <a:r>
              <a:rPr lang="en-US" b="true" sz="8000">
                <a:solidFill>
                  <a:srgbClr val="21488A"/>
                </a:solidFill>
                <a:latin typeface="Tabarra Sans Heavy"/>
                <a:ea typeface="Tabarra Sans Heavy"/>
                <a:cs typeface="Tabarra Sans Heavy"/>
                <a:sym typeface="Tabarra Sans Heavy"/>
              </a:rPr>
              <a:t>Tableau</a:t>
            </a:r>
          </a:p>
        </p:txBody>
      </p:sp>
      <p:sp>
        <p:nvSpPr>
          <p:cNvPr name="TextBox 5" id="5"/>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6" id="6"/>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7" id="7"/>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028700" y="5687378"/>
            <a:ext cx="4512308" cy="0"/>
          </a:xfrm>
          <a:prstGeom prst="line">
            <a:avLst/>
          </a:prstGeom>
          <a:ln cap="flat" w="19050">
            <a:solidFill>
              <a:srgbClr val="73E491"/>
            </a:solidFill>
            <a:prstDash val="solid"/>
            <a:headEnd type="none" len="sm" w="sm"/>
            <a:tailEnd type="none" len="sm" w="sm"/>
          </a:ln>
        </p:spPr>
      </p:sp>
      <p:sp>
        <p:nvSpPr>
          <p:cNvPr name="AutoShape 3" id="3"/>
          <p:cNvSpPr/>
          <p:nvPr/>
        </p:nvSpPr>
        <p:spPr>
          <a:xfrm>
            <a:off x="6887846" y="5687378"/>
            <a:ext cx="4512308" cy="0"/>
          </a:xfrm>
          <a:prstGeom prst="line">
            <a:avLst/>
          </a:prstGeom>
          <a:ln cap="flat" w="19050">
            <a:solidFill>
              <a:srgbClr val="73E491"/>
            </a:solidFill>
            <a:prstDash val="solid"/>
            <a:headEnd type="none" len="sm" w="sm"/>
            <a:tailEnd type="none" len="sm" w="sm"/>
          </a:ln>
        </p:spPr>
      </p:sp>
      <p:sp>
        <p:nvSpPr>
          <p:cNvPr name="AutoShape 4" id="4"/>
          <p:cNvSpPr/>
          <p:nvPr/>
        </p:nvSpPr>
        <p:spPr>
          <a:xfrm>
            <a:off x="12746992" y="5687378"/>
            <a:ext cx="4512308" cy="0"/>
          </a:xfrm>
          <a:prstGeom prst="line">
            <a:avLst/>
          </a:prstGeom>
          <a:ln cap="flat" w="19050">
            <a:solidFill>
              <a:srgbClr val="73E491"/>
            </a:solidFill>
            <a:prstDash val="solid"/>
            <a:headEnd type="none" len="sm" w="sm"/>
            <a:tailEnd type="none" len="sm" w="sm"/>
          </a:ln>
        </p:spPr>
      </p:sp>
      <p:sp>
        <p:nvSpPr>
          <p:cNvPr name="TextBox 5" id="5"/>
          <p:cNvSpPr txBox="true"/>
          <p:nvPr/>
        </p:nvSpPr>
        <p:spPr>
          <a:xfrm rot="0">
            <a:off x="1028700" y="904875"/>
            <a:ext cx="8115300" cy="2498725"/>
          </a:xfrm>
          <a:prstGeom prst="rect">
            <a:avLst/>
          </a:prstGeom>
        </p:spPr>
        <p:txBody>
          <a:bodyPr anchor="t" rtlCol="false" tIns="0" lIns="0" bIns="0" rIns="0">
            <a:spAutoFit/>
          </a:bodyPr>
          <a:lstStyle/>
          <a:p>
            <a:pPr algn="l">
              <a:lnSpc>
                <a:spcPts val="9200"/>
              </a:lnSpc>
            </a:pPr>
            <a:r>
              <a:rPr lang="en-US" sz="8000" b="true">
                <a:solidFill>
                  <a:srgbClr val="21488A"/>
                </a:solidFill>
                <a:latin typeface="Tabarra Sans Heavy"/>
                <a:ea typeface="Tabarra Sans Heavy"/>
                <a:cs typeface="Tabarra Sans Heavy"/>
                <a:sym typeface="Tabarra Sans Heavy"/>
              </a:rPr>
              <a:t>Statistical Analysis</a:t>
            </a:r>
          </a:p>
        </p:txBody>
      </p:sp>
      <p:sp>
        <p:nvSpPr>
          <p:cNvPr name="TextBox 6" id="6"/>
          <p:cNvSpPr txBox="true"/>
          <p:nvPr/>
        </p:nvSpPr>
        <p:spPr>
          <a:xfrm rot="0">
            <a:off x="1028700" y="6632721"/>
            <a:ext cx="4512308" cy="2545013"/>
          </a:xfrm>
          <a:prstGeom prst="rect">
            <a:avLst/>
          </a:prstGeom>
        </p:spPr>
        <p:txBody>
          <a:bodyPr anchor="t" rtlCol="false" tIns="0" lIns="0" bIns="0" rIns="0">
            <a:spAutoFit/>
          </a:bodyPr>
          <a:lstStyle/>
          <a:p>
            <a:pPr algn="l">
              <a:lnSpc>
                <a:spcPts val="2523"/>
              </a:lnSpc>
            </a:pPr>
            <a:r>
              <a:rPr lang="en-US" sz="1802" b="true">
                <a:solidFill>
                  <a:srgbClr val="0C306D"/>
                </a:solidFill>
                <a:latin typeface="Tabarra Sans Bold"/>
                <a:ea typeface="Tabarra Sans Bold"/>
                <a:cs typeface="Tabarra Sans Bold"/>
                <a:sym typeface="Tabarra Sans Bold"/>
              </a:rPr>
              <a:t>Objective</a:t>
            </a:r>
            <a:r>
              <a:rPr lang="en-US" sz="1802">
                <a:solidFill>
                  <a:srgbClr val="0C306D"/>
                </a:solidFill>
                <a:latin typeface="Tabarra Sans"/>
                <a:ea typeface="Tabarra Sans"/>
                <a:cs typeface="Tabarra Sans"/>
                <a:sym typeface="Tabarra Sans"/>
              </a:rPr>
              <a:t>:</a:t>
            </a:r>
          </a:p>
          <a:p>
            <a:pPr algn="l">
              <a:lnSpc>
                <a:spcPts val="2523"/>
              </a:lnSpc>
            </a:pPr>
            <a:r>
              <a:rPr lang="en-US" sz="1802">
                <a:solidFill>
                  <a:srgbClr val="0C306D"/>
                </a:solidFill>
                <a:latin typeface="Tabarra Sans"/>
                <a:ea typeface="Tabarra Sans"/>
                <a:cs typeface="Tabarra Sans"/>
                <a:sym typeface="Tabarra Sans"/>
              </a:rPr>
              <a:t>To determine if there is a significant association between UTM sources (categorical) and revenue categories (Low/High).</a:t>
            </a:r>
          </a:p>
          <a:p>
            <a:pPr algn="l" marL="0" indent="0" lvl="0">
              <a:lnSpc>
                <a:spcPts val="2523"/>
              </a:lnSpc>
              <a:spcBef>
                <a:spcPct val="0"/>
              </a:spcBef>
            </a:pPr>
            <a:r>
              <a:rPr lang="en-US" b="true" sz="1802">
                <a:solidFill>
                  <a:srgbClr val="0C306D"/>
                </a:solidFill>
                <a:latin typeface="Tabarra Sans Bold"/>
                <a:ea typeface="Tabarra Sans Bold"/>
                <a:cs typeface="Tabarra Sans Bold"/>
                <a:sym typeface="Tabarra Sans Bold"/>
              </a:rPr>
              <a:t>Conclusion</a:t>
            </a:r>
            <a:r>
              <a:rPr lang="en-US" sz="1802">
                <a:solidFill>
                  <a:srgbClr val="0C306D"/>
                </a:solidFill>
                <a:latin typeface="Tabarra Sans"/>
                <a:ea typeface="Tabarra Sans"/>
                <a:cs typeface="Tabarra Sans"/>
                <a:sym typeface="Tabarra Sans"/>
              </a:rPr>
              <a:t>: No significant association between UTM source and revenue categories.</a:t>
            </a:r>
          </a:p>
        </p:txBody>
      </p:sp>
      <p:sp>
        <p:nvSpPr>
          <p:cNvPr name="TextBox 7" id="7"/>
          <p:cNvSpPr txBox="true"/>
          <p:nvPr/>
        </p:nvSpPr>
        <p:spPr>
          <a:xfrm rot="0">
            <a:off x="6887846" y="6790279"/>
            <a:ext cx="4512308" cy="1916363"/>
          </a:xfrm>
          <a:prstGeom prst="rect">
            <a:avLst/>
          </a:prstGeom>
        </p:spPr>
        <p:txBody>
          <a:bodyPr anchor="t" rtlCol="false" tIns="0" lIns="0" bIns="0" rIns="0">
            <a:spAutoFit/>
          </a:bodyPr>
          <a:lstStyle/>
          <a:p>
            <a:pPr algn="l">
              <a:lnSpc>
                <a:spcPts val="2523"/>
              </a:lnSpc>
            </a:pPr>
            <a:r>
              <a:rPr lang="en-US" sz="1802" b="true">
                <a:solidFill>
                  <a:srgbClr val="0C306D"/>
                </a:solidFill>
                <a:latin typeface="Tabarra Sans Bold"/>
                <a:ea typeface="Tabarra Sans Bold"/>
                <a:cs typeface="Tabarra Sans Bold"/>
                <a:sym typeface="Tabarra Sans Bold"/>
              </a:rPr>
              <a:t>Objective</a:t>
            </a:r>
            <a:r>
              <a:rPr lang="en-US" sz="1802">
                <a:solidFill>
                  <a:srgbClr val="0C306D"/>
                </a:solidFill>
                <a:latin typeface="Tabarra Sans"/>
                <a:ea typeface="Tabarra Sans"/>
                <a:cs typeface="Tabarra Sans"/>
                <a:sym typeface="Tabarra Sans"/>
              </a:rPr>
              <a:t>:</a:t>
            </a:r>
          </a:p>
          <a:p>
            <a:pPr algn="l">
              <a:lnSpc>
                <a:spcPts val="2523"/>
              </a:lnSpc>
            </a:pPr>
            <a:r>
              <a:rPr lang="en-US" sz="1802">
                <a:solidFill>
                  <a:srgbClr val="0C306D"/>
                </a:solidFill>
                <a:latin typeface="Tabarra Sans"/>
                <a:ea typeface="Tabarra Sans"/>
                <a:cs typeface="Tabarra Sans"/>
                <a:sym typeface="Tabarra Sans"/>
              </a:rPr>
              <a:t>To measure the strength of the association between UTM sources and revenue categories using the Chi-Square test results.</a:t>
            </a:r>
          </a:p>
          <a:p>
            <a:pPr algn="l">
              <a:lnSpc>
                <a:spcPts val="2523"/>
              </a:lnSpc>
              <a:spcBef>
                <a:spcPct val="0"/>
              </a:spcBef>
            </a:pPr>
            <a:r>
              <a:rPr lang="en-US" b="true" sz="1802">
                <a:solidFill>
                  <a:srgbClr val="0C306D"/>
                </a:solidFill>
                <a:latin typeface="Tabarra Sans Bold"/>
                <a:ea typeface="Tabarra Sans Bold"/>
                <a:cs typeface="Tabarra Sans Bold"/>
                <a:sym typeface="Tabarra Sans Bold"/>
              </a:rPr>
              <a:t>Interpretation</a:t>
            </a:r>
            <a:r>
              <a:rPr lang="en-US" sz="1802">
                <a:solidFill>
                  <a:srgbClr val="0C306D"/>
                </a:solidFill>
                <a:latin typeface="Tabarra Sans"/>
                <a:ea typeface="Tabarra Sans"/>
                <a:cs typeface="Tabarra Sans"/>
                <a:sym typeface="Tabarra Sans"/>
              </a:rPr>
              <a:t>: Very low association</a:t>
            </a:r>
          </a:p>
        </p:txBody>
      </p:sp>
      <p:sp>
        <p:nvSpPr>
          <p:cNvPr name="TextBox 8" id="8"/>
          <p:cNvSpPr txBox="true"/>
          <p:nvPr/>
        </p:nvSpPr>
        <p:spPr>
          <a:xfrm rot="0">
            <a:off x="12743179" y="6790279"/>
            <a:ext cx="4512308" cy="1916363"/>
          </a:xfrm>
          <a:prstGeom prst="rect">
            <a:avLst/>
          </a:prstGeom>
        </p:spPr>
        <p:txBody>
          <a:bodyPr anchor="t" rtlCol="false" tIns="0" lIns="0" bIns="0" rIns="0">
            <a:spAutoFit/>
          </a:bodyPr>
          <a:lstStyle/>
          <a:p>
            <a:pPr algn="l">
              <a:lnSpc>
                <a:spcPts val="2523"/>
              </a:lnSpc>
            </a:pPr>
            <a:r>
              <a:rPr lang="en-US" sz="1802" b="true">
                <a:solidFill>
                  <a:srgbClr val="0C306D"/>
                </a:solidFill>
                <a:latin typeface="Tabarra Sans Bold"/>
                <a:ea typeface="Tabarra Sans Bold"/>
                <a:cs typeface="Tabarra Sans Bold"/>
                <a:sym typeface="Tabarra Sans Bold"/>
              </a:rPr>
              <a:t>Objective</a:t>
            </a:r>
            <a:r>
              <a:rPr lang="en-US" sz="1802">
                <a:solidFill>
                  <a:srgbClr val="0C306D"/>
                </a:solidFill>
                <a:latin typeface="Tabarra Sans"/>
                <a:ea typeface="Tabarra Sans"/>
                <a:cs typeface="Tabarra Sans"/>
                <a:sym typeface="Tabarra Sans"/>
              </a:rPr>
              <a:t>:</a:t>
            </a:r>
          </a:p>
          <a:p>
            <a:pPr algn="l">
              <a:lnSpc>
                <a:spcPts val="2523"/>
              </a:lnSpc>
            </a:pPr>
            <a:r>
              <a:rPr lang="en-US" sz="1802">
                <a:solidFill>
                  <a:srgbClr val="0C306D"/>
                </a:solidFill>
                <a:latin typeface="Tabarra Sans"/>
                <a:ea typeface="Tabarra Sans"/>
                <a:cs typeface="Tabarra Sans"/>
                <a:sym typeface="Tabarra Sans"/>
              </a:rPr>
              <a:t>To compare the revenue distributions (numerical) between campaigns 1 and 5 and determine if there is a significant difference</a:t>
            </a:r>
          </a:p>
          <a:p>
            <a:pPr algn="l" marL="0" indent="0" lvl="0">
              <a:lnSpc>
                <a:spcPts val="2523"/>
              </a:lnSpc>
              <a:spcBef>
                <a:spcPct val="0"/>
              </a:spcBef>
            </a:pPr>
            <a:r>
              <a:rPr lang="en-US" b="true" sz="1802">
                <a:solidFill>
                  <a:srgbClr val="0C306D"/>
                </a:solidFill>
                <a:latin typeface="Tabarra Sans Bold"/>
                <a:ea typeface="Tabarra Sans Bold"/>
                <a:cs typeface="Tabarra Sans Bold"/>
                <a:sym typeface="Tabarra Sans Bold"/>
              </a:rPr>
              <a:t>Conclusion</a:t>
            </a:r>
            <a:r>
              <a:rPr lang="en-US" sz="1802">
                <a:solidFill>
                  <a:srgbClr val="0C306D"/>
                </a:solidFill>
                <a:latin typeface="Tabarra Sans"/>
                <a:ea typeface="Tabarra Sans"/>
                <a:cs typeface="Tabarra Sans"/>
                <a:sym typeface="Tabarra Sans"/>
              </a:rPr>
              <a:t>: No significant difference</a:t>
            </a:r>
          </a:p>
        </p:txBody>
      </p:sp>
      <p:sp>
        <p:nvSpPr>
          <p:cNvPr name="TextBox 9" id="9"/>
          <p:cNvSpPr txBox="true"/>
          <p:nvPr/>
        </p:nvSpPr>
        <p:spPr>
          <a:xfrm rot="0">
            <a:off x="1028700" y="6108924"/>
            <a:ext cx="4512308" cy="538480"/>
          </a:xfrm>
          <a:prstGeom prst="rect">
            <a:avLst/>
          </a:prstGeom>
        </p:spPr>
        <p:txBody>
          <a:bodyPr anchor="t" rtlCol="false" tIns="0" lIns="0" bIns="0" rIns="0">
            <a:spAutoFit/>
          </a:bodyPr>
          <a:lstStyle/>
          <a:p>
            <a:pPr algn="l" marL="0" indent="0" lvl="0">
              <a:lnSpc>
                <a:spcPts val="3919"/>
              </a:lnSpc>
            </a:pPr>
            <a:r>
              <a:rPr lang="en-US" b="true" sz="2799" spc="-83">
                <a:solidFill>
                  <a:srgbClr val="0C306D"/>
                </a:solidFill>
                <a:latin typeface="Tabarra Sans Bold"/>
                <a:ea typeface="Tabarra Sans Bold"/>
                <a:cs typeface="Tabarra Sans Bold"/>
                <a:sym typeface="Tabarra Sans Bold"/>
              </a:rPr>
              <a:t>Hypothesis Testing: t-test </a:t>
            </a:r>
          </a:p>
        </p:txBody>
      </p:sp>
      <p:sp>
        <p:nvSpPr>
          <p:cNvPr name="TextBox 10" id="10"/>
          <p:cNvSpPr txBox="true"/>
          <p:nvPr/>
        </p:nvSpPr>
        <p:spPr>
          <a:xfrm rot="0">
            <a:off x="6887846" y="6108924"/>
            <a:ext cx="4512308" cy="538480"/>
          </a:xfrm>
          <a:prstGeom prst="rect">
            <a:avLst/>
          </a:prstGeom>
        </p:spPr>
        <p:txBody>
          <a:bodyPr anchor="t" rtlCol="false" tIns="0" lIns="0" bIns="0" rIns="0">
            <a:spAutoFit/>
          </a:bodyPr>
          <a:lstStyle/>
          <a:p>
            <a:pPr algn="l">
              <a:lnSpc>
                <a:spcPts val="3919"/>
              </a:lnSpc>
            </a:pPr>
            <a:r>
              <a:rPr lang="en-US" b="true" sz="2799" spc="-83">
                <a:solidFill>
                  <a:srgbClr val="0C306D"/>
                </a:solidFill>
                <a:latin typeface="Tabarra Sans Bold"/>
                <a:ea typeface="Tabarra Sans Bold"/>
                <a:cs typeface="Tabarra Sans Bold"/>
                <a:sym typeface="Tabarra Sans Bold"/>
              </a:rPr>
              <a:t>Cramér's V Measure:</a:t>
            </a:r>
          </a:p>
        </p:txBody>
      </p:sp>
      <p:sp>
        <p:nvSpPr>
          <p:cNvPr name="TextBox 11" id="11"/>
          <p:cNvSpPr txBox="true"/>
          <p:nvPr/>
        </p:nvSpPr>
        <p:spPr>
          <a:xfrm rot="0">
            <a:off x="12743179" y="6108924"/>
            <a:ext cx="4512308" cy="538480"/>
          </a:xfrm>
          <a:prstGeom prst="rect">
            <a:avLst/>
          </a:prstGeom>
        </p:spPr>
        <p:txBody>
          <a:bodyPr anchor="t" rtlCol="false" tIns="0" lIns="0" bIns="0" rIns="0">
            <a:spAutoFit/>
          </a:bodyPr>
          <a:lstStyle/>
          <a:p>
            <a:pPr algn="l">
              <a:lnSpc>
                <a:spcPts val="3919"/>
              </a:lnSpc>
            </a:pPr>
            <a:r>
              <a:rPr lang="en-US" b="true" sz="2799" spc="-83">
                <a:solidFill>
                  <a:srgbClr val="0C306D"/>
                </a:solidFill>
                <a:latin typeface="Tabarra Sans Bold"/>
                <a:ea typeface="Tabarra Sans Bold"/>
                <a:cs typeface="Tabarra Sans Bold"/>
                <a:sym typeface="Tabarra Sans Bold"/>
              </a:rPr>
              <a:t>Kruskal-Wallis Test:</a:t>
            </a:r>
          </a:p>
        </p:txBody>
      </p:sp>
      <p:sp>
        <p:nvSpPr>
          <p:cNvPr name="TextBox 12" id="12"/>
          <p:cNvSpPr txBox="true"/>
          <p:nvPr/>
        </p:nvSpPr>
        <p:spPr>
          <a:xfrm rot="0">
            <a:off x="1028700"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01</a:t>
            </a:r>
          </a:p>
        </p:txBody>
      </p:sp>
      <p:sp>
        <p:nvSpPr>
          <p:cNvPr name="TextBox 13" id="13"/>
          <p:cNvSpPr txBox="true"/>
          <p:nvPr/>
        </p:nvSpPr>
        <p:spPr>
          <a:xfrm rot="0">
            <a:off x="6887846"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02</a:t>
            </a:r>
          </a:p>
        </p:txBody>
      </p:sp>
      <p:sp>
        <p:nvSpPr>
          <p:cNvPr name="TextBox 14" id="14"/>
          <p:cNvSpPr txBox="true"/>
          <p:nvPr/>
        </p:nvSpPr>
        <p:spPr>
          <a:xfrm rot="0">
            <a:off x="12743179"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03</a:t>
            </a:r>
          </a:p>
        </p:txBody>
      </p:sp>
      <p:sp>
        <p:nvSpPr>
          <p:cNvPr name="TextBox 15" id="15"/>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16" id="16"/>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17" id="17"/>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sp>
        <p:nvSpPr>
          <p:cNvPr name="AutoShape 18" id="18"/>
          <p:cNvSpPr/>
          <p:nvPr/>
        </p:nvSpPr>
        <p:spPr>
          <a:xfrm>
            <a:off x="1028700" y="9248775"/>
            <a:ext cx="16230600" cy="0"/>
          </a:xfrm>
          <a:prstGeom prst="line">
            <a:avLst/>
          </a:prstGeom>
          <a:ln cap="flat" w="19050">
            <a:solidFill>
              <a:srgbClr val="21488A"/>
            </a:solidFill>
            <a:prstDash val="solid"/>
            <a:headEnd type="none" len="sm" w="sm"/>
            <a:tailEnd type="none" len="sm" w="sm"/>
          </a:ln>
        </p:spPr>
      </p:sp>
      <p:grpSp>
        <p:nvGrpSpPr>
          <p:cNvPr name="Group 19" id="19"/>
          <p:cNvGrpSpPr>
            <a:grpSpLocks noChangeAspect="true"/>
          </p:cNvGrpSpPr>
          <p:nvPr/>
        </p:nvGrpSpPr>
        <p:grpSpPr>
          <a:xfrm rot="0">
            <a:off x="7274701" y="847315"/>
            <a:ext cx="4456659" cy="2556286"/>
            <a:chOff x="0" y="0"/>
            <a:chExt cx="7981950" cy="4578350"/>
          </a:xfrm>
        </p:grpSpPr>
        <p:sp>
          <p:nvSpPr>
            <p:cNvPr name="Freeform 20" id="20"/>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21" id="21"/>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22" id="22"/>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23" id="23"/>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24" id="24"/>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5261" t="0" r="-5261" b="0"/>
              </a:stretch>
            </a:blipFill>
          </p:spPr>
        </p:sp>
      </p:grpSp>
      <p:sp>
        <p:nvSpPr>
          <p:cNvPr name="TextBox 25" id="25"/>
          <p:cNvSpPr txBox="true"/>
          <p:nvPr/>
        </p:nvSpPr>
        <p:spPr>
          <a:xfrm rot="0">
            <a:off x="12739493" y="952500"/>
            <a:ext cx="4523492" cy="973388"/>
          </a:xfrm>
          <a:prstGeom prst="rect">
            <a:avLst/>
          </a:prstGeom>
        </p:spPr>
        <p:txBody>
          <a:bodyPr anchor="t" rtlCol="false" tIns="0" lIns="0" bIns="0" rIns="0">
            <a:spAutoFit/>
          </a:bodyPr>
          <a:lstStyle/>
          <a:p>
            <a:pPr algn="l" marL="0" indent="0" lvl="0">
              <a:lnSpc>
                <a:spcPts val="2523"/>
              </a:lnSpc>
            </a:pPr>
            <a:r>
              <a:rPr lang="en-US" sz="1802">
                <a:solidFill>
                  <a:srgbClr val="0C306D"/>
                </a:solidFill>
                <a:latin typeface="Tabarra Sans"/>
                <a:ea typeface="Tabarra Sans"/>
                <a:cs typeface="Tabarra Sans"/>
                <a:sym typeface="Tabarra Sans"/>
              </a:rPr>
              <a:t>Analyze the association between UTM sources and revenue, using Chi-Square Test, Cramér's V, and Kruskal-Wallis Test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FDF2"/>
        </a:solidFill>
      </p:bgPr>
    </p:bg>
    <p:spTree>
      <p:nvGrpSpPr>
        <p:cNvPr id="1" name=""/>
        <p:cNvGrpSpPr/>
        <p:nvPr/>
      </p:nvGrpSpPr>
      <p:grpSpPr>
        <a:xfrm>
          <a:off x="0" y="0"/>
          <a:ext cx="0" cy="0"/>
          <a:chOff x="0" y="0"/>
          <a:chExt cx="0" cy="0"/>
        </a:xfrm>
      </p:grpSpPr>
      <p:sp>
        <p:nvSpPr>
          <p:cNvPr name="TextBox 2" id="2"/>
          <p:cNvSpPr txBox="true"/>
          <p:nvPr/>
        </p:nvSpPr>
        <p:spPr>
          <a:xfrm rot="0">
            <a:off x="1034807" y="904875"/>
            <a:ext cx="10230540" cy="2498725"/>
          </a:xfrm>
          <a:prstGeom prst="rect">
            <a:avLst/>
          </a:prstGeom>
        </p:spPr>
        <p:txBody>
          <a:bodyPr anchor="t" rtlCol="false" tIns="0" lIns="0" bIns="0" rIns="0">
            <a:spAutoFit/>
          </a:bodyPr>
          <a:lstStyle/>
          <a:p>
            <a:pPr algn="l">
              <a:lnSpc>
                <a:spcPts val="9200"/>
              </a:lnSpc>
            </a:pPr>
            <a:r>
              <a:rPr lang="en-US" sz="8000" b="true">
                <a:solidFill>
                  <a:srgbClr val="21488A"/>
                </a:solidFill>
                <a:latin typeface="Tabarra Sans Heavy"/>
                <a:ea typeface="Tabarra Sans Heavy"/>
                <a:cs typeface="Tabarra Sans Heavy"/>
                <a:sym typeface="Tabarra Sans Heavy"/>
              </a:rPr>
              <a:t>Conclusion </a:t>
            </a:r>
          </a:p>
          <a:p>
            <a:pPr algn="l" marL="0" indent="0" lvl="0">
              <a:lnSpc>
                <a:spcPts val="9200"/>
              </a:lnSpc>
              <a:spcBef>
                <a:spcPct val="0"/>
              </a:spcBef>
            </a:pPr>
            <a:r>
              <a:rPr lang="en-US" b="true" sz="8000">
                <a:solidFill>
                  <a:srgbClr val="21488A"/>
                </a:solidFill>
                <a:latin typeface="Tabarra Sans Heavy"/>
                <a:ea typeface="Tabarra Sans Heavy"/>
                <a:cs typeface="Tabarra Sans Heavy"/>
                <a:sym typeface="Tabarra Sans Heavy"/>
              </a:rPr>
              <a:t>Next Step</a:t>
            </a:r>
          </a:p>
        </p:txBody>
      </p:sp>
      <p:sp>
        <p:nvSpPr>
          <p:cNvPr name="TextBox 3" id="3"/>
          <p:cNvSpPr txBox="true"/>
          <p:nvPr/>
        </p:nvSpPr>
        <p:spPr>
          <a:xfrm rot="0">
            <a:off x="12182986" y="795338"/>
            <a:ext cx="5080000" cy="191636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ea typeface="Tabarra Sans"/>
                <a:cs typeface="Tabarra Sans"/>
                <a:sym typeface="Tabarra Sans"/>
              </a:rPr>
              <a:t>this project demonstrates how data-driven insights can empower marketing teams to make informed decisions. By analyzing campaign performance, traffic sources, and regional trends, it provides a clear roadmap for optimizing marketing strategies.</a:t>
            </a:r>
          </a:p>
        </p:txBody>
      </p:sp>
      <p:sp>
        <p:nvSpPr>
          <p:cNvPr name="TextBox 4" id="4"/>
          <p:cNvSpPr txBox="true"/>
          <p:nvPr/>
        </p:nvSpPr>
        <p:spPr>
          <a:xfrm rot="0">
            <a:off x="9503030"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DECEMBER</a:t>
            </a:r>
          </a:p>
        </p:txBody>
      </p:sp>
      <p:sp>
        <p:nvSpPr>
          <p:cNvPr name="TextBox 5" id="5"/>
          <p:cNvSpPr txBox="true"/>
          <p:nvPr/>
        </p:nvSpPr>
        <p:spPr>
          <a:xfrm rot="0">
            <a:off x="13738353" y="9485713"/>
            <a:ext cx="3524633" cy="344805"/>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ea typeface="Tabarra Sans"/>
                <a:cs typeface="Tabarra Sans"/>
                <a:sym typeface="Tabarra Sans"/>
              </a:rPr>
              <a:t>2024</a:t>
            </a:r>
          </a:p>
        </p:txBody>
      </p:sp>
      <p:sp>
        <p:nvSpPr>
          <p:cNvPr name="TextBox 6" id="6"/>
          <p:cNvSpPr txBox="true"/>
          <p:nvPr/>
        </p:nvSpPr>
        <p:spPr>
          <a:xfrm rot="0">
            <a:off x="1028700" y="9485713"/>
            <a:ext cx="3495749" cy="3448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C306D"/>
                </a:solidFill>
                <a:latin typeface="Tabarra Sans Bold"/>
                <a:ea typeface="Tabarra Sans Bold"/>
                <a:cs typeface="Tabarra Sans Bold"/>
                <a:sym typeface="Tabarra Sans Bold"/>
              </a:rPr>
              <a:t>SUSANA KOHLHAAS</a:t>
            </a:r>
          </a:p>
        </p:txBody>
      </p:sp>
      <p:sp>
        <p:nvSpPr>
          <p:cNvPr name="AutoShape 7" id="7"/>
          <p:cNvSpPr/>
          <p:nvPr/>
        </p:nvSpPr>
        <p:spPr>
          <a:xfrm>
            <a:off x="1028700" y="9248775"/>
            <a:ext cx="16230600" cy="0"/>
          </a:xfrm>
          <a:prstGeom prst="line">
            <a:avLst/>
          </a:prstGeom>
          <a:ln cap="flat" w="19050">
            <a:solidFill>
              <a:srgbClr val="21488A"/>
            </a:solidFill>
            <a:prstDash val="solid"/>
            <a:headEnd type="none" len="sm" w="sm"/>
            <a:tailEnd type="none" len="sm" w="sm"/>
          </a:ln>
        </p:spPr>
      </p:sp>
      <p:sp>
        <p:nvSpPr>
          <p:cNvPr name="AutoShape 8" id="8"/>
          <p:cNvSpPr/>
          <p:nvPr/>
        </p:nvSpPr>
        <p:spPr>
          <a:xfrm>
            <a:off x="1028700" y="5687378"/>
            <a:ext cx="4512308" cy="0"/>
          </a:xfrm>
          <a:prstGeom prst="line">
            <a:avLst/>
          </a:prstGeom>
          <a:ln cap="flat" w="19050">
            <a:solidFill>
              <a:srgbClr val="73E491"/>
            </a:solidFill>
            <a:prstDash val="solid"/>
            <a:headEnd type="none" len="sm" w="sm"/>
            <a:tailEnd type="none" len="sm" w="sm"/>
          </a:ln>
        </p:spPr>
      </p:sp>
      <p:sp>
        <p:nvSpPr>
          <p:cNvPr name="AutoShape 9" id="9"/>
          <p:cNvSpPr/>
          <p:nvPr/>
        </p:nvSpPr>
        <p:spPr>
          <a:xfrm>
            <a:off x="6887846" y="5687378"/>
            <a:ext cx="4512308" cy="0"/>
          </a:xfrm>
          <a:prstGeom prst="line">
            <a:avLst/>
          </a:prstGeom>
          <a:ln cap="flat" w="19050">
            <a:solidFill>
              <a:srgbClr val="73E491"/>
            </a:solidFill>
            <a:prstDash val="solid"/>
            <a:headEnd type="none" len="sm" w="sm"/>
            <a:tailEnd type="none" len="sm" w="sm"/>
          </a:ln>
        </p:spPr>
      </p:sp>
      <p:sp>
        <p:nvSpPr>
          <p:cNvPr name="AutoShape 10" id="10"/>
          <p:cNvSpPr/>
          <p:nvPr/>
        </p:nvSpPr>
        <p:spPr>
          <a:xfrm>
            <a:off x="12746992" y="5687378"/>
            <a:ext cx="4512308" cy="0"/>
          </a:xfrm>
          <a:prstGeom prst="line">
            <a:avLst/>
          </a:prstGeom>
          <a:ln cap="flat" w="19050">
            <a:solidFill>
              <a:srgbClr val="73E491"/>
            </a:solidFill>
            <a:prstDash val="solid"/>
            <a:headEnd type="none" len="sm" w="sm"/>
            <a:tailEnd type="none" len="sm" w="sm"/>
          </a:ln>
        </p:spPr>
      </p:sp>
      <p:sp>
        <p:nvSpPr>
          <p:cNvPr name="TextBox 11" id="11"/>
          <p:cNvSpPr txBox="true"/>
          <p:nvPr/>
        </p:nvSpPr>
        <p:spPr>
          <a:xfrm rot="0">
            <a:off x="1034807" y="7418929"/>
            <a:ext cx="4512308" cy="128771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ea typeface="Tabarra Sans"/>
                <a:cs typeface="Tabarra Sans"/>
                <a:sym typeface="Tabarra Sans"/>
              </a:rPr>
              <a:t>Replace the synthetic data with real marketing campaign data to identify the highest-performing campaigns and channels in your organization.</a:t>
            </a:r>
          </a:p>
        </p:txBody>
      </p:sp>
      <p:sp>
        <p:nvSpPr>
          <p:cNvPr name="TextBox 12" id="12"/>
          <p:cNvSpPr txBox="true"/>
          <p:nvPr/>
        </p:nvSpPr>
        <p:spPr>
          <a:xfrm rot="0">
            <a:off x="6887846" y="7194696"/>
            <a:ext cx="4512308" cy="1602038"/>
          </a:xfrm>
          <a:prstGeom prst="rect">
            <a:avLst/>
          </a:prstGeom>
        </p:spPr>
        <p:txBody>
          <a:bodyPr anchor="t" rtlCol="false" tIns="0" lIns="0" bIns="0" rIns="0">
            <a:spAutoFit/>
          </a:bodyPr>
          <a:lstStyle/>
          <a:p>
            <a:pPr algn="l">
              <a:lnSpc>
                <a:spcPts val="2523"/>
              </a:lnSpc>
            </a:pPr>
            <a:r>
              <a:rPr lang="en-US" sz="1802">
                <a:solidFill>
                  <a:srgbClr val="0C306D"/>
                </a:solidFill>
                <a:latin typeface="Tabarra Sans"/>
                <a:ea typeface="Tabarra Sans"/>
                <a:cs typeface="Tabarra Sans"/>
                <a:sym typeface="Tabarra Sans"/>
              </a:rPr>
              <a:t>Integrate</a:t>
            </a:r>
            <a:r>
              <a:rPr lang="en-US" sz="1802">
                <a:solidFill>
                  <a:srgbClr val="0C306D"/>
                </a:solidFill>
                <a:latin typeface="Tabarra Sans"/>
                <a:ea typeface="Tabarra Sans"/>
                <a:cs typeface="Tabarra Sans"/>
                <a:sym typeface="Tabarra Sans"/>
              </a:rPr>
              <a:t> Tableau dashboards into your workflow to provide real-time updates on campaign performance, ensuring timely adjustments.</a:t>
            </a:r>
          </a:p>
          <a:p>
            <a:pPr algn="l">
              <a:lnSpc>
                <a:spcPts val="2523"/>
              </a:lnSpc>
              <a:spcBef>
                <a:spcPct val="0"/>
              </a:spcBef>
            </a:pPr>
          </a:p>
        </p:txBody>
      </p:sp>
      <p:sp>
        <p:nvSpPr>
          <p:cNvPr name="TextBox 13" id="13"/>
          <p:cNvSpPr txBox="true"/>
          <p:nvPr/>
        </p:nvSpPr>
        <p:spPr>
          <a:xfrm rot="0">
            <a:off x="12743179" y="7247480"/>
            <a:ext cx="4512308" cy="1287713"/>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ea typeface="Tabarra Sans"/>
                <a:cs typeface="Tabarra Sans"/>
                <a:sym typeface="Tabarra Sans"/>
              </a:rPr>
              <a:t>Use predictive models to forecast campaign outcomes, helping you allocate resources strategically and plan future campaigns more effectively</a:t>
            </a:r>
          </a:p>
        </p:txBody>
      </p:sp>
      <p:sp>
        <p:nvSpPr>
          <p:cNvPr name="TextBox 14" id="14"/>
          <p:cNvSpPr txBox="true"/>
          <p:nvPr/>
        </p:nvSpPr>
        <p:spPr>
          <a:xfrm rot="0">
            <a:off x="1028700" y="6108924"/>
            <a:ext cx="4512308" cy="1033780"/>
          </a:xfrm>
          <a:prstGeom prst="rect">
            <a:avLst/>
          </a:prstGeom>
        </p:spPr>
        <p:txBody>
          <a:bodyPr anchor="t" rtlCol="false" tIns="0" lIns="0" bIns="0" rIns="0">
            <a:spAutoFit/>
          </a:bodyPr>
          <a:lstStyle/>
          <a:p>
            <a:pPr algn="l" marL="0" indent="0" lvl="0">
              <a:lnSpc>
                <a:spcPts val="3919"/>
              </a:lnSpc>
            </a:pPr>
            <a:r>
              <a:rPr lang="en-US" b="true" sz="2799" spc="-83">
                <a:solidFill>
                  <a:srgbClr val="0C306D"/>
                </a:solidFill>
                <a:latin typeface="Tabarra Sans Bold"/>
                <a:ea typeface="Tabarra Sans Bold"/>
                <a:cs typeface="Tabarra Sans Bold"/>
                <a:sym typeface="Tabarra Sans Bold"/>
              </a:rPr>
              <a:t>Leverage the Workflow with Real CRM Data</a:t>
            </a:r>
          </a:p>
        </p:txBody>
      </p:sp>
      <p:sp>
        <p:nvSpPr>
          <p:cNvPr name="TextBox 15" id="15"/>
          <p:cNvSpPr txBox="true"/>
          <p:nvPr/>
        </p:nvSpPr>
        <p:spPr>
          <a:xfrm rot="0">
            <a:off x="6887846" y="6108924"/>
            <a:ext cx="4512308" cy="1033780"/>
          </a:xfrm>
          <a:prstGeom prst="rect">
            <a:avLst/>
          </a:prstGeom>
        </p:spPr>
        <p:txBody>
          <a:bodyPr anchor="t" rtlCol="false" tIns="0" lIns="0" bIns="0" rIns="0">
            <a:spAutoFit/>
          </a:bodyPr>
          <a:lstStyle/>
          <a:p>
            <a:pPr algn="l">
              <a:lnSpc>
                <a:spcPts val="3919"/>
              </a:lnSpc>
            </a:pPr>
            <a:r>
              <a:rPr lang="en-US" b="true" sz="2799" spc="-83">
                <a:solidFill>
                  <a:srgbClr val="0C306D"/>
                </a:solidFill>
                <a:latin typeface="Tabarra Sans Bold"/>
                <a:ea typeface="Tabarra Sans Bold"/>
                <a:cs typeface="Tabarra Sans Bold"/>
                <a:sym typeface="Tabarra Sans Bold"/>
              </a:rPr>
              <a:t>Monitor and Adjust in Real-Time</a:t>
            </a:r>
          </a:p>
        </p:txBody>
      </p:sp>
      <p:sp>
        <p:nvSpPr>
          <p:cNvPr name="TextBox 16" id="16"/>
          <p:cNvSpPr txBox="true"/>
          <p:nvPr/>
        </p:nvSpPr>
        <p:spPr>
          <a:xfrm rot="0">
            <a:off x="12743179" y="6108924"/>
            <a:ext cx="4512308" cy="1033780"/>
          </a:xfrm>
          <a:prstGeom prst="rect">
            <a:avLst/>
          </a:prstGeom>
        </p:spPr>
        <p:txBody>
          <a:bodyPr anchor="t" rtlCol="false" tIns="0" lIns="0" bIns="0" rIns="0">
            <a:spAutoFit/>
          </a:bodyPr>
          <a:lstStyle/>
          <a:p>
            <a:pPr algn="l">
              <a:lnSpc>
                <a:spcPts val="3919"/>
              </a:lnSpc>
            </a:pPr>
            <a:r>
              <a:rPr lang="en-US" b="true" sz="2799" spc="-83">
                <a:solidFill>
                  <a:srgbClr val="0C306D"/>
                </a:solidFill>
                <a:latin typeface="Tabarra Sans Bold"/>
                <a:ea typeface="Tabarra Sans Bold"/>
                <a:cs typeface="Tabarra Sans Bold"/>
                <a:sym typeface="Tabarra Sans Bold"/>
              </a:rPr>
              <a:t>Incorporate Predictive Insights</a:t>
            </a:r>
          </a:p>
        </p:txBody>
      </p:sp>
      <p:sp>
        <p:nvSpPr>
          <p:cNvPr name="TextBox 17" id="17"/>
          <p:cNvSpPr txBox="true"/>
          <p:nvPr/>
        </p:nvSpPr>
        <p:spPr>
          <a:xfrm rot="0">
            <a:off x="1028700"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01</a:t>
            </a:r>
          </a:p>
        </p:txBody>
      </p:sp>
      <p:sp>
        <p:nvSpPr>
          <p:cNvPr name="TextBox 18" id="18"/>
          <p:cNvSpPr txBox="true"/>
          <p:nvPr/>
        </p:nvSpPr>
        <p:spPr>
          <a:xfrm rot="0">
            <a:off x="6887846"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02</a:t>
            </a:r>
          </a:p>
        </p:txBody>
      </p:sp>
      <p:sp>
        <p:nvSpPr>
          <p:cNvPr name="TextBox 19" id="19"/>
          <p:cNvSpPr txBox="true"/>
          <p:nvPr/>
        </p:nvSpPr>
        <p:spPr>
          <a:xfrm rot="0">
            <a:off x="12743179"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ea typeface="Tabarra Sans"/>
                <a:cs typeface="Tabarra Sans"/>
                <a:sym typeface="Tabarra Sans"/>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DAGZ3zJzhvo</dc:identifier>
  <dcterms:modified xsi:type="dcterms:W3CDTF">2011-08-01T06:04:30Z</dcterms:modified>
  <cp:revision>1</cp:revision>
  <dc:title>Marketing Insights (with Fake Data)</dc:title>
</cp:coreProperties>
</file>