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DAC0-B6E0-487F-93D7-8F3943D9D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57A7-9EE5-4DBF-A5B4-37BFEB6B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E160-04F0-46F1-9348-CD579A0F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81F79-B4F5-455D-AACC-8D2ECEDA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83EBD-6B0A-4DF0-A45B-49107FE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3FC-7058-44B3-AA40-3AE5B6AB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FDCC9-8F14-4398-AD7D-D874C620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33F6-8C1E-4B47-8FDB-EEA7B3CA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BE91-3A50-4E3F-BEE8-C202A3F0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3BA8-BCE8-468A-B8A2-6F93BBBC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4BE95-BC41-4223-91C5-6A52B7C8A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950F7-A7C7-439A-9D3A-37155E20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9689-1912-474D-BB3F-82D2E77D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9F51-CC6F-4B02-895F-CE21D15A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1711-A8D3-427A-AFAE-6A9057FA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EC41-E570-4989-8472-203EA346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033C-A3B1-49A9-9DA9-E138AFFB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F185-9F6C-4750-9EAA-234C7D1C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5467-62A2-46D4-8FD3-E067F40E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E317-E640-4279-A4F7-C58D3530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497D-E943-42C8-AB1D-FA44C88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E97B-2A24-4FCE-9DCB-E239A2BB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490F-B031-42EA-9D0E-7812BC0D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140B-1B60-48FD-9667-7A2F40A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B3D0-EFAC-4817-89C9-BC62E915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C50-EE1F-4A74-8F9B-4954FA96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262-004C-485E-8972-21C8917A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ED078-F3E9-4DDB-BF45-3FAB3C2B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94212-1670-4CA2-986B-225B9794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06B3E-F6EC-4B90-98A3-3DFF9AB5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1D2D-DBA2-4795-9D69-6F0734C7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1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BC1-98AE-437D-A843-AD3C496F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A1680-EE2C-4580-89FE-24D6E5AE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54738-C53E-4672-809B-9CBBC70CB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2EE17-E43B-4D74-9F85-FA1C7D42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D57A3-5DF7-4EF1-A18B-7EDBAAF71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600AC-A2E3-4274-9D29-2F5D0B5A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A8D6B-8DC2-4D16-A268-2761DFF4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AA927-0966-48AE-AD05-7FA83488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8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B63D-9F9A-42DA-93AC-E4A6FFF4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CF1CC-F875-4003-962D-FF1F2AE4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9A4C-1CA7-49AB-8D30-1F4D4B1D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0E4D-6873-4ACB-AAA8-63511992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9100B-FBAB-475F-A7B8-A22F343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5F68C-4406-4AFA-977B-7DDA75F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7CC6-2708-4BB9-AABB-137FCBC0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DC20-3377-4AD1-BAE8-93D0967B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DDDE-AC4A-46B5-9022-771DF113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69063-5B76-468D-86F9-6FBB0E84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3434D-BBE7-4EFE-A632-3128090A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2599-D822-4878-9121-9854F9B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F41E4-613E-450B-A2FB-680D0D5C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5573-B779-4192-9565-FF7C9B08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C976E-0663-48A7-A3B8-E713C6776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63670-51FC-4F2B-89D0-E53E20F6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C9DF-A3E0-4415-A48B-1C91C314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A684-07F6-4B26-963F-4B8CEF8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31C1-D896-4A4F-9FBF-A676481F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70F3C-1D16-4D8F-8898-FCD87ABB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219A7-8AA9-4193-8FCD-E755B04A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178A-760B-4133-B101-72822F08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3DE2-39AF-495B-A11F-82C60F07A1F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67BB4-E5EC-4DC7-A856-694B739D3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BDB9-4BD8-476D-8C2C-A3758D8FE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692B-E793-4463-9674-36406A51E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E65-BAE8-4315-A11A-B9EC913BC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358" y="-120811"/>
            <a:ext cx="9144000" cy="849312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Missing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US" sz="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CFA42-63E7-436D-B6B1-ABA8EB8A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58" y="728501"/>
            <a:ext cx="9144000" cy="429577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Completely at Random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(MCAR)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Missingness is completely Random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missing independent of observed and unobserved data.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relation between missing data and the data values.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MCAR–  Reduced data size, statistical analysis might suffer.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completely at random (MCAR) analysis assumes that missingness is unrelated of any unobserved data (response and covariate), meaning that the probability of a missing data value is independent of any observation in the data set.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MCAR—Missing is unrelated all variables observed and unobserved.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p(missing/complete data)= p(missing)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does not depend on the observed data nor the missing data values.</a:t>
            </a:r>
            <a:endParaRPr lang="en-US" sz="2600" dirty="0">
              <a:solidFill>
                <a:srgbClr val="202124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2DDCE32-FD57-42C3-8DF4-78AB2CB00879}"/>
              </a:ext>
            </a:extLst>
          </p:cNvPr>
          <p:cNvSpPr/>
          <p:nvPr/>
        </p:nvSpPr>
        <p:spPr>
          <a:xfrm>
            <a:off x="4243227" y="931856"/>
            <a:ext cx="3678148" cy="106851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to a standard regression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EFD7F-D564-431A-8445-9D5FB2B7612C}"/>
              </a:ext>
            </a:extLst>
          </p:cNvPr>
          <p:cNvSpPr/>
          <p:nvPr/>
        </p:nvSpPr>
        <p:spPr>
          <a:xfrm>
            <a:off x="590764" y="243487"/>
            <a:ext cx="3066836" cy="6883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the variable with missing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F5E5B-54AB-4C07-A5C7-04B28E5C5CFA}"/>
              </a:ext>
            </a:extLst>
          </p:cNvPr>
          <p:cNvSpPr/>
          <p:nvPr/>
        </p:nvSpPr>
        <p:spPr>
          <a:xfrm>
            <a:off x="8832357" y="243488"/>
            <a:ext cx="2876775" cy="6883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the case with the missing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DD40F-B552-48EC-BE20-D51EEFF18A34}"/>
              </a:ext>
            </a:extLst>
          </p:cNvPr>
          <p:cNvSpPr/>
          <p:nvPr/>
        </p:nvSpPr>
        <p:spPr>
          <a:xfrm>
            <a:off x="8832357" y="1808246"/>
            <a:ext cx="2972650" cy="5445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Impute the missing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69AEB-416C-4941-B78F-B9B3899B3C71}"/>
              </a:ext>
            </a:extLst>
          </p:cNvPr>
          <p:cNvSpPr/>
          <p:nvPr/>
        </p:nvSpPr>
        <p:spPr>
          <a:xfrm>
            <a:off x="642134" y="1787699"/>
            <a:ext cx="2876774" cy="6883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the missing data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0584A08A-F2B3-4BEA-BCA4-615A1221188F}"/>
              </a:ext>
            </a:extLst>
          </p:cNvPr>
          <p:cNvSpPr/>
          <p:nvPr/>
        </p:nvSpPr>
        <p:spPr>
          <a:xfrm>
            <a:off x="3832261" y="1598146"/>
            <a:ext cx="71919" cy="45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C1A58B-C4B4-483E-9778-9ACA98EE1B89}"/>
              </a:ext>
            </a:extLst>
          </p:cNvPr>
          <p:cNvSpPr/>
          <p:nvPr/>
        </p:nvSpPr>
        <p:spPr>
          <a:xfrm>
            <a:off x="4304870" y="4039159"/>
            <a:ext cx="3606229" cy="1285297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solution handling the MCAR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27D4CC-BF36-43A9-ADD9-D13ABE3CEC0D}"/>
              </a:ext>
            </a:extLst>
          </p:cNvPr>
          <p:cNvSpPr/>
          <p:nvPr/>
        </p:nvSpPr>
        <p:spPr>
          <a:xfrm>
            <a:off x="4095962" y="2803944"/>
            <a:ext cx="3792887" cy="849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Row-wise deletion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74435A-1D7C-49AD-A18A-768B569A8C77}"/>
              </a:ext>
            </a:extLst>
          </p:cNvPr>
          <p:cNvSpPr/>
          <p:nvPr/>
        </p:nvSpPr>
        <p:spPr>
          <a:xfrm>
            <a:off x="642134" y="5422706"/>
            <a:ext cx="3036015" cy="9965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Sensitivity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BEBB80-CF38-4BC6-B27A-9A97E780C28E}"/>
              </a:ext>
            </a:extLst>
          </p:cNvPr>
          <p:cNvSpPr/>
          <p:nvPr/>
        </p:nvSpPr>
        <p:spPr>
          <a:xfrm>
            <a:off x="767137" y="3710254"/>
            <a:ext cx="3036015" cy="822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the missing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5D2692-1DFD-42B0-A32C-4CB79B8C2980}"/>
              </a:ext>
            </a:extLst>
          </p:cNvPr>
          <p:cNvSpPr/>
          <p:nvPr/>
        </p:nvSpPr>
        <p:spPr>
          <a:xfrm>
            <a:off x="4304870" y="5710255"/>
            <a:ext cx="3678149" cy="8494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Omit the variable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EAE4A-75E9-4491-9B60-BB469D50B1BE}"/>
              </a:ext>
            </a:extLst>
          </p:cNvPr>
          <p:cNvSpPr/>
          <p:nvPr/>
        </p:nvSpPr>
        <p:spPr>
          <a:xfrm>
            <a:off x="8229600" y="4376791"/>
            <a:ext cx="3195263" cy="8224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Imputation method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015CDD-795C-4826-9D8F-088BD9B1BE53}"/>
              </a:ext>
            </a:extLst>
          </p:cNvPr>
          <p:cNvCxnSpPr/>
          <p:nvPr/>
        </p:nvCxnSpPr>
        <p:spPr>
          <a:xfrm flipH="1" flipV="1">
            <a:off x="3678149" y="852755"/>
            <a:ext cx="688368" cy="349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F486BF-F774-4587-BD57-D9B6ED74A15B}"/>
              </a:ext>
            </a:extLst>
          </p:cNvPr>
          <p:cNvCxnSpPr>
            <a:endCxn id="10" idx="3"/>
          </p:cNvCxnSpPr>
          <p:nvPr/>
        </p:nvCxnSpPr>
        <p:spPr>
          <a:xfrm flipH="1">
            <a:off x="3518908" y="1808246"/>
            <a:ext cx="1145559" cy="323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9E1625-91D6-4D0C-B823-93D112D97190}"/>
              </a:ext>
            </a:extLst>
          </p:cNvPr>
          <p:cNvCxnSpPr/>
          <p:nvPr/>
        </p:nvCxnSpPr>
        <p:spPr>
          <a:xfrm flipV="1">
            <a:off x="7623425" y="760288"/>
            <a:ext cx="1208932" cy="441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0DB778-40BF-4C7B-BC3F-C317EA424A02}"/>
              </a:ext>
            </a:extLst>
          </p:cNvPr>
          <p:cNvCxnSpPr>
            <a:endCxn id="8" idx="1"/>
          </p:cNvCxnSpPr>
          <p:nvPr/>
        </p:nvCxnSpPr>
        <p:spPr>
          <a:xfrm>
            <a:off x="7623425" y="1787699"/>
            <a:ext cx="1208932" cy="292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A59387-2832-43BB-B210-1163EDDE7AC8}"/>
              </a:ext>
            </a:extLst>
          </p:cNvPr>
          <p:cNvCxnSpPr>
            <a:stCxn id="20" idx="4"/>
            <a:endCxn id="27" idx="0"/>
          </p:cNvCxnSpPr>
          <p:nvPr/>
        </p:nvCxnSpPr>
        <p:spPr>
          <a:xfrm>
            <a:off x="6107985" y="5324456"/>
            <a:ext cx="35960" cy="38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88668F-4A44-4214-B97A-570A359AF593}"/>
              </a:ext>
            </a:extLst>
          </p:cNvPr>
          <p:cNvCxnSpPr/>
          <p:nvPr/>
        </p:nvCxnSpPr>
        <p:spPr>
          <a:xfrm>
            <a:off x="7888849" y="4532704"/>
            <a:ext cx="339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F2818-00C7-47C5-BDBB-C39D5A5B5089}"/>
              </a:ext>
            </a:extLst>
          </p:cNvPr>
          <p:cNvCxnSpPr/>
          <p:nvPr/>
        </p:nvCxnSpPr>
        <p:spPr>
          <a:xfrm flipV="1">
            <a:off x="6143944" y="3653360"/>
            <a:ext cx="0" cy="349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7F00EC-AD1D-4DDC-BCEA-81AEF0AA930A}"/>
              </a:ext>
            </a:extLst>
          </p:cNvPr>
          <p:cNvCxnSpPr>
            <a:endCxn id="26" idx="3"/>
          </p:cNvCxnSpPr>
          <p:nvPr/>
        </p:nvCxnSpPr>
        <p:spPr>
          <a:xfrm flipH="1" flipV="1">
            <a:off x="3803152" y="4121479"/>
            <a:ext cx="696929" cy="255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17BD4A-5927-4504-9157-F87389DBD6FA}"/>
              </a:ext>
            </a:extLst>
          </p:cNvPr>
          <p:cNvCxnSpPr/>
          <p:nvPr/>
        </p:nvCxnSpPr>
        <p:spPr>
          <a:xfrm flipH="1">
            <a:off x="3678149" y="5003515"/>
            <a:ext cx="821932" cy="419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4375-6F93-4AE2-9D0B-66FBDCB0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61" y="18256"/>
            <a:ext cx="6359704" cy="1009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at Random(MAR):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1530-A00A-4EAE-9E8D-2DE30438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6" y="657546"/>
            <a:ext cx="11891480" cy="126372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is random within subgroups of other observed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might result in a bias.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the results might suffer.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missing values related to observed variables (observed data ) only.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P(missing/complete) = p(missing/observed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partly depends on other data that are observed in the dataset but does not depends on the any of the missing values.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7343ED-F0B4-4FD0-A4FC-BB6274DE43C2}"/>
              </a:ext>
            </a:extLst>
          </p:cNvPr>
          <p:cNvSpPr/>
          <p:nvPr/>
        </p:nvSpPr>
        <p:spPr>
          <a:xfrm>
            <a:off x="4428161" y="3429001"/>
            <a:ext cx="3020603" cy="142040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solution for handling missing values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FD0F2-54A8-4D2A-9A13-FAD59A02E420}"/>
              </a:ext>
            </a:extLst>
          </p:cNvPr>
          <p:cNvSpPr/>
          <p:nvPr/>
        </p:nvSpPr>
        <p:spPr>
          <a:xfrm>
            <a:off x="380144" y="2825393"/>
            <a:ext cx="3205537" cy="698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Imputation of the data(single or multiple)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66903-6332-4191-8DC1-1CF9CE681A4C}"/>
              </a:ext>
            </a:extLst>
          </p:cNvPr>
          <p:cNvSpPr/>
          <p:nvPr/>
        </p:nvSpPr>
        <p:spPr>
          <a:xfrm>
            <a:off x="8835774" y="2825393"/>
            <a:ext cx="2928135" cy="698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Impute missing data K times ,which is K complete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BBAEC-5910-46A3-8A6D-2644BE96347B}"/>
              </a:ext>
            </a:extLst>
          </p:cNvPr>
          <p:cNvSpPr/>
          <p:nvPr/>
        </p:nvSpPr>
        <p:spPr>
          <a:xfrm>
            <a:off x="8835774" y="5075434"/>
            <a:ext cx="3000055" cy="852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Analyze the each completed dataset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E97DB-9CA7-4B56-A2E4-4510DB543183}"/>
              </a:ext>
            </a:extLst>
          </p:cNvPr>
          <p:cNvSpPr/>
          <p:nvPr/>
        </p:nvSpPr>
        <p:spPr>
          <a:xfrm>
            <a:off x="417818" y="5268075"/>
            <a:ext cx="3349375" cy="8527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missing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8CAA7-CF53-43D5-99B6-4F621260E190}"/>
              </a:ext>
            </a:extLst>
          </p:cNvPr>
          <p:cNvCxnSpPr/>
          <p:nvPr/>
        </p:nvCxnSpPr>
        <p:spPr>
          <a:xfrm flipH="1" flipV="1">
            <a:off x="3585681" y="3429000"/>
            <a:ext cx="1027416" cy="331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4B961F-DE42-468C-938F-3460F5BB46E5}"/>
              </a:ext>
            </a:extLst>
          </p:cNvPr>
          <p:cNvCxnSpPr>
            <a:endCxn id="7" idx="1"/>
          </p:cNvCxnSpPr>
          <p:nvPr/>
        </p:nvCxnSpPr>
        <p:spPr>
          <a:xfrm flipV="1">
            <a:off x="7150813" y="3174715"/>
            <a:ext cx="1684961" cy="585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5DFB38-0C08-41EA-A052-B340A5EA30B6}"/>
              </a:ext>
            </a:extLst>
          </p:cNvPr>
          <p:cNvCxnSpPr>
            <a:endCxn id="8" idx="1"/>
          </p:cNvCxnSpPr>
          <p:nvPr/>
        </p:nvCxnSpPr>
        <p:spPr>
          <a:xfrm>
            <a:off x="7233007" y="4530903"/>
            <a:ext cx="1602767" cy="97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3BF65A-A3AA-45D9-9742-5F76EC22CFD1}"/>
              </a:ext>
            </a:extLst>
          </p:cNvPr>
          <p:cNvCxnSpPr>
            <a:endCxn id="9" idx="3"/>
          </p:cNvCxnSpPr>
          <p:nvPr/>
        </p:nvCxnSpPr>
        <p:spPr>
          <a:xfrm flipH="1">
            <a:off x="3767193" y="4777483"/>
            <a:ext cx="1369886" cy="916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4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4454-B2A6-4F1A-9A1C-8752E0C9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8" y="365125"/>
            <a:ext cx="8414534" cy="91914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0A0B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4000" b="1" i="0" dirty="0">
                <a:solidFill>
                  <a:srgbClr val="0A0B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not at Random (MNAR)</a:t>
            </a:r>
            <a:br>
              <a:rPr lang="en-US" b="1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726D-C8DD-44F8-B359-FC95E622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57" y="824697"/>
            <a:ext cx="10515600" cy="362401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missing is systematically related to unobserved data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missingness can be related to events or factors which are not measured by the researchers.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bias.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people refuse to given the information in a survey.( personal information like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missing values related to unobserved variables /missing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value is missing depends on the missing data values themselves.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missing/complete data) not = p(missing/observed data)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intentionally missing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D5AF-0B0D-48AC-B73C-C0652B99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43" y="3893906"/>
            <a:ext cx="9755314" cy="25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D6CB88-C376-4EF0-A51C-FD79E6C4E093}"/>
              </a:ext>
            </a:extLst>
          </p:cNvPr>
          <p:cNvSpPr/>
          <p:nvPr/>
        </p:nvSpPr>
        <p:spPr>
          <a:xfrm>
            <a:off x="2424701" y="503434"/>
            <a:ext cx="7438490" cy="12328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rgbClr val="0A0B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not at Random (MNAR)</a:t>
            </a:r>
            <a:br>
              <a:rPr lang="en-US" b="1" i="0" dirty="0">
                <a:solidFill>
                  <a:srgbClr val="0A0B09"/>
                </a:solidFill>
                <a:effectLst/>
                <a:latin typeface="gt-medium"/>
              </a:rPr>
            </a:b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98D4FF-95CA-4175-86A4-16EB4D9B6B90}"/>
              </a:ext>
            </a:extLst>
          </p:cNvPr>
          <p:cNvSpPr/>
          <p:nvPr/>
        </p:nvSpPr>
        <p:spPr>
          <a:xfrm>
            <a:off x="3996647" y="2969231"/>
            <a:ext cx="4787757" cy="12328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need to explore the dataset</a:t>
            </a:r>
          </a:p>
          <a:p>
            <a:pPr algn="ctr"/>
            <a:r>
              <a:rPr lang="en-US" dirty="0"/>
              <a:t>Or improve </a:t>
            </a:r>
            <a:r>
              <a:rPr lang="en-US"/>
              <a:t>the dataset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057964-C6FD-423B-914C-FF76F90D50A1}"/>
              </a:ext>
            </a:extLst>
          </p:cNvPr>
          <p:cNvCxnSpPr>
            <a:stCxn id="4" idx="2"/>
          </p:cNvCxnSpPr>
          <p:nvPr/>
        </p:nvCxnSpPr>
        <p:spPr>
          <a:xfrm>
            <a:off x="6143946" y="1736333"/>
            <a:ext cx="0" cy="115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6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416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gt-medium</vt:lpstr>
      <vt:lpstr>Lato</vt:lpstr>
      <vt:lpstr>Times New Roman</vt:lpstr>
      <vt:lpstr>Wingdings</vt:lpstr>
      <vt:lpstr>Office Theme</vt:lpstr>
      <vt:lpstr>Types of Missing data </vt:lpstr>
      <vt:lpstr>PowerPoint Presentation</vt:lpstr>
      <vt:lpstr>Missing at Random(MAR): </vt:lpstr>
      <vt:lpstr>       Missing not at Random (MNAR) 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Missing data</dc:title>
  <dc:creator>Ignesh J, Susai (Cognizant)</dc:creator>
  <cp:lastModifiedBy>Ignesh J, Susai (Cognizant)</cp:lastModifiedBy>
  <cp:revision>14</cp:revision>
  <dcterms:created xsi:type="dcterms:W3CDTF">2022-09-16T09:44:31Z</dcterms:created>
  <dcterms:modified xsi:type="dcterms:W3CDTF">2022-09-16T15:35:15Z</dcterms:modified>
</cp:coreProperties>
</file>