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61" r:id="rId4"/>
  </p:sldMasterIdLst>
  <p:notesMasterIdLst>
    <p:notesMasterId r:id="rId8"/>
  </p:notesMasterIdLst>
  <p:sldIdLst>
    <p:sldId id="256" r:id="rId5"/>
    <p:sldId id="259" r:id="rId6"/>
    <p:sldId id="257" r:id="rId7"/>
    <p:sldId id="269" r:id="rId9"/>
    <p:sldId id="270" r:id="rId10"/>
    <p:sldId id="258" r:id="rId11"/>
    <p:sldId id="260" r:id="rId12"/>
    <p:sldId id="261" r:id="rId13"/>
    <p:sldId id="262" r:id="rId14"/>
    <p:sldId id="271" r:id="rId15"/>
    <p:sldId id="272" r:id="rId16"/>
    <p:sldId id="263" r:id="rId17"/>
    <p:sldId id="264" r:id="rId18"/>
    <p:sldId id="265" r:id="rId19"/>
    <p:sldId id="266" r:id="rId20"/>
    <p:sldId id="273" r:id="rId21"/>
    <p:sldId id="267" r:id="rId22"/>
    <p:sldId id="268" r:id="rId23"/>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0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19596-6559-49E7-AEB6-FDB3D4F3A95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D646D-9DA1-4510-9B86-B0A2DCFC95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FD646D-9DA1-4510-9B86-B0A2DCFC95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34" descr="main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5" descr="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913"/>
            <a:ext cx="9144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163" y="0"/>
            <a:ext cx="2636837"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w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7888" y="4643438"/>
            <a:ext cx="1125537"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w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8013" y="554355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55576" y="2174999"/>
            <a:ext cx="7772400" cy="1470025"/>
          </a:xfrm>
          <a:prstGeom prst="rect">
            <a:avLst/>
          </a:prstGeom>
        </p:spPr>
        <p:txBody>
          <a:bodyPr/>
          <a:lstStyle>
            <a:lvl1pPr algn="ctr">
              <a:defRPr sz="4200" b="1">
                <a:solidFill>
                  <a:srgbClr val="7400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bg2">
                    <a:lumMod val="25000"/>
                  </a:schemeClr>
                </a:solidFill>
                <a:latin typeface="微软雅黑" panose="020B0503020204020204" pitchFamily="34" charset="-122"/>
                <a:ea typeface="微软雅黑" panose="020B0503020204020204"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pic>
        <p:nvPicPr>
          <p:cNvPr id="14" name="Picture 92" descr="E:\单位图片\LOGO\暨南大学LOGO--png加晕光.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9035" y="764704"/>
            <a:ext cx="2486781" cy="7204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3110"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Rectangle 39"/>
          <p:cNvSpPr>
            <a:spLocks noChangeArrowheads="1"/>
          </p:cNvSpPr>
          <p:nvPr/>
        </p:nvSpPr>
        <p:spPr bwMode="ltGray">
          <a:xfrm>
            <a:off x="-24083" y="5373216"/>
            <a:ext cx="9144000" cy="10801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5" name="Oval 43"/>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 name="Rectangle 2"/>
          <p:cNvSpPr>
            <a:spLocks noGrp="1" noChangeArrowheads="1"/>
          </p:cNvSpPr>
          <p:nvPr>
            <p:ph type="ctrTitle"/>
          </p:nvPr>
        </p:nvSpPr>
        <p:spPr>
          <a:xfrm>
            <a:off x="611560" y="1340768"/>
            <a:ext cx="7632848"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800">
                <a:solidFill>
                  <a:schemeClr val="tx2"/>
                </a:solidFill>
                <a:latin typeface="微软雅黑" panose="020B0503020204020204" pitchFamily="34" charset="-122"/>
                <a:ea typeface="微软雅黑" panose="020B0503020204020204" pitchFamily="34" charset="-122"/>
              </a:defRPr>
            </a:lvl1pPr>
          </a:lstStyle>
          <a:p>
            <a:pPr lvl="0"/>
            <a:r>
              <a:rPr lang="zh-CN" altLang="en-US" noProof="0"/>
              <a:t>单击此处编辑母版标题样式</a:t>
            </a:r>
            <a:endParaRPr lang="en-US" altLang="zh-CN" noProof="0" dirty="0"/>
          </a:p>
        </p:txBody>
      </p:sp>
      <p:sp>
        <p:nvSpPr>
          <p:cNvPr id="3075" name="Rectangle 3"/>
          <p:cNvSpPr>
            <a:spLocks noGrp="1" noChangeArrowheads="1"/>
          </p:cNvSpPr>
          <p:nvPr>
            <p:ph type="subTitle" idx="1"/>
          </p:nvPr>
        </p:nvSpPr>
        <p:spPr>
          <a:xfrm>
            <a:off x="1590019" y="3356992"/>
            <a:ext cx="5827713" cy="593080"/>
          </a:xfrm>
          <a:noFill/>
          <a:ln>
            <a:noFill/>
          </a:ln>
          <a:effectLst/>
          <a:extLs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vert="horz" wrap="square" lIns="91440" tIns="45720" rIns="91440" bIns="45720" numCol="1" anchor="ctr" anchorCtr="0" compatLnSpc="1"/>
          <a:lstStyle>
            <a:lvl1pPr marL="0" indent="0" algn="l">
              <a:buNone/>
              <a:defRPr lang="en-US" altLang="zh-CN" sz="3000" b="1" noProof="0" dirty="0" smtClean="0">
                <a:solidFill>
                  <a:srgbClr val="660033"/>
                </a:solidFill>
                <a:latin typeface="微软雅黑" panose="020B0503020204020204" pitchFamily="34" charset="-122"/>
                <a:ea typeface="微软雅黑" panose="020B0503020204020204" pitchFamily="34" charset="-122"/>
                <a:cs typeface="+mj-cs"/>
              </a:defRPr>
            </a:lvl1pPr>
          </a:lstStyle>
          <a:p>
            <a:pPr lvl="0" algn="r">
              <a:spcBef>
                <a:spcPct val="0"/>
              </a:spcBef>
            </a:pPr>
            <a:r>
              <a:rPr lang="zh-CN" altLang="en-US" noProof="0"/>
              <a:t>单击此处编辑母版副标题样式</a:t>
            </a:r>
            <a:endParaRPr lang="en-US" altLang="zh-CN" noProof="0" dirty="0"/>
          </a:p>
        </p:txBody>
      </p:sp>
      <p:pic>
        <p:nvPicPr>
          <p:cNvPr id="3125" name="Picture 53" descr="E:\单位图片\校园风景\万国墙1.jpg"/>
          <p:cNvPicPr>
            <a:picLocks noChangeAspect="1" noChangeArrowheads="1"/>
          </p:cNvPicPr>
          <p:nvPr/>
        </p:nvPicPr>
        <p:blipFill rotWithShape="1">
          <a:blip r:embed="rId2">
            <a:extLst>
              <a:ext uri="{28A0092B-C50C-407E-A947-70E740481C1C}">
                <a14:useLocalDpi xmlns:a14="http://schemas.microsoft.com/office/drawing/2010/main" val="0"/>
              </a:ext>
            </a:extLst>
          </a:blip>
          <a:srcRect t="10808"/>
          <a:stretch>
            <a:fillRect/>
          </a:stretch>
        </p:blipFill>
        <p:spPr bwMode="auto">
          <a:xfrm>
            <a:off x="4989676" y="4059610"/>
            <a:ext cx="4163947" cy="2785386"/>
          </a:xfrm>
          <a:prstGeom prst="rect">
            <a:avLst/>
          </a:prstGeom>
          <a:noFill/>
          <a:effectLst>
            <a:softEdge rad="508000"/>
          </a:effectLst>
          <a:extLst>
            <a:ext uri="{909E8E84-426E-40DD-AFC4-6F175D3DCCD1}">
              <a14:hiddenFill xmlns:a14="http://schemas.microsoft.com/office/drawing/2010/main">
                <a:solidFill>
                  <a:srgbClr val="FFFFFF"/>
                </a:solidFill>
              </a14:hiddenFill>
            </a:ext>
          </a:extLst>
        </p:spPr>
      </p:pic>
      <p:pic>
        <p:nvPicPr>
          <p:cNvPr id="9" name="Picture 92" descr="E:\单位图片\LOGO\暨南大学LOGO--png加晕光.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7" y="332655"/>
            <a:ext cx="2238247" cy="648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3688" y="465361"/>
            <a:ext cx="6019800" cy="487363"/>
          </a:xfrm>
        </p:spPr>
        <p:txBody>
          <a:bodyPr/>
          <a:lstStyle>
            <a:lvl1pPr algn="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黑体" panose="02010609060101010101" pitchFamily="49" charset="-122"/>
                <a:ea typeface="黑体" panose="02010609060101010101" pitchFamily="49" charset="-122"/>
              </a:defRPr>
            </a:lvl1pPr>
            <a:lvl2pPr>
              <a:defRPr b="1">
                <a:latin typeface="黑体" panose="02010609060101010101" pitchFamily="49" charset="-122"/>
                <a:ea typeface="黑体" panose="02010609060101010101" pitchFamily="49" charset="-122"/>
              </a:defRPr>
            </a:lvl2pPr>
            <a:lvl3pPr>
              <a:defRPr b="1">
                <a:latin typeface="黑体" panose="02010609060101010101" pitchFamily="49" charset="-122"/>
                <a:ea typeface="黑体" panose="02010609060101010101" pitchFamily="49" charset="-122"/>
              </a:defRPr>
            </a:lvl3pPr>
            <a:lvl4pPr>
              <a:defRPr b="1">
                <a:latin typeface="黑体" panose="02010609060101010101" pitchFamily="49" charset="-122"/>
                <a:ea typeface="黑体" panose="02010609060101010101" pitchFamily="49" charset="-122"/>
              </a:defRPr>
            </a:lvl4pPr>
            <a:lvl5pPr>
              <a:defRPr b="1">
                <a:latin typeface="黑体" panose="02010609060101010101" pitchFamily="49" charset="-122"/>
                <a:ea typeface="黑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609600"/>
            <a:ext cx="2066925"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28625" y="260350"/>
            <a:ext cx="8229600" cy="331788"/>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3688" y="465361"/>
            <a:ext cx="6019800" cy="487363"/>
          </a:xfrm>
        </p:spPr>
        <p:txBody>
          <a:bodyPr/>
          <a:lstStyle>
            <a:lvl1pPr algn="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黑体" panose="02010609060101010101" pitchFamily="49" charset="-122"/>
                <a:ea typeface="黑体" panose="02010609060101010101" pitchFamily="49" charset="-122"/>
              </a:defRPr>
            </a:lvl1pPr>
            <a:lvl2pPr>
              <a:defRPr b="1">
                <a:latin typeface="黑体" panose="02010609060101010101" pitchFamily="49" charset="-122"/>
                <a:ea typeface="黑体" panose="02010609060101010101" pitchFamily="49" charset="-122"/>
              </a:defRPr>
            </a:lvl2pPr>
            <a:lvl3pPr>
              <a:defRPr b="1">
                <a:latin typeface="黑体" panose="02010609060101010101" pitchFamily="49" charset="-122"/>
                <a:ea typeface="黑体" panose="02010609060101010101" pitchFamily="49" charset="-122"/>
              </a:defRPr>
            </a:lvl3pPr>
            <a:lvl4pPr>
              <a:defRPr b="1">
                <a:latin typeface="黑体" panose="02010609060101010101" pitchFamily="49" charset="-122"/>
                <a:ea typeface="黑体" panose="02010609060101010101" pitchFamily="49" charset="-122"/>
              </a:defRPr>
            </a:lvl4pPr>
            <a:lvl5pPr>
              <a:defRPr b="1">
                <a:latin typeface="黑体" panose="02010609060101010101" pitchFamily="49" charset="-122"/>
                <a:ea typeface="黑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8080"/>
        </a:solidFill>
        <a:effectLst/>
      </p:bgPr>
    </p:bg>
    <p:spTree>
      <p:nvGrpSpPr>
        <p:cNvPr id="1" name=""/>
        <p:cNvGrpSpPr/>
        <p:nvPr/>
      </p:nvGrpSpPr>
      <p:grpSpPr>
        <a:xfrm>
          <a:off x="0" y="0"/>
          <a:ext cx="0" cy="0"/>
          <a:chOff x="0" y="0"/>
          <a:chExt cx="0" cy="0"/>
        </a:xfrm>
      </p:grpSpPr>
      <p:sp>
        <p:nvSpPr>
          <p:cNvPr id="15" name="矩形 14"/>
          <p:cNvSpPr/>
          <p:nvPr/>
        </p:nvSpPr>
        <p:spPr>
          <a:xfrm>
            <a:off x="1" y="2"/>
            <a:ext cx="9144000" cy="6858000"/>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360" y="2130316"/>
            <a:ext cx="7773282" cy="1470052"/>
          </a:xfrm>
        </p:spPr>
        <p:txBody>
          <a:bodyPr>
            <a:normAutofit/>
          </a:bodyPr>
          <a:lstStyle>
            <a:lvl1pPr algn="l">
              <a:defRPr sz="381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979" y="3885976"/>
            <a:ext cx="6400044" cy="1752301"/>
          </a:xfrm>
        </p:spPr>
        <p:txBody>
          <a:bodyPr anchor="b"/>
          <a:lstStyle>
            <a:lvl1pPr marL="0" indent="0" algn="r">
              <a:buNone/>
              <a:defRPr b="1">
                <a:solidFill>
                  <a:schemeClr val="bg1"/>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defRPr>
            </a:lvl1pPr>
            <a:lvl2pPr marL="362585" indent="0" algn="ctr">
              <a:buNone/>
              <a:defRPr>
                <a:solidFill>
                  <a:schemeClr val="tx1">
                    <a:tint val="75000"/>
                  </a:schemeClr>
                </a:solidFill>
              </a:defRPr>
            </a:lvl2pPr>
            <a:lvl3pPr marL="725805" indent="0" algn="ctr">
              <a:buNone/>
              <a:defRPr>
                <a:solidFill>
                  <a:schemeClr val="tx1">
                    <a:tint val="75000"/>
                  </a:schemeClr>
                </a:solidFill>
              </a:defRPr>
            </a:lvl3pPr>
            <a:lvl4pPr marL="1088390" indent="0" algn="ctr">
              <a:buNone/>
              <a:defRPr>
                <a:solidFill>
                  <a:schemeClr val="tx1">
                    <a:tint val="75000"/>
                  </a:schemeClr>
                </a:solidFill>
              </a:defRPr>
            </a:lvl4pPr>
            <a:lvl5pPr marL="1450975" indent="0" algn="ctr">
              <a:buNone/>
              <a:defRPr>
                <a:solidFill>
                  <a:schemeClr val="tx1">
                    <a:tint val="75000"/>
                  </a:schemeClr>
                </a:solidFill>
              </a:defRPr>
            </a:lvl5pPr>
            <a:lvl6pPr marL="1814195" indent="0" algn="ctr">
              <a:buNone/>
              <a:defRPr>
                <a:solidFill>
                  <a:schemeClr val="tx1">
                    <a:tint val="75000"/>
                  </a:schemeClr>
                </a:solidFill>
              </a:defRPr>
            </a:lvl6pPr>
            <a:lvl7pPr marL="2176780" indent="0" algn="ctr">
              <a:buNone/>
              <a:defRPr>
                <a:solidFill>
                  <a:schemeClr val="tx1">
                    <a:tint val="75000"/>
                  </a:schemeClr>
                </a:solidFill>
              </a:defRPr>
            </a:lvl7pPr>
            <a:lvl8pPr marL="2539365" indent="0" algn="ctr">
              <a:buNone/>
              <a:defRPr>
                <a:solidFill>
                  <a:schemeClr val="tx1">
                    <a:tint val="75000"/>
                  </a:schemeClr>
                </a:solidFill>
              </a:defRPr>
            </a:lvl8pPr>
            <a:lvl9pPr marL="2902585"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11" name="椭圆 10"/>
          <p:cNvSpPr/>
          <p:nvPr/>
        </p:nvSpPr>
        <p:spPr>
          <a:xfrm>
            <a:off x="8018862" y="284011"/>
            <a:ext cx="952416" cy="952474"/>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209345" y="474506"/>
            <a:ext cx="571450" cy="571485"/>
          </a:xfrm>
          <a:prstGeom prst="ellips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09436" y="1021370"/>
            <a:ext cx="1333382" cy="1333464"/>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095161" y="1307112"/>
            <a:ext cx="761933" cy="761979"/>
          </a:xfrm>
          <a:prstGeom prst="ellips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023310" y="5081864"/>
            <a:ext cx="2297909" cy="1413705"/>
            <a:chOff x="7589789" y="4801891"/>
            <a:chExt cx="2895524" cy="1335820"/>
          </a:xfrm>
        </p:grpSpPr>
        <p:cxnSp>
          <p:nvCxnSpPr>
            <p:cNvPr id="64" name="直接箭头连接符 63"/>
            <p:cNvCxnSpPr/>
            <p:nvPr userDrawn="1"/>
          </p:nvCxnSpPr>
          <p:spPr>
            <a:xfrm>
              <a:off x="7589789" y="5449829"/>
              <a:ext cx="2895524" cy="0"/>
            </a:xfrm>
            <a:prstGeom prst="straightConnector1">
              <a:avLst/>
            </a:prstGeom>
            <a:ln w="508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userDrawn="1"/>
          </p:nvCxnSpPr>
          <p:spPr>
            <a:xfrm>
              <a:off x="9723333" y="4801891"/>
              <a:ext cx="761980" cy="645584"/>
            </a:xfrm>
            <a:prstGeom prst="straightConnector1">
              <a:avLst/>
            </a:prstGeom>
            <a:ln w="508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userDrawn="1"/>
          </p:nvCxnSpPr>
          <p:spPr>
            <a:xfrm flipV="1">
              <a:off x="9723333" y="5451929"/>
              <a:ext cx="761980" cy="685782"/>
            </a:xfrm>
            <a:prstGeom prst="straightConnector1">
              <a:avLst/>
            </a:prstGeom>
            <a:ln w="50800">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8865460" y="848498"/>
            <a:ext cx="241885" cy="5322287"/>
            <a:chOff x="8275571" y="877949"/>
            <a:chExt cx="304792" cy="5029068"/>
          </a:xfrm>
        </p:grpSpPr>
        <p:sp>
          <p:nvSpPr>
            <p:cNvPr id="88" name="矩形 87"/>
            <p:cNvSpPr/>
            <p:nvPr userDrawn="1"/>
          </p:nvSpPr>
          <p:spPr>
            <a:xfrm>
              <a:off x="8432165" y="87794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8351769" y="95414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userDrawn="1"/>
          </p:nvSpPr>
          <p:spPr>
            <a:xfrm>
              <a:off x="8275571" y="103034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userDrawn="1"/>
          </p:nvSpPr>
          <p:spPr>
            <a:xfrm>
              <a:off x="8351769" y="111074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8275571" y="118693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8427967" y="103454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userDrawn="1"/>
          </p:nvSpPr>
          <p:spPr>
            <a:xfrm>
              <a:off x="8351769" y="126313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userDrawn="1"/>
          </p:nvSpPr>
          <p:spPr>
            <a:xfrm>
              <a:off x="8427967" y="118274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userDrawn="1"/>
          </p:nvSpPr>
          <p:spPr>
            <a:xfrm>
              <a:off x="8427967" y="133513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userDrawn="1"/>
          </p:nvSpPr>
          <p:spPr>
            <a:xfrm>
              <a:off x="8355967" y="141553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userDrawn="1"/>
          </p:nvSpPr>
          <p:spPr>
            <a:xfrm>
              <a:off x="8275571" y="133933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8275571" y="14917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userDrawn="1"/>
          </p:nvSpPr>
          <p:spPr>
            <a:xfrm>
              <a:off x="8432165" y="15637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userDrawn="1"/>
          </p:nvSpPr>
          <p:spPr>
            <a:xfrm>
              <a:off x="8351769" y="163992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userDrawn="1"/>
          </p:nvSpPr>
          <p:spPr>
            <a:xfrm>
              <a:off x="8275571" y="17161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userDrawn="1"/>
          </p:nvSpPr>
          <p:spPr>
            <a:xfrm>
              <a:off x="8351769" y="179652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8275571" y="187272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userDrawn="1"/>
          </p:nvSpPr>
          <p:spPr>
            <a:xfrm>
              <a:off x="8427967" y="172032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userDrawn="1"/>
          </p:nvSpPr>
          <p:spPr>
            <a:xfrm>
              <a:off x="8351769" y="194891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userDrawn="1"/>
          </p:nvSpPr>
          <p:spPr>
            <a:xfrm>
              <a:off x="8427967" y="186852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userDrawn="1"/>
          </p:nvSpPr>
          <p:spPr>
            <a:xfrm>
              <a:off x="8427967" y="202091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userDrawn="1"/>
          </p:nvSpPr>
          <p:spPr>
            <a:xfrm>
              <a:off x="8355967" y="210131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userDrawn="1"/>
          </p:nvSpPr>
          <p:spPr>
            <a:xfrm>
              <a:off x="8275571" y="202511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userDrawn="1"/>
          </p:nvSpPr>
          <p:spPr>
            <a:xfrm>
              <a:off x="8275571" y="217751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userDrawn="1"/>
          </p:nvSpPr>
          <p:spPr>
            <a:xfrm>
              <a:off x="8508363" y="423066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userDrawn="1"/>
          </p:nvSpPr>
          <p:spPr>
            <a:xfrm>
              <a:off x="8427967" y="430685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userDrawn="1"/>
          </p:nvSpPr>
          <p:spPr>
            <a:xfrm>
              <a:off x="8432165" y="415446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userDrawn="1"/>
          </p:nvSpPr>
          <p:spPr>
            <a:xfrm>
              <a:off x="8508363" y="484444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userDrawn="1"/>
          </p:nvSpPr>
          <p:spPr>
            <a:xfrm>
              <a:off x="8432165" y="445925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userDrawn="1"/>
          </p:nvSpPr>
          <p:spPr>
            <a:xfrm>
              <a:off x="8504165" y="438725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userDrawn="1"/>
          </p:nvSpPr>
          <p:spPr>
            <a:xfrm>
              <a:off x="8427967" y="461584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userDrawn="1"/>
          </p:nvSpPr>
          <p:spPr>
            <a:xfrm>
              <a:off x="8504165" y="453545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userDrawn="1"/>
          </p:nvSpPr>
          <p:spPr>
            <a:xfrm>
              <a:off x="8504165" y="468784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userDrawn="1"/>
          </p:nvSpPr>
          <p:spPr>
            <a:xfrm>
              <a:off x="8432165" y="476824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userDrawn="1"/>
          </p:nvSpPr>
          <p:spPr>
            <a:xfrm>
              <a:off x="8432165" y="553022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userDrawn="1"/>
          </p:nvSpPr>
          <p:spPr>
            <a:xfrm>
              <a:off x="8432165" y="392586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userDrawn="1"/>
          </p:nvSpPr>
          <p:spPr>
            <a:xfrm>
              <a:off x="8508363" y="491644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p:cNvSpPr/>
            <p:nvPr userDrawn="1"/>
          </p:nvSpPr>
          <p:spPr>
            <a:xfrm>
              <a:off x="8427967" y="499264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userDrawn="1"/>
          </p:nvSpPr>
          <p:spPr>
            <a:xfrm>
              <a:off x="8508363" y="400626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userDrawn="1"/>
          </p:nvSpPr>
          <p:spPr>
            <a:xfrm>
              <a:off x="8427967" y="568262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userDrawn="1"/>
          </p:nvSpPr>
          <p:spPr>
            <a:xfrm>
              <a:off x="8432165" y="377767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userDrawn="1"/>
          </p:nvSpPr>
          <p:spPr>
            <a:xfrm>
              <a:off x="8504165" y="507303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userDrawn="1"/>
          </p:nvSpPr>
          <p:spPr>
            <a:xfrm>
              <a:off x="8427967" y="53016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userDrawn="1"/>
          </p:nvSpPr>
          <p:spPr>
            <a:xfrm>
              <a:off x="8504165" y="522123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userDrawn="1"/>
          </p:nvSpPr>
          <p:spPr>
            <a:xfrm>
              <a:off x="8504165" y="53736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userDrawn="1"/>
          </p:nvSpPr>
          <p:spPr>
            <a:xfrm>
              <a:off x="8432165" y="545402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userDrawn="1"/>
          </p:nvSpPr>
          <p:spPr>
            <a:xfrm>
              <a:off x="8508363" y="560642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userDrawn="1"/>
          </p:nvSpPr>
          <p:spPr>
            <a:xfrm>
              <a:off x="8504165" y="583501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Rectangle 44"/>
          <p:cNvSpPr>
            <a:spLocks noChangeArrowheads="1"/>
          </p:cNvSpPr>
          <p:nvPr/>
        </p:nvSpPr>
        <p:spPr bwMode="auto">
          <a:xfrm>
            <a:off x="2246060" y="798753"/>
            <a:ext cx="4248218" cy="287771"/>
          </a:xfrm>
          <a:prstGeom prst="rect">
            <a:avLst/>
          </a:prstGeom>
          <a:noFill/>
          <a:ln w="9525" algn="ctr">
            <a:noFill/>
            <a:miter lim="800000"/>
          </a:ln>
        </p:spPr>
        <p:txBody>
          <a:bodyPr>
            <a:spAutoFit/>
          </a:bodyPr>
          <a:lstStyle/>
          <a:p>
            <a:pPr algn="ctr" fontAlgn="auto">
              <a:spcBef>
                <a:spcPts val="0"/>
              </a:spcBef>
              <a:spcAft>
                <a:spcPts val="0"/>
              </a:spcAft>
              <a:buClrTx/>
              <a:buFontTx/>
              <a:buNone/>
              <a:defRPr/>
            </a:pPr>
            <a:r>
              <a:rPr lang="zh-CN" altLang="en-US" sz="1270" dirty="0">
                <a:solidFill>
                  <a:prstClr val="white">
                    <a:lumMod val="85000"/>
                  </a:prstClr>
                </a:solidFill>
                <a:latin typeface="华文楷体" panose="02010600040101010101" pitchFamily="2" charset="-122"/>
                <a:ea typeface="华文楷体" panose="02010600040101010101" pitchFamily="2" charset="-122"/>
              </a:rPr>
              <a:t>忠信笃敬  知行合一  自强不息  和而不同</a:t>
            </a:r>
            <a:endParaRPr lang="zh-CN" altLang="en-US" sz="950" dirty="0">
              <a:solidFill>
                <a:prstClr val="white">
                  <a:lumMod val="85000"/>
                </a:prstClr>
              </a:solidFill>
              <a:latin typeface="华文楷体" panose="02010600040101010101" pitchFamily="2" charset="-122"/>
              <a:ea typeface="华文楷体" panose="02010600040101010101" pitchFamily="2" charset="-122"/>
            </a:endParaRPr>
          </a:p>
        </p:txBody>
      </p:sp>
      <p:grpSp>
        <p:nvGrpSpPr>
          <p:cNvPr id="70" name="组合 69"/>
          <p:cNvGrpSpPr/>
          <p:nvPr/>
        </p:nvGrpSpPr>
        <p:grpSpPr>
          <a:xfrm rot="16200000">
            <a:off x="-426983" y="4820358"/>
            <a:ext cx="322563" cy="3991104"/>
            <a:chOff x="8275571" y="877949"/>
            <a:chExt cx="304792" cy="5029068"/>
          </a:xfrm>
          <a:solidFill>
            <a:schemeClr val="bg1"/>
          </a:solidFill>
        </p:grpSpPr>
        <p:sp>
          <p:nvSpPr>
            <p:cNvPr id="71" name="矩形 70"/>
            <p:cNvSpPr/>
            <p:nvPr userDrawn="1"/>
          </p:nvSpPr>
          <p:spPr>
            <a:xfrm>
              <a:off x="8432165" y="8779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userDrawn="1"/>
          </p:nvSpPr>
          <p:spPr>
            <a:xfrm>
              <a:off x="8351769" y="95414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userDrawn="1"/>
          </p:nvSpPr>
          <p:spPr>
            <a:xfrm>
              <a:off x="8275571" y="10303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userDrawn="1"/>
          </p:nvSpPr>
          <p:spPr>
            <a:xfrm>
              <a:off x="8351769" y="11107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userDrawn="1"/>
          </p:nvSpPr>
          <p:spPr>
            <a:xfrm>
              <a:off x="8275571" y="118693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8427967" y="10345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userDrawn="1"/>
          </p:nvSpPr>
          <p:spPr>
            <a:xfrm>
              <a:off x="8351769" y="12631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userDrawn="1"/>
          </p:nvSpPr>
          <p:spPr>
            <a:xfrm>
              <a:off x="8427967" y="11827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userDrawn="1"/>
          </p:nvSpPr>
          <p:spPr>
            <a:xfrm>
              <a:off x="8427967" y="13351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userDrawn="1"/>
          </p:nvSpPr>
          <p:spPr>
            <a:xfrm>
              <a:off x="8355967" y="141553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8275571" y="133933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userDrawn="1"/>
          </p:nvSpPr>
          <p:spPr>
            <a:xfrm>
              <a:off x="8275571" y="14917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8432165" y="15637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8351769" y="163992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userDrawn="1"/>
          </p:nvSpPr>
          <p:spPr>
            <a:xfrm>
              <a:off x="8275571" y="17161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8351769" y="17965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userDrawn="1"/>
          </p:nvSpPr>
          <p:spPr>
            <a:xfrm>
              <a:off x="8275571" y="187272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userDrawn="1"/>
          </p:nvSpPr>
          <p:spPr>
            <a:xfrm>
              <a:off x="8427967" y="172032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userDrawn="1"/>
          </p:nvSpPr>
          <p:spPr>
            <a:xfrm>
              <a:off x="8351769" y="194891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userDrawn="1"/>
          </p:nvSpPr>
          <p:spPr>
            <a:xfrm>
              <a:off x="8427967" y="18685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userDrawn="1"/>
          </p:nvSpPr>
          <p:spPr>
            <a:xfrm>
              <a:off x="8427967" y="202091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userDrawn="1"/>
          </p:nvSpPr>
          <p:spPr>
            <a:xfrm>
              <a:off x="8355967" y="210131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userDrawn="1"/>
          </p:nvSpPr>
          <p:spPr>
            <a:xfrm>
              <a:off x="8275571" y="202511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userDrawn="1"/>
          </p:nvSpPr>
          <p:spPr>
            <a:xfrm>
              <a:off x="8275571" y="217751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userDrawn="1"/>
          </p:nvSpPr>
          <p:spPr>
            <a:xfrm>
              <a:off x="8508363" y="423066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userDrawn="1"/>
          </p:nvSpPr>
          <p:spPr>
            <a:xfrm>
              <a:off x="8427967" y="430685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userDrawn="1"/>
          </p:nvSpPr>
          <p:spPr>
            <a:xfrm>
              <a:off x="8432165" y="415446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userDrawn="1"/>
          </p:nvSpPr>
          <p:spPr>
            <a:xfrm>
              <a:off x="8508363" y="48444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userDrawn="1"/>
          </p:nvSpPr>
          <p:spPr>
            <a:xfrm>
              <a:off x="8432165" y="445925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userDrawn="1"/>
          </p:nvSpPr>
          <p:spPr>
            <a:xfrm>
              <a:off x="8504165" y="438725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userDrawn="1"/>
          </p:nvSpPr>
          <p:spPr>
            <a:xfrm>
              <a:off x="8427967" y="46158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userDrawn="1"/>
          </p:nvSpPr>
          <p:spPr>
            <a:xfrm>
              <a:off x="8504165" y="453545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userDrawn="1"/>
          </p:nvSpPr>
          <p:spPr>
            <a:xfrm>
              <a:off x="8504165" y="46878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userDrawn="1"/>
          </p:nvSpPr>
          <p:spPr>
            <a:xfrm>
              <a:off x="8432165" y="476824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userDrawn="1"/>
          </p:nvSpPr>
          <p:spPr>
            <a:xfrm>
              <a:off x="8432165" y="553022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userDrawn="1"/>
          </p:nvSpPr>
          <p:spPr>
            <a:xfrm>
              <a:off x="8432165" y="392586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userDrawn="1"/>
          </p:nvSpPr>
          <p:spPr>
            <a:xfrm>
              <a:off x="8508363" y="49164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userDrawn="1"/>
          </p:nvSpPr>
          <p:spPr>
            <a:xfrm>
              <a:off x="8427967" y="49926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userDrawn="1"/>
          </p:nvSpPr>
          <p:spPr>
            <a:xfrm>
              <a:off x="8508363" y="400626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userDrawn="1"/>
          </p:nvSpPr>
          <p:spPr>
            <a:xfrm>
              <a:off x="8427967" y="568262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userDrawn="1"/>
          </p:nvSpPr>
          <p:spPr>
            <a:xfrm>
              <a:off x="8432165" y="377767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userDrawn="1"/>
          </p:nvSpPr>
          <p:spPr>
            <a:xfrm>
              <a:off x="8504165" y="50730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userDrawn="1"/>
          </p:nvSpPr>
          <p:spPr>
            <a:xfrm>
              <a:off x="8427967" y="53016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p:cNvSpPr/>
            <p:nvPr userDrawn="1"/>
          </p:nvSpPr>
          <p:spPr>
            <a:xfrm>
              <a:off x="8504165" y="522123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userDrawn="1"/>
          </p:nvSpPr>
          <p:spPr>
            <a:xfrm>
              <a:off x="8504165" y="53736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userDrawn="1"/>
          </p:nvSpPr>
          <p:spPr>
            <a:xfrm>
              <a:off x="8432165" y="545402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userDrawn="1"/>
          </p:nvSpPr>
          <p:spPr>
            <a:xfrm>
              <a:off x="8508363" y="56064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userDrawn="1"/>
          </p:nvSpPr>
          <p:spPr>
            <a:xfrm>
              <a:off x="8504165" y="583501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0" name="Picture 92" descr="E:\单位图片\LOGO\暨南大学LOGO--png加晕光.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6" y="525934"/>
            <a:ext cx="2368602" cy="686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2" name="标题 1"/>
          <p:cNvSpPr>
            <a:spLocks noGrp="1"/>
          </p:cNvSpPr>
          <p:nvPr>
            <p:ph type="title"/>
          </p:nvPr>
        </p:nvSpPr>
        <p:spPr/>
        <p:txBody>
          <a:bodyPr>
            <a:normAutofit/>
          </a:bodyPr>
          <a:lstStyle>
            <a:lvl1pPr>
              <a:defRPr sz="3175">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327" y="1599418"/>
            <a:ext cx="4054202" cy="4526078"/>
          </a:xfrm>
        </p:spPr>
        <p:txBody>
          <a:bodyPr/>
          <a:lstStyle>
            <a:lvl1pPr>
              <a:defRPr sz="2220"/>
            </a:lvl1pPr>
            <a:lvl2pPr>
              <a:defRPr sz="1905"/>
            </a:lvl2pPr>
            <a:lvl3pPr>
              <a:defRPr sz="1585"/>
            </a:lvl3pPr>
            <a:lvl4pPr>
              <a:defRPr sz="1430"/>
            </a:lvl4pPr>
            <a:lvl5pPr>
              <a:defRPr sz="1430"/>
            </a:lvl5pPr>
            <a:lvl6pPr>
              <a:defRPr sz="1430"/>
            </a:lvl6pPr>
            <a:lvl7pPr>
              <a:defRPr sz="1430"/>
            </a:lvl7pPr>
            <a:lvl8pPr>
              <a:defRPr sz="1430"/>
            </a:lvl8pPr>
            <a:lvl9pPr>
              <a:defRPr sz="143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32473" y="1599418"/>
            <a:ext cx="4054202" cy="4526078"/>
          </a:xfrm>
        </p:spPr>
        <p:txBody>
          <a:bodyPr/>
          <a:lstStyle>
            <a:lvl1pPr>
              <a:defRPr sz="2220"/>
            </a:lvl1pPr>
            <a:lvl2pPr>
              <a:defRPr sz="1905"/>
            </a:lvl2pPr>
            <a:lvl3pPr>
              <a:defRPr sz="1585"/>
            </a:lvl3pPr>
            <a:lvl4pPr>
              <a:defRPr sz="1430"/>
            </a:lvl4pPr>
            <a:lvl5pPr>
              <a:defRPr sz="1430"/>
            </a:lvl5pPr>
            <a:lvl6pPr>
              <a:defRPr sz="1430"/>
            </a:lvl6pPr>
            <a:lvl7pPr>
              <a:defRPr sz="1430"/>
            </a:lvl7pPr>
            <a:lvl8pPr>
              <a:defRPr sz="1430"/>
            </a:lvl8pPr>
            <a:lvl9pPr>
              <a:defRPr sz="143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327" y="1535574"/>
            <a:ext cx="4040342" cy="640103"/>
          </a:xfrm>
        </p:spPr>
        <p:txBody>
          <a:bodyPr anchor="b"/>
          <a:lstStyle>
            <a:lvl1pPr marL="0" indent="0">
              <a:buNone/>
              <a:defRPr sz="1905" b="1"/>
            </a:lvl1pPr>
            <a:lvl2pPr marL="362585" indent="0">
              <a:buNone/>
              <a:defRPr sz="1585" b="1"/>
            </a:lvl2pPr>
            <a:lvl3pPr marL="725805" indent="0">
              <a:buNone/>
              <a:defRPr sz="1430" b="1"/>
            </a:lvl3pPr>
            <a:lvl4pPr marL="1088390" indent="0">
              <a:buNone/>
              <a:defRPr sz="1270" b="1"/>
            </a:lvl4pPr>
            <a:lvl5pPr marL="1450975" indent="0">
              <a:buNone/>
              <a:defRPr sz="1270" b="1"/>
            </a:lvl5pPr>
            <a:lvl6pPr marL="1814195" indent="0">
              <a:buNone/>
              <a:defRPr sz="1270" b="1"/>
            </a:lvl6pPr>
            <a:lvl7pPr marL="2176780" indent="0">
              <a:buNone/>
              <a:defRPr sz="1270" b="1"/>
            </a:lvl7pPr>
            <a:lvl8pPr marL="2539365" indent="0">
              <a:buNone/>
              <a:defRPr sz="1270" b="1"/>
            </a:lvl8pPr>
            <a:lvl9pPr marL="2902585" indent="0">
              <a:buNone/>
              <a:defRPr sz="127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327" y="2175677"/>
            <a:ext cx="4040342" cy="3949818"/>
          </a:xfrm>
        </p:spPr>
        <p:txBody>
          <a:bodyPr/>
          <a:lstStyle>
            <a:lvl1pPr>
              <a:defRPr sz="1905"/>
            </a:lvl1pPr>
            <a:lvl2pPr>
              <a:defRPr sz="1585"/>
            </a:lvl2pPr>
            <a:lvl3pPr>
              <a:defRPr sz="1430"/>
            </a:lvl3pPr>
            <a:lvl4pPr>
              <a:defRPr sz="1270"/>
            </a:lvl4pPr>
            <a:lvl5pPr>
              <a:defRPr sz="1270"/>
            </a:lvl5pPr>
            <a:lvl6pPr>
              <a:defRPr sz="1270"/>
            </a:lvl6pPr>
            <a:lvl7pPr>
              <a:defRPr sz="1270"/>
            </a:lvl7pPr>
            <a:lvl8pPr>
              <a:defRPr sz="1270"/>
            </a:lvl8pPr>
            <a:lvl9pPr>
              <a:defRPr sz="127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072" y="1535574"/>
            <a:ext cx="4041602" cy="640103"/>
          </a:xfrm>
        </p:spPr>
        <p:txBody>
          <a:bodyPr anchor="b"/>
          <a:lstStyle>
            <a:lvl1pPr marL="0" indent="0">
              <a:buNone/>
              <a:defRPr sz="1905" b="1"/>
            </a:lvl1pPr>
            <a:lvl2pPr marL="362585" indent="0">
              <a:buNone/>
              <a:defRPr sz="1585" b="1"/>
            </a:lvl2pPr>
            <a:lvl3pPr marL="725805" indent="0">
              <a:buNone/>
              <a:defRPr sz="1430" b="1"/>
            </a:lvl3pPr>
            <a:lvl4pPr marL="1088390" indent="0">
              <a:buNone/>
              <a:defRPr sz="1270" b="1"/>
            </a:lvl4pPr>
            <a:lvl5pPr marL="1450975" indent="0">
              <a:buNone/>
              <a:defRPr sz="1270" b="1"/>
            </a:lvl5pPr>
            <a:lvl6pPr marL="1814195" indent="0">
              <a:buNone/>
              <a:defRPr sz="1270" b="1"/>
            </a:lvl6pPr>
            <a:lvl7pPr marL="2176780" indent="0">
              <a:buNone/>
              <a:defRPr sz="1270" b="1"/>
            </a:lvl7pPr>
            <a:lvl8pPr marL="2539365" indent="0">
              <a:buNone/>
              <a:defRPr sz="1270" b="1"/>
            </a:lvl8pPr>
            <a:lvl9pPr marL="2902585" indent="0">
              <a:buNone/>
              <a:defRPr sz="127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72" y="2175677"/>
            <a:ext cx="4041602" cy="3949818"/>
          </a:xfrm>
        </p:spPr>
        <p:txBody>
          <a:bodyPr/>
          <a:lstStyle>
            <a:lvl1pPr>
              <a:defRPr sz="1905"/>
            </a:lvl1pPr>
            <a:lvl2pPr>
              <a:defRPr sz="1585"/>
            </a:lvl2pPr>
            <a:lvl3pPr>
              <a:defRPr sz="1430"/>
            </a:lvl3pPr>
            <a:lvl4pPr>
              <a:defRPr sz="1270"/>
            </a:lvl4pPr>
            <a:lvl5pPr>
              <a:defRPr sz="1270"/>
            </a:lvl5pPr>
            <a:lvl6pPr>
              <a:defRPr sz="1270"/>
            </a:lvl6pPr>
            <a:lvl7pPr>
              <a:defRPr sz="1270"/>
            </a:lvl7pPr>
            <a:lvl8pPr>
              <a:defRPr sz="1270"/>
            </a:lvl8pPr>
            <a:lvl9pPr>
              <a:defRPr sz="127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11.png"/><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3.xml"/><Relationship Id="rId13" Type="http://schemas.openxmlformats.org/officeDocument/2006/relationships/image" Target="../media/image14.png"/><Relationship Id="rId12" Type="http://schemas.openxmlformats.org/officeDocument/2006/relationships/image" Target="../media/image1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4" descr="sub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1" descr="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3063" y="-33338"/>
            <a:ext cx="1349375" cy="13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descr="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2338" y="-258763"/>
            <a:ext cx="1125537"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3" descr="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53975"/>
            <a:ext cx="7191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9"/>
          <p:cNvSpPr>
            <a:spLocks noChangeArrowheads="1"/>
          </p:cNvSpPr>
          <p:nvPr/>
        </p:nvSpPr>
        <p:spPr bwMode="auto">
          <a:xfrm>
            <a:off x="0" y="3563938"/>
            <a:ext cx="9144000" cy="3294062"/>
          </a:xfrm>
          <a:prstGeom prst="rect">
            <a:avLst/>
          </a:prstGeom>
          <a:gradFill rotWithShape="1">
            <a:gsLst>
              <a:gs pos="0">
                <a:srgbClr val="FFFFFF">
                  <a:alpha val="0"/>
                </a:srgbClr>
              </a:gs>
              <a:gs pos="100000">
                <a:srgbClr val="0099CC">
                  <a:alpha val="14999"/>
                </a:srgbClr>
              </a:gs>
            </a:gsLst>
            <a:lin ang="5400000" scaled="1"/>
          </a:gradFill>
          <a:ln w="9525">
            <a:noFill/>
            <a:miter lim="800000"/>
          </a:ln>
        </p:spPr>
        <p:txBody>
          <a:bodyPr wrap="none" anchor="ctr"/>
          <a:lstStyle/>
          <a:p>
            <a:pPr algn="ctr">
              <a:defRPr/>
            </a:pPr>
            <a:endParaRPr lang="ko-KR" altLang="en-US"/>
          </a:p>
        </p:txBody>
      </p:sp>
      <p:sp>
        <p:nvSpPr>
          <p:cNvPr id="1031" name="Rectangle 3"/>
          <p:cNvSpPr>
            <a:spLocks noGrp="1" noChangeArrowheads="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1" name="Picture 92" descr="E:\单位图片\LOGO\暨南大学LOGO--png加晕光.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505" y="116214"/>
            <a:ext cx="2088232" cy="60502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1" fontAlgn="base" latinLnBrk="1" hangingPunct="1">
        <a:spcBef>
          <a:spcPct val="0"/>
        </a:spcBef>
        <a:spcAft>
          <a:spcPct val="0"/>
        </a:spcAft>
        <a:defRPr sz="3600">
          <a:solidFill>
            <a:schemeClr val="bg1"/>
          </a:solidFill>
          <a:latin typeface="+mj-lt"/>
          <a:ea typeface="+mj-ea"/>
          <a:cs typeface="+mj-cs"/>
        </a:defRPr>
      </a:lvl1pPr>
      <a:lvl2pPr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2pPr>
      <a:lvl3pPr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3pPr>
      <a:lvl4pPr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4pPr>
      <a:lvl5pPr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5pPr>
      <a:lvl6pPr marL="457200"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6pPr>
      <a:lvl7pPr marL="914400"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7pPr>
      <a:lvl8pPr marL="1371600"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8pPr>
      <a:lvl9pPr marL="1828800"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9pPr>
    </p:titleStyle>
    <p:bodyStyle>
      <a:lvl1pPr marL="342900" indent="-342900" algn="l" rtl="0" eaLnBrk="1" fontAlgn="base" latinLnBrk="1"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latinLnBrk="1" hangingPunct="1">
        <a:spcBef>
          <a:spcPct val="20000"/>
        </a:spcBef>
        <a:spcAft>
          <a:spcPct val="0"/>
        </a:spcAft>
        <a:buChar char="–"/>
        <a:defRPr sz="2800">
          <a:solidFill>
            <a:schemeClr val="tx1"/>
          </a:solidFill>
          <a:latin typeface="+mn-lt"/>
          <a:ea typeface="+mn-ea"/>
        </a:defRPr>
      </a:lvl2pPr>
      <a:lvl3pPr marL="1143000" indent="-228600" algn="l" rtl="0" eaLnBrk="1" fontAlgn="base" latinLnBrk="1" hangingPunct="1">
        <a:spcBef>
          <a:spcPct val="20000"/>
        </a:spcBef>
        <a:spcAft>
          <a:spcPct val="0"/>
        </a:spcAft>
        <a:buChar char="•"/>
        <a:defRPr sz="2400">
          <a:solidFill>
            <a:schemeClr val="tx1"/>
          </a:solidFill>
          <a:latin typeface="+mn-lt"/>
          <a:ea typeface="+mn-ea"/>
        </a:defRPr>
      </a:lvl3pPr>
      <a:lvl4pPr marL="1600200" indent="-228600" algn="l" rtl="0" eaLnBrk="1" fontAlgn="base" latinLnBrk="1" hangingPunct="1">
        <a:spcBef>
          <a:spcPct val="20000"/>
        </a:spcBef>
        <a:spcAft>
          <a:spcPct val="0"/>
        </a:spcAft>
        <a:buChar char="–"/>
        <a:defRPr sz="2000">
          <a:solidFill>
            <a:schemeClr val="tx1"/>
          </a:solidFill>
          <a:latin typeface="+mn-lt"/>
          <a:ea typeface="+mn-ea"/>
        </a:defRPr>
      </a:lvl4pPr>
      <a:lvl5pPr marL="2057400" indent="-228600" algn="l" rtl="0" eaLnBrk="1" fontAlgn="base" latinLnBrk="1" hangingPunct="1">
        <a:spcBef>
          <a:spcPct val="20000"/>
        </a:spcBef>
        <a:spcAft>
          <a:spcPct val="0"/>
        </a:spcAft>
        <a:buChar char="»"/>
        <a:defRPr sz="2000">
          <a:solidFill>
            <a:schemeClr val="tx1"/>
          </a:solidFill>
          <a:latin typeface="+mn-lt"/>
          <a:ea typeface="+mn-ea"/>
        </a:defRPr>
      </a:lvl5pPr>
      <a:lvl6pPr marL="2514600" indent="-228600" algn="l" rtl="0" eaLnBrk="1" fontAlgn="base" latinLnBrk="1" hangingPunct="1">
        <a:spcBef>
          <a:spcPct val="20000"/>
        </a:spcBef>
        <a:spcAft>
          <a:spcPct val="0"/>
        </a:spcAft>
        <a:buChar char="»"/>
        <a:defRPr sz="2000">
          <a:solidFill>
            <a:schemeClr val="tx1"/>
          </a:solidFill>
          <a:latin typeface="+mn-lt"/>
          <a:ea typeface="+mn-ea"/>
        </a:defRPr>
      </a:lvl6pPr>
      <a:lvl7pPr marL="2971800" indent="-228600" algn="l" rtl="0" eaLnBrk="1" fontAlgn="base" latinLnBrk="1" hangingPunct="1">
        <a:spcBef>
          <a:spcPct val="20000"/>
        </a:spcBef>
        <a:spcAft>
          <a:spcPct val="0"/>
        </a:spcAft>
        <a:buChar char="»"/>
        <a:defRPr sz="2000">
          <a:solidFill>
            <a:schemeClr val="tx1"/>
          </a:solidFill>
          <a:latin typeface="+mn-lt"/>
          <a:ea typeface="+mn-ea"/>
        </a:defRPr>
      </a:lvl7pPr>
      <a:lvl8pPr marL="3429000" indent="-228600" algn="l" rtl="0" eaLnBrk="1" fontAlgn="base" latinLnBrk="1" hangingPunct="1">
        <a:spcBef>
          <a:spcPct val="20000"/>
        </a:spcBef>
        <a:spcAft>
          <a:spcPct val="0"/>
        </a:spcAft>
        <a:buChar char="»"/>
        <a:defRPr sz="2000">
          <a:solidFill>
            <a:schemeClr val="tx1"/>
          </a:solidFill>
          <a:latin typeface="+mn-lt"/>
          <a:ea typeface="+mn-ea"/>
        </a:defRPr>
      </a:lvl8pPr>
      <a:lvl9pPr marL="3886200" indent="-228600" algn="l" rtl="0" eaLnBrk="1" fontAlgn="base" latinLnBrk="1"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327" y="1599418"/>
            <a:ext cx="8229348" cy="452607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矩形 7"/>
          <p:cNvSpPr/>
          <p:nvPr/>
        </p:nvSpPr>
        <p:spPr>
          <a:xfrm>
            <a:off x="1" y="445292"/>
            <a:ext cx="9144000" cy="78102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989734" y="12273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925931" y="20337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65460" y="28401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925931" y="369095"/>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986403" y="288455"/>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865460" y="117550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925931" y="1256143"/>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986403" y="1171060"/>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986403" y="133234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929263" y="1417425"/>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8865460" y="1336784"/>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865460" y="1498065"/>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9050205" y="367092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986403" y="375156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989734" y="359028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050205" y="4320490"/>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8989734" y="3912844"/>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9046874" y="383664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986403" y="4078568"/>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046874" y="3993484"/>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9046874" y="415476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989734" y="4239849"/>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989734" y="504625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989734" y="3348359"/>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9050205" y="4396688"/>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986403" y="4477329"/>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050205" y="343344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986403" y="5207538"/>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89734" y="3191520"/>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046874" y="456241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986403" y="4804334"/>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9046874" y="471925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9046874" y="488053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989734" y="496561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9050205" y="5126897"/>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9046874" y="5368819"/>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327" y="273851"/>
            <a:ext cx="8229348" cy="114412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grpSp>
        <p:nvGrpSpPr>
          <p:cNvPr id="112" name="组合 111"/>
          <p:cNvGrpSpPr/>
          <p:nvPr/>
        </p:nvGrpSpPr>
        <p:grpSpPr>
          <a:xfrm rot="16200000">
            <a:off x="-426983" y="4820358"/>
            <a:ext cx="322563" cy="3991104"/>
            <a:chOff x="8275571" y="877949"/>
            <a:chExt cx="304792" cy="5029068"/>
          </a:xfrm>
          <a:solidFill>
            <a:srgbClr val="008080"/>
          </a:solidFill>
        </p:grpSpPr>
        <p:sp>
          <p:nvSpPr>
            <p:cNvPr id="64" name="矩形 63"/>
            <p:cNvSpPr/>
            <p:nvPr userDrawn="1"/>
          </p:nvSpPr>
          <p:spPr>
            <a:xfrm>
              <a:off x="8432165" y="8779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userDrawn="1"/>
          </p:nvSpPr>
          <p:spPr>
            <a:xfrm>
              <a:off x="8351769" y="95414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userDrawn="1"/>
          </p:nvSpPr>
          <p:spPr>
            <a:xfrm>
              <a:off x="8275571" y="10303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userDrawn="1"/>
          </p:nvSpPr>
          <p:spPr>
            <a:xfrm>
              <a:off x="8351769" y="11107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userDrawn="1"/>
          </p:nvSpPr>
          <p:spPr>
            <a:xfrm>
              <a:off x="8275571" y="118693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userDrawn="1"/>
          </p:nvSpPr>
          <p:spPr>
            <a:xfrm>
              <a:off x="8427967" y="10345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userDrawn="1"/>
          </p:nvSpPr>
          <p:spPr>
            <a:xfrm>
              <a:off x="8351769" y="12631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userDrawn="1"/>
          </p:nvSpPr>
          <p:spPr>
            <a:xfrm>
              <a:off x="8427967" y="11827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userDrawn="1"/>
          </p:nvSpPr>
          <p:spPr>
            <a:xfrm>
              <a:off x="8427967" y="13351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userDrawn="1"/>
          </p:nvSpPr>
          <p:spPr>
            <a:xfrm>
              <a:off x="8355967" y="141553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userDrawn="1"/>
          </p:nvSpPr>
          <p:spPr>
            <a:xfrm>
              <a:off x="8275571" y="133933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userDrawn="1"/>
          </p:nvSpPr>
          <p:spPr>
            <a:xfrm>
              <a:off x="8275571" y="14917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userDrawn="1"/>
          </p:nvSpPr>
          <p:spPr>
            <a:xfrm>
              <a:off x="8432165" y="15637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8351769" y="163992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userDrawn="1"/>
          </p:nvSpPr>
          <p:spPr>
            <a:xfrm>
              <a:off x="8275571" y="17161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userDrawn="1"/>
          </p:nvSpPr>
          <p:spPr>
            <a:xfrm>
              <a:off x="8351769" y="17965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userDrawn="1"/>
          </p:nvSpPr>
          <p:spPr>
            <a:xfrm>
              <a:off x="8275571" y="187272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userDrawn="1"/>
          </p:nvSpPr>
          <p:spPr>
            <a:xfrm>
              <a:off x="8427967" y="172032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userDrawn="1"/>
          </p:nvSpPr>
          <p:spPr>
            <a:xfrm>
              <a:off x="8351769" y="194891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8427967" y="18685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userDrawn="1"/>
          </p:nvSpPr>
          <p:spPr>
            <a:xfrm>
              <a:off x="8427967" y="202091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8355967" y="210131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8275571" y="202511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userDrawn="1"/>
          </p:nvSpPr>
          <p:spPr>
            <a:xfrm>
              <a:off x="8275571" y="217751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userDrawn="1"/>
          </p:nvSpPr>
          <p:spPr>
            <a:xfrm>
              <a:off x="8508363" y="423066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8427967" y="430685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userDrawn="1"/>
          </p:nvSpPr>
          <p:spPr>
            <a:xfrm>
              <a:off x="8432165" y="415446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userDrawn="1"/>
          </p:nvSpPr>
          <p:spPr>
            <a:xfrm>
              <a:off x="8508363" y="48444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8432165" y="445925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8504165" y="438725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userDrawn="1"/>
          </p:nvSpPr>
          <p:spPr>
            <a:xfrm>
              <a:off x="8427967" y="46158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userDrawn="1"/>
          </p:nvSpPr>
          <p:spPr>
            <a:xfrm>
              <a:off x="8504165" y="453545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userDrawn="1"/>
          </p:nvSpPr>
          <p:spPr>
            <a:xfrm>
              <a:off x="8504165" y="46878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userDrawn="1"/>
          </p:nvSpPr>
          <p:spPr>
            <a:xfrm>
              <a:off x="8432165" y="476824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userDrawn="1"/>
          </p:nvSpPr>
          <p:spPr>
            <a:xfrm>
              <a:off x="8432165" y="553022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8432165" y="392586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userDrawn="1"/>
          </p:nvSpPr>
          <p:spPr>
            <a:xfrm>
              <a:off x="8508363" y="49164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userDrawn="1"/>
          </p:nvSpPr>
          <p:spPr>
            <a:xfrm>
              <a:off x="8427967" y="49926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userDrawn="1"/>
          </p:nvSpPr>
          <p:spPr>
            <a:xfrm>
              <a:off x="8508363" y="400626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userDrawn="1"/>
          </p:nvSpPr>
          <p:spPr>
            <a:xfrm>
              <a:off x="8427967" y="568262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8432165" y="377767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userDrawn="1"/>
          </p:nvSpPr>
          <p:spPr>
            <a:xfrm>
              <a:off x="8504165" y="50730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userDrawn="1"/>
          </p:nvSpPr>
          <p:spPr>
            <a:xfrm>
              <a:off x="8427967" y="53016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userDrawn="1"/>
          </p:nvSpPr>
          <p:spPr>
            <a:xfrm>
              <a:off x="8504165" y="522123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userDrawn="1"/>
          </p:nvSpPr>
          <p:spPr>
            <a:xfrm>
              <a:off x="8504165" y="53736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userDrawn="1"/>
          </p:nvSpPr>
          <p:spPr>
            <a:xfrm>
              <a:off x="8432165" y="545402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userDrawn="1"/>
          </p:nvSpPr>
          <p:spPr>
            <a:xfrm>
              <a:off x="8508363" y="56064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userDrawn="1"/>
          </p:nvSpPr>
          <p:spPr>
            <a:xfrm>
              <a:off x="8504165" y="583501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4" name="Picture 92" descr="E:\单位图片\LOGO\暨南大学LOGO--png加晕光.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38629" y="6149537"/>
            <a:ext cx="2168338" cy="62827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600"/>
                                        <p:tgtEl>
                                          <p:spTgt spid="3">
                                            <p:txEl>
                                              <p:pRg st="0" end="0"/>
                                            </p:txEl>
                                          </p:spTgt>
                                        </p:tgtEl>
                                      </p:cBhvr>
                                    </p:animEffect>
                                    <p:anim calcmode="lin" valueType="num">
                                      <p:cBhvr>
                                        <p:cTn id="14" dur="6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6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600"/>
                                        <p:tgtEl>
                                          <p:spTgt spid="3">
                                            <p:txEl>
                                              <p:pRg st="1" end="1"/>
                                            </p:txEl>
                                          </p:spTgt>
                                        </p:tgtEl>
                                      </p:cBhvr>
                                    </p:animEffect>
                                    <p:anim calcmode="lin" valueType="num">
                                      <p:cBhvr>
                                        <p:cTn id="19" dur="6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6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600"/>
                                        <p:tgtEl>
                                          <p:spTgt spid="3">
                                            <p:txEl>
                                              <p:pRg st="2" end="2"/>
                                            </p:txEl>
                                          </p:spTgt>
                                        </p:tgtEl>
                                      </p:cBhvr>
                                    </p:animEffect>
                                    <p:anim calcmode="lin" valueType="num">
                                      <p:cBhvr>
                                        <p:cTn id="24" dur="6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6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600"/>
                                        <p:tgtEl>
                                          <p:spTgt spid="3">
                                            <p:txEl>
                                              <p:pRg st="3" end="3"/>
                                            </p:txEl>
                                          </p:spTgt>
                                        </p:tgtEl>
                                      </p:cBhvr>
                                    </p:animEffect>
                                    <p:anim calcmode="lin" valueType="num">
                                      <p:cBhvr>
                                        <p:cTn id="29" dur="6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6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600"/>
                                        <p:tgtEl>
                                          <p:spTgt spid="3">
                                            <p:txEl>
                                              <p:pRg st="4" end="4"/>
                                            </p:txEl>
                                          </p:spTgt>
                                        </p:tgtEl>
                                      </p:cBhvr>
                                    </p:animEffect>
                                    <p:anim calcmode="lin" valueType="num">
                                      <p:cBhvr>
                                        <p:cTn id="34" dur="6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6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txStyles>
    <p:titleStyle>
      <a:lvl1pPr algn="ctr" defTabSz="725170" rtl="0" eaLnBrk="1" latinLnBrk="0" hangingPunct="1">
        <a:spcBef>
          <a:spcPct val="0"/>
        </a:spcBef>
        <a:buNone/>
        <a:defRPr sz="3175" b="1" kern="120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defRPr>
      </a:lvl1pPr>
    </p:titleStyle>
    <p:bodyStyle>
      <a:lvl1pPr marL="272415" indent="-272415" algn="l" defTabSz="725170" rtl="0" eaLnBrk="1" latinLnBrk="0" hangingPunct="1">
        <a:spcBef>
          <a:spcPct val="20000"/>
        </a:spcBef>
        <a:buFont typeface="Arial" panose="020B0604020202020204" pitchFamily="34" charset="0"/>
        <a:buChar char="•"/>
        <a:defRPr sz="2540" b="1" kern="1200">
          <a:solidFill>
            <a:schemeClr val="tx1"/>
          </a:solidFill>
          <a:latin typeface="黑体" panose="02010609060101010101" pitchFamily="49" charset="-122"/>
          <a:ea typeface="黑体" panose="02010609060101010101" pitchFamily="49" charset="-122"/>
          <a:cs typeface="+mn-cs"/>
        </a:defRPr>
      </a:lvl1pPr>
      <a:lvl2pPr marL="589280" indent="-226695" algn="l" defTabSz="725170" rtl="0" eaLnBrk="1" latinLnBrk="0" hangingPunct="1">
        <a:spcBef>
          <a:spcPct val="20000"/>
        </a:spcBef>
        <a:buFont typeface="Arial" panose="020B0604020202020204" pitchFamily="34" charset="0"/>
        <a:buChar char="–"/>
        <a:defRPr sz="2220" b="1" kern="1200">
          <a:solidFill>
            <a:schemeClr val="tx1"/>
          </a:solidFill>
          <a:latin typeface="黑体" panose="02010609060101010101" pitchFamily="49" charset="-122"/>
          <a:ea typeface="黑体" panose="02010609060101010101" pitchFamily="49" charset="-122"/>
          <a:cs typeface="+mn-cs"/>
        </a:defRPr>
      </a:lvl2pPr>
      <a:lvl3pPr marL="906780" indent="-181610" algn="l" defTabSz="725170" rtl="0" eaLnBrk="1" latinLnBrk="0" hangingPunct="1">
        <a:spcBef>
          <a:spcPct val="20000"/>
        </a:spcBef>
        <a:buFont typeface="Arial" panose="020B0604020202020204" pitchFamily="34" charset="0"/>
        <a:buChar char="•"/>
        <a:defRPr sz="1905" b="1" kern="1200">
          <a:solidFill>
            <a:schemeClr val="tx1"/>
          </a:solidFill>
          <a:latin typeface="黑体" panose="02010609060101010101" pitchFamily="49" charset="-122"/>
          <a:ea typeface="黑体" panose="02010609060101010101" pitchFamily="49" charset="-122"/>
          <a:cs typeface="+mn-cs"/>
        </a:defRPr>
      </a:lvl3pPr>
      <a:lvl4pPr marL="1270000" indent="-181610" algn="l" defTabSz="725170" rtl="0" eaLnBrk="1" latinLnBrk="0" hangingPunct="1">
        <a:spcBef>
          <a:spcPct val="20000"/>
        </a:spcBef>
        <a:buFont typeface="Arial" panose="020B0604020202020204" pitchFamily="34" charset="0"/>
        <a:buChar char="–"/>
        <a:defRPr sz="1585" b="1" kern="1200">
          <a:solidFill>
            <a:schemeClr val="tx1"/>
          </a:solidFill>
          <a:latin typeface="黑体" panose="02010609060101010101" pitchFamily="49" charset="-122"/>
          <a:ea typeface="黑体" panose="02010609060101010101" pitchFamily="49" charset="-122"/>
          <a:cs typeface="+mn-cs"/>
        </a:defRPr>
      </a:lvl4pPr>
      <a:lvl5pPr marL="1632585" indent="-181610" algn="l" defTabSz="725170" rtl="0" eaLnBrk="1" latinLnBrk="0" hangingPunct="1">
        <a:spcBef>
          <a:spcPct val="20000"/>
        </a:spcBef>
        <a:buFont typeface="Arial" panose="020B0604020202020204" pitchFamily="34" charset="0"/>
        <a:buChar char="»"/>
        <a:defRPr sz="1585" b="1" kern="1200">
          <a:solidFill>
            <a:schemeClr val="tx1"/>
          </a:solidFill>
          <a:latin typeface="黑体" panose="02010609060101010101" pitchFamily="49" charset="-122"/>
          <a:ea typeface="黑体" panose="02010609060101010101" pitchFamily="49" charset="-122"/>
          <a:cs typeface="+mn-cs"/>
        </a:defRPr>
      </a:lvl5pPr>
      <a:lvl6pPr marL="199517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6pPr>
      <a:lvl7pPr marL="235839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7pPr>
      <a:lvl8pPr marL="272097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8pPr>
      <a:lvl9pPr marL="308356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9pPr>
    </p:bodyStyle>
    <p:otherStyle>
      <a:defPPr>
        <a:defRPr lang="zh-CN"/>
      </a:defPPr>
      <a:lvl1pPr marL="0" algn="l" defTabSz="725170" rtl="0" eaLnBrk="1" latinLnBrk="0" hangingPunct="1">
        <a:defRPr sz="1430" kern="1200">
          <a:solidFill>
            <a:schemeClr val="tx1"/>
          </a:solidFill>
          <a:latin typeface="+mn-lt"/>
          <a:ea typeface="+mn-ea"/>
          <a:cs typeface="+mn-cs"/>
        </a:defRPr>
      </a:lvl1pPr>
      <a:lvl2pPr marL="362585" algn="l" defTabSz="725170" rtl="0" eaLnBrk="1" latinLnBrk="0" hangingPunct="1">
        <a:defRPr sz="1430" kern="1200">
          <a:solidFill>
            <a:schemeClr val="tx1"/>
          </a:solidFill>
          <a:latin typeface="+mn-lt"/>
          <a:ea typeface="+mn-ea"/>
          <a:cs typeface="+mn-cs"/>
        </a:defRPr>
      </a:lvl2pPr>
      <a:lvl3pPr marL="725805" algn="l" defTabSz="725170" rtl="0" eaLnBrk="1" latinLnBrk="0" hangingPunct="1">
        <a:defRPr sz="1430" kern="1200">
          <a:solidFill>
            <a:schemeClr val="tx1"/>
          </a:solidFill>
          <a:latin typeface="+mn-lt"/>
          <a:ea typeface="+mn-ea"/>
          <a:cs typeface="+mn-cs"/>
        </a:defRPr>
      </a:lvl3pPr>
      <a:lvl4pPr marL="1088390" algn="l" defTabSz="725170" rtl="0" eaLnBrk="1" latinLnBrk="0" hangingPunct="1">
        <a:defRPr sz="1430" kern="1200">
          <a:solidFill>
            <a:schemeClr val="tx1"/>
          </a:solidFill>
          <a:latin typeface="+mn-lt"/>
          <a:ea typeface="+mn-ea"/>
          <a:cs typeface="+mn-cs"/>
        </a:defRPr>
      </a:lvl4pPr>
      <a:lvl5pPr marL="1450975" algn="l" defTabSz="725170" rtl="0" eaLnBrk="1" latinLnBrk="0" hangingPunct="1">
        <a:defRPr sz="1430" kern="1200">
          <a:solidFill>
            <a:schemeClr val="tx1"/>
          </a:solidFill>
          <a:latin typeface="+mn-lt"/>
          <a:ea typeface="+mn-ea"/>
          <a:cs typeface="+mn-cs"/>
        </a:defRPr>
      </a:lvl5pPr>
      <a:lvl6pPr marL="1814195" algn="l" defTabSz="725170" rtl="0" eaLnBrk="1" latinLnBrk="0" hangingPunct="1">
        <a:defRPr sz="1430" kern="1200">
          <a:solidFill>
            <a:schemeClr val="tx1"/>
          </a:solidFill>
          <a:latin typeface="+mn-lt"/>
          <a:ea typeface="+mn-ea"/>
          <a:cs typeface="+mn-cs"/>
        </a:defRPr>
      </a:lvl6pPr>
      <a:lvl7pPr marL="2176780" algn="l" defTabSz="725170" rtl="0" eaLnBrk="1" latinLnBrk="0" hangingPunct="1">
        <a:defRPr sz="1430" kern="1200">
          <a:solidFill>
            <a:schemeClr val="tx1"/>
          </a:solidFill>
          <a:latin typeface="+mn-lt"/>
          <a:ea typeface="+mn-ea"/>
          <a:cs typeface="+mn-cs"/>
        </a:defRPr>
      </a:lvl7pPr>
      <a:lvl8pPr marL="2539365" algn="l" defTabSz="725170" rtl="0" eaLnBrk="1" latinLnBrk="0" hangingPunct="1">
        <a:defRPr sz="1430" kern="1200">
          <a:solidFill>
            <a:schemeClr val="tx1"/>
          </a:solidFill>
          <a:latin typeface="+mn-lt"/>
          <a:ea typeface="+mn-ea"/>
          <a:cs typeface="+mn-cs"/>
        </a:defRPr>
      </a:lvl8pPr>
      <a:lvl9pPr marL="2902585" algn="l" defTabSz="725170" rtl="0" eaLnBrk="1" latinLnBrk="0" hangingPunct="1">
        <a:defRPr sz="143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Rectangle 106"/>
          <p:cNvSpPr>
            <a:spLocks noChangeArrowheads="1"/>
          </p:cNvSpPr>
          <p:nvPr/>
        </p:nvSpPr>
        <p:spPr bwMode="gray">
          <a:xfrm>
            <a:off x="0" y="405036"/>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body" idx="1"/>
          </p:nvPr>
        </p:nvSpPr>
        <p:spPr bwMode="gray">
          <a:xfrm>
            <a:off x="457200" y="1676400"/>
            <a:ext cx="8267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1026" name="Rectangle 2"/>
          <p:cNvSpPr>
            <a:spLocks noGrp="1" noChangeArrowheads="1"/>
          </p:cNvSpPr>
          <p:nvPr>
            <p:ph type="title"/>
          </p:nvPr>
        </p:nvSpPr>
        <p:spPr bwMode="gray">
          <a:xfrm>
            <a:off x="2057400" y="465361"/>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6" name="Picture 53" descr="E:\单位图片\校园风景\万国墙1.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10808"/>
          <a:stretch>
            <a:fillRect/>
          </a:stretch>
        </p:blipFill>
        <p:spPr bwMode="auto">
          <a:xfrm>
            <a:off x="7611251" y="154733"/>
            <a:ext cx="1550150" cy="1036940"/>
          </a:xfrm>
          <a:prstGeom prst="rect">
            <a:avLst/>
          </a:prstGeom>
          <a:noFill/>
          <a:effectLst>
            <a:softEdge rad="190500"/>
          </a:effectLst>
          <a:extLst>
            <a:ext uri="{909E8E84-426E-40DD-AFC4-6F175D3DCCD1}">
              <a14:hiddenFill xmlns:a14="http://schemas.microsoft.com/office/drawing/2010/main">
                <a:solidFill>
                  <a:srgbClr val="FFFFFF"/>
                </a:solidFill>
              </a14:hiddenFill>
            </a:ext>
          </a:extLst>
        </p:spPr>
      </p:pic>
      <p:pic>
        <p:nvPicPr>
          <p:cNvPr id="8" name="Picture 92" descr="E:\单位图片\LOGO\暨南大学LOGO--png加晕光.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7938" y="457667"/>
            <a:ext cx="1872209" cy="5424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027">
                                            <p:txEl>
                                              <p:pRg st="0" end="0"/>
                                            </p:txEl>
                                          </p:spTgt>
                                        </p:tgtEl>
                                        <p:attrNameLst>
                                          <p:attrName>style.visibility</p:attrName>
                                        </p:attrNameLst>
                                      </p:cBhvr>
                                      <p:to>
                                        <p:strVal val="visible"/>
                                      </p:to>
                                    </p:set>
                                    <p:animEffect transition="in" filter="fade">
                                      <p:cBhvr>
                                        <p:cTn id="13" dur="600"/>
                                        <p:tgtEl>
                                          <p:spTgt spid="1027">
                                            <p:txEl>
                                              <p:pRg st="0" end="0"/>
                                            </p:txEl>
                                          </p:spTgt>
                                        </p:tgtEl>
                                      </p:cBhvr>
                                    </p:animEffect>
                                    <p:anim calcmode="lin" valueType="num">
                                      <p:cBhvr>
                                        <p:cTn id="14" dur="6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15" dur="600" fill="hold"/>
                                        <p:tgtEl>
                                          <p:spTgt spid="102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027">
                                            <p:txEl>
                                              <p:pRg st="1" end="1"/>
                                            </p:txEl>
                                          </p:spTgt>
                                        </p:tgtEl>
                                        <p:attrNameLst>
                                          <p:attrName>style.visibility</p:attrName>
                                        </p:attrNameLst>
                                      </p:cBhvr>
                                      <p:to>
                                        <p:strVal val="visible"/>
                                      </p:to>
                                    </p:set>
                                    <p:animEffect transition="in" filter="fade">
                                      <p:cBhvr>
                                        <p:cTn id="18" dur="600"/>
                                        <p:tgtEl>
                                          <p:spTgt spid="1027">
                                            <p:txEl>
                                              <p:pRg st="1" end="1"/>
                                            </p:txEl>
                                          </p:spTgt>
                                        </p:tgtEl>
                                      </p:cBhvr>
                                    </p:animEffect>
                                    <p:anim calcmode="lin" valueType="num">
                                      <p:cBhvr>
                                        <p:cTn id="19" dur="6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20" dur="600" fill="hold"/>
                                        <p:tgtEl>
                                          <p:spTgt spid="1027">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027">
                                            <p:txEl>
                                              <p:pRg st="2" end="2"/>
                                            </p:txEl>
                                          </p:spTgt>
                                        </p:tgtEl>
                                        <p:attrNameLst>
                                          <p:attrName>style.visibility</p:attrName>
                                        </p:attrNameLst>
                                      </p:cBhvr>
                                      <p:to>
                                        <p:strVal val="visible"/>
                                      </p:to>
                                    </p:set>
                                    <p:animEffect transition="in" filter="fade">
                                      <p:cBhvr>
                                        <p:cTn id="23" dur="600"/>
                                        <p:tgtEl>
                                          <p:spTgt spid="1027">
                                            <p:txEl>
                                              <p:pRg st="2" end="2"/>
                                            </p:txEl>
                                          </p:spTgt>
                                        </p:tgtEl>
                                      </p:cBhvr>
                                    </p:animEffect>
                                    <p:anim calcmode="lin" valueType="num">
                                      <p:cBhvr>
                                        <p:cTn id="24" dur="6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25" dur="600" fill="hold"/>
                                        <p:tgtEl>
                                          <p:spTgt spid="1027">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27">
                                            <p:txEl>
                                              <p:pRg st="3" end="3"/>
                                            </p:txEl>
                                          </p:spTgt>
                                        </p:tgtEl>
                                        <p:attrNameLst>
                                          <p:attrName>style.visibility</p:attrName>
                                        </p:attrNameLst>
                                      </p:cBhvr>
                                      <p:to>
                                        <p:strVal val="visible"/>
                                      </p:to>
                                    </p:set>
                                    <p:animEffect transition="in" filter="fade">
                                      <p:cBhvr>
                                        <p:cTn id="28" dur="600"/>
                                        <p:tgtEl>
                                          <p:spTgt spid="1027">
                                            <p:txEl>
                                              <p:pRg st="3" end="3"/>
                                            </p:txEl>
                                          </p:spTgt>
                                        </p:tgtEl>
                                      </p:cBhvr>
                                    </p:animEffect>
                                    <p:anim calcmode="lin" valueType="num">
                                      <p:cBhvr>
                                        <p:cTn id="29" dur="6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30" dur="600" fill="hold"/>
                                        <p:tgtEl>
                                          <p:spTgt spid="102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27">
                                            <p:txEl>
                                              <p:pRg st="4" end="4"/>
                                            </p:txEl>
                                          </p:spTgt>
                                        </p:tgtEl>
                                        <p:attrNameLst>
                                          <p:attrName>style.visibility</p:attrName>
                                        </p:attrNameLst>
                                      </p:cBhvr>
                                      <p:to>
                                        <p:strVal val="visible"/>
                                      </p:to>
                                    </p:set>
                                    <p:animEffect transition="in" filter="fade">
                                      <p:cBhvr>
                                        <p:cTn id="33" dur="600"/>
                                        <p:tgtEl>
                                          <p:spTgt spid="1027">
                                            <p:txEl>
                                              <p:pRg st="4" end="4"/>
                                            </p:txEl>
                                          </p:spTgt>
                                        </p:tgtEl>
                                      </p:cBhvr>
                                    </p:animEffect>
                                    <p:anim calcmode="lin" valueType="num">
                                      <p:cBhvr>
                                        <p:cTn id="34" dur="6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35" dur="6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P spid="1026" grpId="0"/>
    </p:bldLst>
  </p:timing>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defRPr>
      </a:lvl2pPr>
      <a:lvl3pPr algn="ctr" rtl="0" eaLnBrk="1" fontAlgn="base" hangingPunct="1">
        <a:spcBef>
          <a:spcPct val="0"/>
        </a:spcBef>
        <a:spcAft>
          <a:spcPct val="0"/>
        </a:spcAft>
        <a:defRPr sz="3200" b="1">
          <a:solidFill>
            <a:schemeClr val="bg1"/>
          </a:solidFill>
          <a:latin typeface="Arial" panose="020B0604020202020204" pitchFamily="34" charset="0"/>
        </a:defRPr>
      </a:lvl3pPr>
      <a:lvl4pPr algn="ctr" rtl="0" eaLnBrk="1" fontAlgn="base" hangingPunct="1">
        <a:spcBef>
          <a:spcPct val="0"/>
        </a:spcBef>
        <a:spcAft>
          <a:spcPct val="0"/>
        </a:spcAft>
        <a:defRPr sz="3200" b="1">
          <a:solidFill>
            <a:schemeClr val="bg1"/>
          </a:solidFill>
          <a:latin typeface="Arial" panose="020B0604020202020204" pitchFamily="34" charset="0"/>
        </a:defRPr>
      </a:lvl4pPr>
      <a:lvl5pPr algn="ctr" rtl="0" eaLnBrk="1" fontAlgn="base" hangingPunct="1">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数字逻辑实验</a:t>
            </a:r>
            <a:endParaRPr lang="zh-CN" altLang="en-US" dirty="0"/>
          </a:p>
        </p:txBody>
      </p:sp>
      <p:sp>
        <p:nvSpPr>
          <p:cNvPr id="3" name="副标题 2"/>
          <p:cNvSpPr>
            <a:spLocks noGrp="1"/>
          </p:cNvSpPr>
          <p:nvPr>
            <p:ph type="subTitle" idx="1"/>
          </p:nvPr>
        </p:nvSpPr>
        <p:spPr/>
        <p:txBody>
          <a:bodyPr/>
          <a:lstStyle/>
          <a:p>
            <a:r>
              <a:rPr lang="zh-CN" altLang="en-US" dirty="0"/>
              <a:t>王传胜、梁倬骞</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模块图</a:t>
            </a:r>
            <a:endParaRPr lang="zh-CN" altLang="en-US" dirty="0"/>
          </a:p>
        </p:txBody>
      </p:sp>
      <p:pic>
        <p:nvPicPr>
          <p:cNvPr id="4" name="图片 3"/>
          <p:cNvPicPr>
            <a:picLocks noChangeAspect="1"/>
          </p:cNvPicPr>
          <p:nvPr/>
        </p:nvPicPr>
        <p:blipFill>
          <a:blip r:embed="rId1"/>
          <a:stretch>
            <a:fillRect/>
          </a:stretch>
        </p:blipFill>
        <p:spPr>
          <a:xfrm>
            <a:off x="-4595" y="0"/>
            <a:ext cx="6720698"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a:t>
            </a:r>
            <a:endParaRPr lang="zh-CN" altLang="en-US" dirty="0"/>
          </a:p>
        </p:txBody>
      </p:sp>
      <p:sp>
        <p:nvSpPr>
          <p:cNvPr id="3" name="内容占位符 2"/>
          <p:cNvSpPr>
            <a:spLocks noGrp="1"/>
          </p:cNvSpPr>
          <p:nvPr>
            <p:ph idx="1"/>
          </p:nvPr>
        </p:nvSpPr>
        <p:spPr>
          <a:xfrm>
            <a:off x="217502" y="3698107"/>
            <a:ext cx="8766699" cy="2993807"/>
          </a:xfrm>
        </p:spPr>
        <p:txBody>
          <a:bodyPr/>
          <a:lstStyle/>
          <a:p>
            <a:r>
              <a:rPr lang="en-US" altLang="zh-CN" b="0" dirty="0"/>
              <a:t>module</a:t>
            </a:r>
            <a:r>
              <a:rPr lang="zh-CN" altLang="en-US" b="0" dirty="0"/>
              <a:t>能够表示：</a:t>
            </a:r>
            <a:endParaRPr lang="en-US" altLang="zh-CN" b="0" dirty="0"/>
          </a:p>
          <a:p>
            <a:pPr marL="0" indent="0">
              <a:buNone/>
            </a:pPr>
            <a:r>
              <a:rPr lang="en-US" altLang="zh-CN" b="0" dirty="0"/>
              <a:t>  –</a:t>
            </a:r>
            <a:r>
              <a:rPr lang="zh-CN" altLang="en-US" b="0" dirty="0"/>
              <a:t>物理块，如</a:t>
            </a:r>
            <a:r>
              <a:rPr lang="en-US" altLang="zh-CN" b="0" dirty="0"/>
              <a:t>IC</a:t>
            </a:r>
            <a:r>
              <a:rPr lang="zh-CN" altLang="en-US" b="0" dirty="0"/>
              <a:t>或</a:t>
            </a:r>
            <a:r>
              <a:rPr lang="en-US" altLang="zh-CN" b="0" dirty="0"/>
              <a:t>ASIC</a:t>
            </a:r>
            <a:r>
              <a:rPr lang="zh-CN" altLang="en-US" b="0" dirty="0"/>
              <a:t>单元</a:t>
            </a:r>
            <a:endParaRPr lang="en-US" altLang="zh-CN" b="0" dirty="0"/>
          </a:p>
          <a:p>
            <a:pPr marL="0" indent="0">
              <a:buNone/>
            </a:pPr>
            <a:r>
              <a:rPr lang="en-US" altLang="zh-CN" b="0" dirty="0"/>
              <a:t>  –</a:t>
            </a:r>
            <a:r>
              <a:rPr lang="zh-CN" altLang="en-US" b="0" dirty="0"/>
              <a:t>逻辑块，如一个</a:t>
            </a:r>
            <a:r>
              <a:rPr lang="en-US" altLang="zh-CN" b="0" dirty="0"/>
              <a:t>CPU</a:t>
            </a:r>
            <a:r>
              <a:rPr lang="zh-CN" altLang="en-US" b="0" dirty="0"/>
              <a:t>设计的</a:t>
            </a:r>
            <a:r>
              <a:rPr lang="en-US" altLang="zh-CN" b="0" dirty="0"/>
              <a:t>ALU</a:t>
            </a:r>
            <a:r>
              <a:rPr lang="zh-CN" altLang="en-US" b="0" dirty="0"/>
              <a:t>部分</a:t>
            </a:r>
            <a:endParaRPr lang="en-US" altLang="zh-CN" b="0" dirty="0"/>
          </a:p>
          <a:p>
            <a:pPr marL="0" indent="0">
              <a:buNone/>
            </a:pPr>
            <a:r>
              <a:rPr lang="en-US" altLang="zh-CN" b="0" dirty="0"/>
              <a:t>  –</a:t>
            </a:r>
            <a:r>
              <a:rPr lang="zh-CN" altLang="en-US" b="0" dirty="0"/>
              <a:t>整个系统</a:t>
            </a:r>
            <a:endParaRPr lang="en-US" altLang="zh-CN" b="0" dirty="0"/>
          </a:p>
          <a:p>
            <a:r>
              <a:rPr lang="zh-CN" altLang="en-US" b="0" dirty="0"/>
              <a:t>每一个模块的描述从关键词</a:t>
            </a:r>
            <a:r>
              <a:rPr lang="en-US" altLang="zh-CN" b="0" dirty="0"/>
              <a:t>module</a:t>
            </a:r>
            <a:r>
              <a:rPr lang="zh-CN" altLang="en-US" b="0" dirty="0"/>
              <a:t>开始，有一个名称（如</a:t>
            </a:r>
            <a:r>
              <a:rPr lang="en-US" altLang="zh-CN" b="0" dirty="0"/>
              <a:t>SN74LS74</a:t>
            </a:r>
            <a:r>
              <a:rPr lang="zh-CN" altLang="en-US" b="0" dirty="0"/>
              <a:t>，</a:t>
            </a:r>
            <a:r>
              <a:rPr lang="en-US" altLang="zh-CN" b="0" dirty="0"/>
              <a:t>DFF</a:t>
            </a:r>
            <a:r>
              <a:rPr lang="zh-CN" altLang="en-US" b="0" dirty="0"/>
              <a:t>，</a:t>
            </a:r>
            <a:r>
              <a:rPr lang="en-US" altLang="zh-CN" b="0" dirty="0"/>
              <a:t>ALU</a:t>
            </a:r>
            <a:r>
              <a:rPr lang="zh-CN" altLang="en-US" b="0" dirty="0"/>
              <a:t>等等），由关键词</a:t>
            </a:r>
            <a:r>
              <a:rPr lang="en-US" altLang="zh-CN" b="0" dirty="0" err="1"/>
              <a:t>endmodule</a:t>
            </a:r>
            <a:r>
              <a:rPr lang="zh-CN" altLang="en-US" b="0" dirty="0"/>
              <a:t>结束</a:t>
            </a:r>
            <a:endParaRPr lang="zh-CN" altLang="en-US" dirty="0"/>
          </a:p>
        </p:txBody>
      </p:sp>
      <p:pic>
        <p:nvPicPr>
          <p:cNvPr id="4" name="图片 3"/>
          <p:cNvPicPr>
            <a:picLocks noChangeAspect="1"/>
          </p:cNvPicPr>
          <p:nvPr/>
        </p:nvPicPr>
        <p:blipFill>
          <a:blip r:embed="rId1"/>
          <a:stretch>
            <a:fillRect/>
          </a:stretch>
        </p:blipFill>
        <p:spPr>
          <a:xfrm>
            <a:off x="3733060" y="1034638"/>
            <a:ext cx="5410940" cy="2581555"/>
          </a:xfrm>
          <a:prstGeom prst="rect">
            <a:avLst/>
          </a:prstGeom>
        </p:spPr>
      </p:pic>
      <p:sp>
        <p:nvSpPr>
          <p:cNvPr id="5" name="对话气泡: 圆角矩形 4"/>
          <p:cNvSpPr/>
          <p:nvPr/>
        </p:nvSpPr>
        <p:spPr bwMode="auto">
          <a:xfrm>
            <a:off x="217502" y="1411550"/>
            <a:ext cx="2729884" cy="745724"/>
          </a:xfrm>
          <a:prstGeom prst="wedgeRoundRectCallout">
            <a:avLst>
              <a:gd name="adj1" fmla="val 91002"/>
              <a:gd name="adj2" fmla="val -68453"/>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latinLnBrk="0"/>
            <a:r>
              <a:rPr lang="en-US" altLang="zh-CN" dirty="0">
                <a:solidFill>
                  <a:srgbClr val="FF0000"/>
                </a:solidFill>
                <a:latin typeface="等线" panose="02010600030101010101" pitchFamily="2" charset="-122"/>
                <a:ea typeface="等线" panose="02010600030101010101" pitchFamily="2" charset="-122"/>
              </a:rPr>
              <a:t>module</a:t>
            </a:r>
            <a:r>
              <a:rPr lang="zh-CN" altLang="en-US" dirty="0">
                <a:solidFill>
                  <a:srgbClr val="FF0000"/>
                </a:solidFill>
                <a:latin typeface="等线" panose="02010600030101010101" pitchFamily="2" charset="-122"/>
                <a:ea typeface="等线" panose="02010600030101010101" pitchFamily="2" charset="-122"/>
              </a:rPr>
              <a:t>是层次化设计的基本构件</a:t>
            </a:r>
            <a:endParaRPr kumimoji="0" lang="zh-CN" altLang="en-US" sz="1800" b="1" i="0" u="none" strike="noStrike" cap="none" normalizeH="0" baseline="0" dirty="0">
              <a:ln>
                <a:noFill/>
              </a:ln>
              <a:solidFill>
                <a:srgbClr val="FF0000"/>
              </a:solidFill>
              <a:effectLst/>
              <a:latin typeface="等线" panose="02010600030101010101" pitchFamily="2" charset="-122"/>
              <a:ea typeface="等线" panose="02010600030101010101" pitchFamily="2" charset="-122"/>
            </a:endParaRPr>
          </a:p>
        </p:txBody>
      </p:sp>
      <p:sp>
        <p:nvSpPr>
          <p:cNvPr id="6" name="对话气泡: 圆角矩形 5"/>
          <p:cNvSpPr/>
          <p:nvPr/>
        </p:nvSpPr>
        <p:spPr bwMode="auto">
          <a:xfrm>
            <a:off x="346229" y="2521258"/>
            <a:ext cx="2840854" cy="541538"/>
          </a:xfrm>
          <a:prstGeom prst="wedgeRoundRectCallout">
            <a:avLst>
              <a:gd name="adj1" fmla="val 80470"/>
              <a:gd name="adj2" fmla="val -85041"/>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latinLnBrk="0"/>
            <a:r>
              <a:rPr lang="zh-CN" altLang="en-US" dirty="0">
                <a:solidFill>
                  <a:srgbClr val="FF0000"/>
                </a:solidFill>
                <a:latin typeface="等线" panose="02010600030101010101" pitchFamily="2" charset="-122"/>
                <a:ea typeface="等线" panose="02010600030101010101" pitchFamily="2" charset="-122"/>
              </a:rPr>
              <a:t>逻辑描述放在</a:t>
            </a:r>
            <a:r>
              <a:rPr lang="en-US" altLang="zh-CN" dirty="0">
                <a:solidFill>
                  <a:srgbClr val="FF0000"/>
                </a:solidFill>
                <a:latin typeface="等线" panose="02010600030101010101" pitchFamily="2" charset="-122"/>
                <a:ea typeface="等线" panose="02010600030101010101" pitchFamily="2" charset="-122"/>
              </a:rPr>
              <a:t>module</a:t>
            </a:r>
            <a:r>
              <a:rPr lang="zh-CN" altLang="en-US" dirty="0">
                <a:solidFill>
                  <a:srgbClr val="FF0000"/>
                </a:solidFill>
                <a:latin typeface="等线" panose="02010600030101010101" pitchFamily="2" charset="-122"/>
                <a:ea typeface="等线" panose="02010600030101010101" pitchFamily="2" charset="-122"/>
              </a:rPr>
              <a:t>内部</a:t>
            </a:r>
            <a:endParaRPr lang="zh-CN" altLang="en-US" dirty="0">
              <a:solidFill>
                <a:srgbClr val="FF0000"/>
              </a:solidFill>
              <a:latin typeface="等线" panose="02010600030101010101" pitchFamily="2" charset="-122"/>
              <a:ea typeface="等线"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rgbClr val="FF0000"/>
              </a:solidFill>
              <a:effectLst/>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模块端口</a:t>
            </a:r>
            <a:r>
              <a:rPr lang="en-US" altLang="zh-CN" b="0" dirty="0"/>
              <a:t>(module ports)</a:t>
            </a:r>
            <a:endParaRPr lang="zh-CN" altLang="en-US" dirty="0"/>
          </a:p>
        </p:txBody>
      </p:sp>
      <p:sp>
        <p:nvSpPr>
          <p:cNvPr id="3" name="内容占位符 2"/>
          <p:cNvSpPr>
            <a:spLocks noGrp="1"/>
          </p:cNvSpPr>
          <p:nvPr>
            <p:ph idx="1"/>
          </p:nvPr>
        </p:nvSpPr>
        <p:spPr>
          <a:xfrm>
            <a:off x="438150" y="5726096"/>
            <a:ext cx="8267700" cy="962487"/>
          </a:xfrm>
        </p:spPr>
        <p:txBody>
          <a:bodyPr/>
          <a:lstStyle/>
          <a:p>
            <a:r>
              <a:rPr lang="zh-CN" altLang="en-US" b="0" dirty="0"/>
              <a:t>注意模块的名称</a:t>
            </a:r>
            <a:r>
              <a:rPr lang="en-US" altLang="zh-CN" b="0" dirty="0"/>
              <a:t>DFF</a:t>
            </a:r>
            <a:r>
              <a:rPr lang="zh-CN" altLang="en-US" b="0" dirty="0"/>
              <a:t>，端口列表及说明</a:t>
            </a:r>
            <a:endParaRPr lang="en-US" altLang="zh-CN" b="0" dirty="0"/>
          </a:p>
          <a:p>
            <a:r>
              <a:rPr lang="zh-CN" altLang="en-US" b="0" dirty="0"/>
              <a:t>模块通过端口与外部通信</a:t>
            </a:r>
            <a:endParaRPr lang="zh-CN" altLang="en-US" b="0" dirty="0"/>
          </a:p>
          <a:p>
            <a:endParaRPr lang="zh-CN" altLang="en-US" dirty="0"/>
          </a:p>
        </p:txBody>
      </p:sp>
      <p:pic>
        <p:nvPicPr>
          <p:cNvPr id="4" name="图片 3"/>
          <p:cNvPicPr>
            <a:picLocks noChangeAspect="1"/>
          </p:cNvPicPr>
          <p:nvPr/>
        </p:nvPicPr>
        <p:blipFill>
          <a:blip r:embed="rId1"/>
          <a:stretch>
            <a:fillRect/>
          </a:stretch>
        </p:blipFill>
        <p:spPr>
          <a:xfrm>
            <a:off x="1189608" y="1421755"/>
            <a:ext cx="5998556" cy="3798314"/>
          </a:xfrm>
          <a:prstGeom prst="rect">
            <a:avLst/>
          </a:prstGeom>
        </p:spPr>
      </p:pic>
      <p:sp>
        <p:nvSpPr>
          <p:cNvPr id="5" name="对话气泡: 圆角矩形 4"/>
          <p:cNvSpPr/>
          <p:nvPr/>
        </p:nvSpPr>
        <p:spPr bwMode="auto">
          <a:xfrm>
            <a:off x="7188164" y="1421755"/>
            <a:ext cx="1955836" cy="628987"/>
          </a:xfrm>
          <a:prstGeom prst="wedgeRoundRectCallout">
            <a:avLst>
              <a:gd name="adj1" fmla="val -102644"/>
              <a:gd name="adj2" fmla="val 4632"/>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latinLnBrk="0"/>
            <a:r>
              <a:rPr lang="zh-CN" altLang="en-US" dirty="0">
                <a:solidFill>
                  <a:srgbClr val="FF0000"/>
                </a:solidFill>
              </a:rPr>
              <a:t>端口在模块名字后的括号中列出</a:t>
            </a:r>
            <a:endParaRPr kumimoji="0" lang="zh-CN" altLang="en-US" sz="1800" b="1" i="0" u="none" strike="noStrike" cap="none" normalizeH="0" baseline="0" dirty="0">
              <a:ln>
                <a:noFill/>
              </a:ln>
              <a:solidFill>
                <a:srgbClr val="FF0000"/>
              </a:solidFill>
              <a:effectLst/>
              <a:latin typeface="Arial" panose="020B0604020202020204" pitchFamily="34" charset="0"/>
            </a:endParaRPr>
          </a:p>
        </p:txBody>
      </p:sp>
      <p:sp>
        <p:nvSpPr>
          <p:cNvPr id="6" name="对话气泡: 圆角矩形 5"/>
          <p:cNvSpPr/>
          <p:nvPr/>
        </p:nvSpPr>
        <p:spPr bwMode="auto">
          <a:xfrm>
            <a:off x="6818049" y="2778711"/>
            <a:ext cx="2325951" cy="650289"/>
          </a:xfrm>
          <a:prstGeom prst="wedgeRoundRectCallout">
            <a:avLst>
              <a:gd name="adj1" fmla="val -138570"/>
              <a:gd name="adj2" fmla="val -160376"/>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latinLnBrk="0"/>
            <a:r>
              <a:rPr lang="zh-CN" altLang="en-US" dirty="0">
                <a:solidFill>
                  <a:srgbClr val="FF0000"/>
                </a:solidFill>
              </a:rPr>
              <a:t>端口可以说明为</a:t>
            </a:r>
            <a:r>
              <a:rPr lang="en-US" altLang="zh-CN" dirty="0">
                <a:solidFill>
                  <a:srgbClr val="FF0000"/>
                </a:solidFill>
              </a:rPr>
              <a:t>input, output</a:t>
            </a:r>
            <a:r>
              <a:rPr lang="zh-CN" altLang="en-US" dirty="0">
                <a:solidFill>
                  <a:srgbClr val="FF0000"/>
                </a:solidFill>
              </a:rPr>
              <a:t>，</a:t>
            </a:r>
            <a:r>
              <a:rPr lang="en-US" altLang="zh-CN" dirty="0" err="1">
                <a:solidFill>
                  <a:srgbClr val="FF0000"/>
                </a:solidFill>
              </a:rPr>
              <a:t>inout</a:t>
            </a:r>
            <a:endParaRPr lang="en-US" altLang="zh-CN" dirty="0">
              <a:solidFill>
                <a:srgbClr val="FF0000"/>
              </a:solidFill>
            </a:endParaRPr>
          </a:p>
          <a:p>
            <a:pPr latinLnBrk="0"/>
            <a:endParaRPr kumimoji="0" lang="zh-CN" altLang="en-US" sz="1800" b="1" i="0" u="none" strike="noStrike" cap="none" normalizeH="0" baseline="0" dirty="0">
              <a:ln>
                <a:noFill/>
              </a:ln>
              <a:solidFill>
                <a:srgbClr val="FF0000"/>
              </a:solidFill>
              <a:effectLst/>
              <a:latin typeface="Arial" panose="020B0604020202020204" pitchFamily="34" charset="0"/>
            </a:endParaRPr>
          </a:p>
        </p:txBody>
      </p:sp>
      <p:sp>
        <p:nvSpPr>
          <p:cNvPr id="7" name="对话气泡: 圆角矩形 6"/>
          <p:cNvSpPr/>
          <p:nvPr/>
        </p:nvSpPr>
        <p:spPr bwMode="auto">
          <a:xfrm>
            <a:off x="142043" y="1111036"/>
            <a:ext cx="3009530" cy="487363"/>
          </a:xfrm>
          <a:prstGeom prst="wedgeRoundRectCallout">
            <a:avLst>
              <a:gd name="adj1" fmla="val -7917"/>
              <a:gd name="adj2" fmla="val 222977"/>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latinLnBrk="0"/>
            <a:r>
              <a:rPr lang="zh-CN" altLang="en-US" dirty="0"/>
              <a:t>端口等价于硬件的引脚</a:t>
            </a:r>
            <a:r>
              <a:rPr lang="en-US" altLang="zh-CN" dirty="0"/>
              <a:t>(pin)</a:t>
            </a:r>
            <a:endParaRPr lang="en-US" altLang="zh-CN" dirty="0"/>
          </a:p>
          <a:p>
            <a:pPr marL="0" marR="0" indent="0" algn="l" defTabSz="914400" rtl="0" eaLnBrk="1" fontAlgn="base" latinLnBrk="0" hangingPunct="1">
              <a:lnSpc>
                <a:spcPct val="100000"/>
              </a:lnSpc>
              <a:spcBef>
                <a:spcPct val="0"/>
              </a:spcBef>
              <a:spcAft>
                <a:spcPct val="0"/>
              </a:spcAft>
              <a:buClrTx/>
              <a:buSzTx/>
              <a:buFontTx/>
              <a:buNone/>
            </a:pPr>
            <a:endParaRPr kumimoji="0" lang="zh-CN" altLang="en-US" b="1" i="0" u="none" strike="noStrike" cap="none" normalizeH="0" baseline="0" dirty="0">
              <a:ln>
                <a:noFill/>
              </a:ln>
              <a:solidFill>
                <a:schemeClr val="tx1"/>
              </a:solidFill>
              <a:effectLst/>
              <a:latin typeface="Arial" panose="020B0604020202020204" pitchFamily="34" charset="0"/>
            </a:endParaRPr>
          </a:p>
        </p:txBody>
      </p:sp>
      <p:cxnSp>
        <p:nvCxnSpPr>
          <p:cNvPr id="9" name="直接箭头连接符 8"/>
          <p:cNvCxnSpPr>
            <a:stCxn id="7" idx="3"/>
          </p:cNvCxnSpPr>
          <p:nvPr/>
        </p:nvCxnSpPr>
        <p:spPr bwMode="auto">
          <a:xfrm>
            <a:off x="3151573" y="1354718"/>
            <a:ext cx="3089429" cy="314284"/>
          </a:xfrm>
          <a:prstGeom prst="straightConnector1">
            <a:avLst/>
          </a:prstGeom>
          <a:solidFill>
            <a:schemeClr val="accent1"/>
          </a:solidFill>
          <a:ln w="38100"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a:stCxn id="7" idx="3"/>
          </p:cNvCxnSpPr>
          <p:nvPr/>
        </p:nvCxnSpPr>
        <p:spPr bwMode="auto">
          <a:xfrm>
            <a:off x="3151573" y="1354718"/>
            <a:ext cx="79899" cy="1157663"/>
          </a:xfrm>
          <a:prstGeom prst="straightConnector1">
            <a:avLst/>
          </a:prstGeom>
          <a:solidFill>
            <a:schemeClr val="accent1"/>
          </a:solidFill>
          <a:ln w="38100"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对话气泡: 圆角矩形 13"/>
          <p:cNvSpPr/>
          <p:nvPr/>
        </p:nvSpPr>
        <p:spPr bwMode="auto">
          <a:xfrm>
            <a:off x="710214" y="4518734"/>
            <a:ext cx="2725444" cy="768372"/>
          </a:xfrm>
          <a:prstGeom prst="wedgeRoundRectCallout">
            <a:avLst>
              <a:gd name="adj1" fmla="val 89903"/>
              <a:gd name="adj2" fmla="val -346507"/>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latinLnBrk="0"/>
            <a:r>
              <a:rPr lang="zh-CN" altLang="en-US" dirty="0">
                <a:solidFill>
                  <a:srgbClr val="FF0000"/>
                </a:solidFill>
              </a:rPr>
              <a:t>端口类型可以说明为</a:t>
            </a:r>
            <a:r>
              <a:rPr lang="en-US" altLang="zh-CN" dirty="0">
                <a:solidFill>
                  <a:srgbClr val="FF0000"/>
                </a:solidFill>
              </a:rPr>
              <a:t>wire</a:t>
            </a:r>
            <a:r>
              <a:rPr lang="zh-CN" altLang="en-US" dirty="0">
                <a:solidFill>
                  <a:srgbClr val="FF0000"/>
                </a:solidFill>
              </a:rPr>
              <a:t>、</a:t>
            </a:r>
            <a:r>
              <a:rPr lang="en-US" altLang="zh-CN" dirty="0">
                <a:solidFill>
                  <a:srgbClr val="FF0000"/>
                </a:solidFill>
              </a:rPr>
              <a:t>reg</a:t>
            </a:r>
            <a:r>
              <a:rPr lang="zh-CN" altLang="en-US" dirty="0">
                <a:solidFill>
                  <a:srgbClr val="FF0000"/>
                </a:solidFill>
              </a:rPr>
              <a:t>。默认是</a:t>
            </a:r>
            <a:r>
              <a:rPr lang="en-US" altLang="zh-CN" dirty="0">
                <a:solidFill>
                  <a:srgbClr val="FF0000"/>
                </a:solidFill>
              </a:rPr>
              <a:t>wire</a:t>
            </a:r>
            <a:endParaRPr lang="en-US" altLang="zh-CN"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模块实例化</a:t>
            </a:r>
            <a:r>
              <a:rPr lang="en-US" altLang="zh-CN" b="0" dirty="0"/>
              <a:t>(module instances)</a:t>
            </a:r>
            <a:endParaRPr lang="zh-CN" altLang="en-US" dirty="0"/>
          </a:p>
        </p:txBody>
      </p:sp>
      <p:sp>
        <p:nvSpPr>
          <p:cNvPr id="3" name="内容占位符 2"/>
          <p:cNvSpPr>
            <a:spLocks noGrp="1"/>
          </p:cNvSpPr>
          <p:nvPr>
            <p:ph idx="1"/>
          </p:nvPr>
        </p:nvSpPr>
        <p:spPr>
          <a:xfrm>
            <a:off x="3634367" y="1522151"/>
            <a:ext cx="5298639" cy="4648200"/>
          </a:xfrm>
        </p:spPr>
        <p:txBody>
          <a:bodyPr/>
          <a:lstStyle/>
          <a:p>
            <a:pPr marL="0" indent="0">
              <a:buNone/>
            </a:pPr>
            <a:r>
              <a:rPr lang="en-US" altLang="zh-CN" sz="2000" b="0" dirty="0"/>
              <a:t>module DFF (d, </a:t>
            </a:r>
            <a:r>
              <a:rPr lang="en-US" altLang="zh-CN" sz="2000" b="0" dirty="0" err="1"/>
              <a:t>clk</a:t>
            </a:r>
            <a:r>
              <a:rPr lang="en-US" altLang="zh-CN" sz="2000" b="0" dirty="0"/>
              <a:t>, </a:t>
            </a:r>
            <a:r>
              <a:rPr lang="en-US" altLang="zh-CN" sz="2000" b="0" dirty="0" err="1"/>
              <a:t>clr</a:t>
            </a:r>
            <a:r>
              <a:rPr lang="en-US" altLang="zh-CN" sz="2000" b="0" dirty="0"/>
              <a:t>, q, </a:t>
            </a:r>
            <a:r>
              <a:rPr lang="en-US" altLang="zh-CN" sz="2000" b="0" dirty="0" err="1"/>
              <a:t>qb</a:t>
            </a:r>
            <a:r>
              <a:rPr lang="en-US" altLang="zh-CN" sz="2000" b="0" dirty="0"/>
              <a:t>);</a:t>
            </a:r>
            <a:endParaRPr lang="en-US" altLang="zh-CN" sz="2000" b="0" dirty="0"/>
          </a:p>
          <a:p>
            <a:pPr marL="0" indent="0">
              <a:buNone/>
            </a:pPr>
            <a:r>
              <a:rPr lang="en-US" altLang="zh-CN" sz="2000" b="0" dirty="0"/>
              <a:t>....</a:t>
            </a:r>
            <a:endParaRPr lang="en-US" altLang="zh-CN" sz="2000" b="0" dirty="0"/>
          </a:p>
          <a:p>
            <a:pPr marL="0" indent="0">
              <a:buNone/>
            </a:pPr>
            <a:r>
              <a:rPr lang="en-US" altLang="zh-CN" sz="2000" b="0" dirty="0" err="1"/>
              <a:t>Endmodule</a:t>
            </a:r>
            <a:endParaRPr lang="en-US" altLang="zh-CN" sz="2000" b="0" dirty="0"/>
          </a:p>
          <a:p>
            <a:pPr marL="0" indent="0">
              <a:buNone/>
            </a:pPr>
            <a:endParaRPr lang="en-US" altLang="zh-CN" sz="2000" b="0" dirty="0"/>
          </a:p>
          <a:p>
            <a:pPr marL="0" indent="0">
              <a:buNone/>
            </a:pPr>
            <a:r>
              <a:rPr lang="en-US" altLang="zh-CN" sz="2000" b="0" dirty="0"/>
              <a:t>module REG4( d, </a:t>
            </a:r>
            <a:r>
              <a:rPr lang="en-US" altLang="zh-CN" sz="2000" b="0" dirty="0" err="1"/>
              <a:t>clk</a:t>
            </a:r>
            <a:r>
              <a:rPr lang="en-US" altLang="zh-CN" sz="2000" b="0" dirty="0"/>
              <a:t>, </a:t>
            </a:r>
            <a:r>
              <a:rPr lang="en-US" altLang="zh-CN" sz="2000" b="0" dirty="0" err="1"/>
              <a:t>clr</a:t>
            </a:r>
            <a:r>
              <a:rPr lang="en-US" altLang="zh-CN" sz="2000" b="0" dirty="0"/>
              <a:t>, q, </a:t>
            </a:r>
            <a:r>
              <a:rPr lang="en-US" altLang="zh-CN" sz="2000" b="0" dirty="0" err="1"/>
              <a:t>qb</a:t>
            </a:r>
            <a:r>
              <a:rPr lang="en-US" altLang="zh-CN" sz="2000" b="0" dirty="0"/>
              <a:t>);</a:t>
            </a:r>
            <a:endParaRPr lang="en-US" altLang="zh-CN" sz="2000" b="0" dirty="0"/>
          </a:p>
          <a:p>
            <a:pPr marL="0" indent="0">
              <a:buNone/>
            </a:pPr>
            <a:r>
              <a:rPr lang="en-US" altLang="zh-CN" sz="2000" b="0" dirty="0"/>
              <a:t>output [3:0] q, </a:t>
            </a:r>
            <a:r>
              <a:rPr lang="en-US" altLang="zh-CN" sz="2000" b="0" dirty="0" err="1"/>
              <a:t>qb</a:t>
            </a:r>
            <a:r>
              <a:rPr lang="en-US" altLang="zh-CN" sz="2000" b="0" dirty="0"/>
              <a:t>;</a:t>
            </a:r>
            <a:endParaRPr lang="en-US" altLang="zh-CN" sz="2000" b="0" dirty="0"/>
          </a:p>
          <a:p>
            <a:pPr marL="0" indent="0">
              <a:buNone/>
            </a:pPr>
            <a:r>
              <a:rPr lang="en-US" altLang="zh-CN" sz="2000" b="0" dirty="0"/>
              <a:t>input [3:0] d;</a:t>
            </a:r>
            <a:endParaRPr lang="en-US" altLang="zh-CN" sz="2000" b="0" dirty="0"/>
          </a:p>
          <a:p>
            <a:pPr marL="0" indent="0">
              <a:buNone/>
            </a:pPr>
            <a:r>
              <a:rPr lang="en-US" altLang="zh-CN" sz="2000" b="0" dirty="0"/>
              <a:t>input </a:t>
            </a:r>
            <a:r>
              <a:rPr lang="en-US" altLang="zh-CN" sz="2000" b="0" dirty="0" err="1"/>
              <a:t>clk</a:t>
            </a:r>
            <a:r>
              <a:rPr lang="en-US" altLang="zh-CN" sz="2000" b="0" dirty="0"/>
              <a:t>, </a:t>
            </a:r>
            <a:r>
              <a:rPr lang="en-US" altLang="zh-CN" sz="2000" b="0" dirty="0" err="1"/>
              <a:t>clr</a:t>
            </a:r>
            <a:r>
              <a:rPr lang="en-US" altLang="zh-CN" sz="2000" b="0" dirty="0"/>
              <a:t>;</a:t>
            </a:r>
            <a:endParaRPr lang="en-US" altLang="zh-CN" sz="2000" b="0" dirty="0"/>
          </a:p>
          <a:p>
            <a:pPr marL="0" indent="0">
              <a:buNone/>
            </a:pPr>
            <a:r>
              <a:rPr lang="en-US" altLang="zh-CN" sz="2000" b="0" dirty="0"/>
              <a:t>DFF d0 (d[0], </a:t>
            </a:r>
            <a:r>
              <a:rPr lang="en-US" altLang="zh-CN" sz="2000" b="0" dirty="0" err="1"/>
              <a:t>clk</a:t>
            </a:r>
            <a:r>
              <a:rPr lang="en-US" altLang="zh-CN" sz="2000" b="0" dirty="0"/>
              <a:t>, </a:t>
            </a:r>
            <a:r>
              <a:rPr lang="en-US" altLang="zh-CN" sz="2000" b="0" dirty="0" err="1"/>
              <a:t>clr</a:t>
            </a:r>
            <a:r>
              <a:rPr lang="en-US" altLang="zh-CN" sz="2000" b="0" dirty="0"/>
              <a:t>, q[0], </a:t>
            </a:r>
            <a:r>
              <a:rPr lang="en-US" altLang="zh-CN" sz="2000" b="0" dirty="0" err="1"/>
              <a:t>qb</a:t>
            </a:r>
            <a:r>
              <a:rPr lang="en-US" altLang="zh-CN" sz="2000" b="0" dirty="0"/>
              <a:t>[0]);</a:t>
            </a:r>
            <a:endParaRPr lang="en-US" altLang="zh-CN" sz="2000" b="0" dirty="0"/>
          </a:p>
          <a:p>
            <a:pPr marL="0" indent="0">
              <a:buNone/>
            </a:pPr>
            <a:r>
              <a:rPr lang="en-US" altLang="zh-CN" sz="2000" b="0" dirty="0"/>
              <a:t>DFF d1 (d[1], </a:t>
            </a:r>
            <a:r>
              <a:rPr lang="en-US" altLang="zh-CN" sz="2000" b="0" dirty="0" err="1"/>
              <a:t>clk</a:t>
            </a:r>
            <a:r>
              <a:rPr lang="en-US" altLang="zh-CN" sz="2000" b="0" dirty="0"/>
              <a:t>, </a:t>
            </a:r>
            <a:r>
              <a:rPr lang="en-US" altLang="zh-CN" sz="2000" b="0" dirty="0" err="1"/>
              <a:t>clr</a:t>
            </a:r>
            <a:r>
              <a:rPr lang="en-US" altLang="zh-CN" sz="2000" b="0" dirty="0"/>
              <a:t>, q[1], </a:t>
            </a:r>
            <a:r>
              <a:rPr lang="en-US" altLang="zh-CN" sz="2000" b="0" dirty="0" err="1"/>
              <a:t>qb</a:t>
            </a:r>
            <a:r>
              <a:rPr lang="en-US" altLang="zh-CN" sz="2000" b="0" dirty="0"/>
              <a:t>[1]);</a:t>
            </a:r>
            <a:endParaRPr lang="en-US" altLang="zh-CN" sz="2000" b="0" dirty="0"/>
          </a:p>
          <a:p>
            <a:pPr marL="0" indent="0">
              <a:buNone/>
            </a:pPr>
            <a:r>
              <a:rPr lang="en-US" altLang="zh-CN" sz="2000" b="0" dirty="0"/>
              <a:t>DFF d2 (d[2], </a:t>
            </a:r>
            <a:r>
              <a:rPr lang="en-US" altLang="zh-CN" sz="2000" b="0" dirty="0" err="1"/>
              <a:t>clk</a:t>
            </a:r>
            <a:r>
              <a:rPr lang="en-US" altLang="zh-CN" sz="2000" b="0" dirty="0"/>
              <a:t>, </a:t>
            </a:r>
            <a:r>
              <a:rPr lang="en-US" altLang="zh-CN" sz="2000" b="0" dirty="0" err="1"/>
              <a:t>clr</a:t>
            </a:r>
            <a:r>
              <a:rPr lang="en-US" altLang="zh-CN" sz="2000" b="0" dirty="0"/>
              <a:t>, q[2], </a:t>
            </a:r>
            <a:r>
              <a:rPr lang="en-US" altLang="zh-CN" sz="2000" b="0" dirty="0" err="1"/>
              <a:t>qb</a:t>
            </a:r>
            <a:r>
              <a:rPr lang="en-US" altLang="zh-CN" sz="2000" b="0" dirty="0"/>
              <a:t>[2]);</a:t>
            </a:r>
            <a:endParaRPr lang="en-US" altLang="zh-CN" sz="2000" b="0" dirty="0"/>
          </a:p>
          <a:p>
            <a:pPr marL="0" indent="0">
              <a:buNone/>
            </a:pPr>
            <a:r>
              <a:rPr lang="en-US" altLang="zh-CN" sz="2000" b="0" dirty="0"/>
              <a:t>DFF d3 (d[3], </a:t>
            </a:r>
            <a:r>
              <a:rPr lang="en-US" altLang="zh-CN" sz="2000" b="0" dirty="0" err="1"/>
              <a:t>clk</a:t>
            </a:r>
            <a:r>
              <a:rPr lang="en-US" altLang="zh-CN" sz="2000" b="0" dirty="0"/>
              <a:t>, </a:t>
            </a:r>
            <a:r>
              <a:rPr lang="en-US" altLang="zh-CN" sz="2000" b="0" dirty="0" err="1"/>
              <a:t>clr</a:t>
            </a:r>
            <a:r>
              <a:rPr lang="en-US" altLang="zh-CN" sz="2000" b="0" dirty="0"/>
              <a:t>, q[3], </a:t>
            </a:r>
            <a:r>
              <a:rPr lang="en-US" altLang="zh-CN" sz="2000" b="0" dirty="0" err="1"/>
              <a:t>qb</a:t>
            </a:r>
            <a:r>
              <a:rPr lang="en-US" altLang="zh-CN" sz="2000" b="0" dirty="0"/>
              <a:t>[3]);</a:t>
            </a:r>
            <a:endParaRPr lang="en-US" altLang="zh-CN" sz="2000" b="0" dirty="0"/>
          </a:p>
          <a:p>
            <a:pPr marL="0" indent="0">
              <a:buNone/>
            </a:pPr>
            <a:r>
              <a:rPr lang="en-US" altLang="zh-CN" sz="2000" b="0" dirty="0" err="1"/>
              <a:t>endmodule</a:t>
            </a:r>
            <a:endParaRPr lang="zh-CN" altLang="en-US" sz="2000" b="0" dirty="0"/>
          </a:p>
          <a:p>
            <a:pPr marL="0" indent="0">
              <a:buNone/>
            </a:pPr>
            <a:endParaRPr lang="zh-CN" altLang="en-US" sz="2000" dirty="0"/>
          </a:p>
        </p:txBody>
      </p:sp>
      <p:pic>
        <p:nvPicPr>
          <p:cNvPr id="4" name="图片 3"/>
          <p:cNvPicPr>
            <a:picLocks noChangeAspect="1"/>
          </p:cNvPicPr>
          <p:nvPr/>
        </p:nvPicPr>
        <p:blipFill>
          <a:blip r:embed="rId1"/>
          <a:stretch>
            <a:fillRect/>
          </a:stretch>
        </p:blipFill>
        <p:spPr>
          <a:xfrm>
            <a:off x="0" y="1624613"/>
            <a:ext cx="3634367" cy="4614139"/>
          </a:xfrm>
          <a:prstGeom prst="rect">
            <a:avLst/>
          </a:prstGeom>
        </p:spPr>
      </p:pic>
      <p:cxnSp>
        <p:nvCxnSpPr>
          <p:cNvPr id="6" name="直接箭头连接符 5"/>
          <p:cNvCxnSpPr/>
          <p:nvPr/>
        </p:nvCxnSpPr>
        <p:spPr bwMode="auto">
          <a:xfrm>
            <a:off x="2270671" y="1890872"/>
            <a:ext cx="2502917" cy="1178012"/>
          </a:xfrm>
          <a:prstGeom prst="straightConnector1">
            <a:avLst/>
          </a:prstGeom>
          <a:solidFill>
            <a:schemeClr val="accent1"/>
          </a:solidFill>
          <a:ln w="38100" cap="flat" cmpd="sng" algn="ctr">
            <a:solidFill>
              <a:srgbClr val="7030A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a:off x="1043514" y="3487911"/>
            <a:ext cx="3208890" cy="1156353"/>
          </a:xfrm>
          <a:prstGeom prst="straightConnector1">
            <a:avLst/>
          </a:prstGeom>
          <a:solidFill>
            <a:schemeClr val="accent1"/>
          </a:solidFill>
          <a:ln w="38100" cap="flat" cmpd="sng" algn="ctr">
            <a:solidFill>
              <a:srgbClr val="FF000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a:off x="2891087" y="3487911"/>
            <a:ext cx="1361317" cy="2312707"/>
          </a:xfrm>
          <a:prstGeom prst="straightConnector1">
            <a:avLst/>
          </a:prstGeom>
          <a:solidFill>
            <a:schemeClr val="accent1"/>
          </a:solidFill>
          <a:ln w="38100" cap="flat" cmpd="sng" algn="ctr">
            <a:solidFill>
              <a:srgbClr val="00B05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模块实例化</a:t>
            </a:r>
            <a:r>
              <a:rPr lang="en-US" altLang="zh-CN" b="0" dirty="0"/>
              <a:t>(module instances)</a:t>
            </a:r>
            <a:endParaRPr lang="zh-CN" altLang="en-US" dirty="0"/>
          </a:p>
        </p:txBody>
      </p:sp>
      <p:sp>
        <p:nvSpPr>
          <p:cNvPr id="3" name="内容占位符 2"/>
          <p:cNvSpPr>
            <a:spLocks noGrp="1"/>
          </p:cNvSpPr>
          <p:nvPr>
            <p:ph idx="1"/>
          </p:nvPr>
        </p:nvSpPr>
        <p:spPr/>
        <p:txBody>
          <a:bodyPr/>
          <a:lstStyle/>
          <a:p>
            <a:r>
              <a:rPr lang="zh-CN" altLang="en-US" b="0" dirty="0"/>
              <a:t>可以将模块的实例通过端口连接起来构成一个大的系统或元件。</a:t>
            </a:r>
            <a:endParaRPr lang="en-US" altLang="zh-CN" b="0" dirty="0"/>
          </a:p>
          <a:p>
            <a:endParaRPr lang="en-US" altLang="zh-CN" b="0" dirty="0"/>
          </a:p>
          <a:p>
            <a:r>
              <a:rPr lang="zh-CN" altLang="en-US" b="0" dirty="0"/>
              <a:t>在上面的例子中，</a:t>
            </a:r>
            <a:r>
              <a:rPr lang="en-US" altLang="zh-CN" b="0" dirty="0"/>
              <a:t>REG4</a:t>
            </a:r>
            <a:r>
              <a:rPr lang="zh-CN" altLang="en-US" b="0" dirty="0"/>
              <a:t>有模块</a:t>
            </a:r>
            <a:r>
              <a:rPr lang="en-US" altLang="zh-CN" b="0" dirty="0"/>
              <a:t>DFF</a:t>
            </a:r>
            <a:r>
              <a:rPr lang="zh-CN" altLang="en-US" b="0" dirty="0"/>
              <a:t>的四个实例。注意，每个实例都有自己的名字</a:t>
            </a:r>
            <a:r>
              <a:rPr lang="en-US" altLang="zh-CN" b="0" dirty="0"/>
              <a:t>(d0, d1, d2, d3)</a:t>
            </a:r>
            <a:r>
              <a:rPr lang="zh-CN" altLang="en-US" b="0" dirty="0"/>
              <a:t>。实例名是每个对象唯一的标记，通过这个标记可以查看每个实例的内部。</a:t>
            </a:r>
            <a:endParaRPr lang="en-US" altLang="zh-CN" b="0" dirty="0"/>
          </a:p>
          <a:p>
            <a:endParaRPr lang="en-US" altLang="zh-CN" b="0" dirty="0"/>
          </a:p>
          <a:p>
            <a:r>
              <a:rPr lang="zh-CN" altLang="en-US" b="0" dirty="0"/>
              <a:t>实例中端口的次序与模块定义的次序相同。</a:t>
            </a:r>
            <a:endParaRPr lang="en-US" altLang="zh-CN" b="0" dirty="0"/>
          </a:p>
          <a:p>
            <a:endParaRPr lang="en-US" altLang="zh-CN" b="0" dirty="0"/>
          </a:p>
          <a:p>
            <a:r>
              <a:rPr lang="zh-CN" altLang="en-US" b="0" dirty="0"/>
              <a:t>模块实例化与调用程序不同。每个实例都是模块的一个完全的拷贝，</a:t>
            </a:r>
            <a:r>
              <a:rPr lang="zh-CN" altLang="en-US" b="0" dirty="0">
                <a:solidFill>
                  <a:srgbClr val="00B050"/>
                </a:solidFill>
              </a:rPr>
              <a:t>相互独立</a:t>
            </a:r>
            <a:r>
              <a:rPr lang="zh-CN" altLang="en-US" b="0" dirty="0"/>
              <a:t>、</a:t>
            </a:r>
            <a:r>
              <a:rPr lang="zh-CN" altLang="en-US" b="0" dirty="0">
                <a:solidFill>
                  <a:srgbClr val="FF0000"/>
                </a:solidFill>
              </a:rPr>
              <a:t>并行</a:t>
            </a:r>
            <a:r>
              <a:rPr lang="zh-CN" altLang="en-US" b="0"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模块实例化</a:t>
            </a:r>
            <a:r>
              <a:rPr lang="en-US" altLang="zh-CN" b="0" dirty="0"/>
              <a:t>—</a:t>
            </a:r>
            <a:r>
              <a:rPr lang="zh-CN" altLang="en-US" b="0" dirty="0"/>
              <a:t>端口</a:t>
            </a:r>
            <a:endParaRPr lang="zh-CN" altLang="en-US" dirty="0"/>
          </a:p>
        </p:txBody>
      </p:sp>
      <p:sp>
        <p:nvSpPr>
          <p:cNvPr id="3" name="内容占位符 2"/>
          <p:cNvSpPr>
            <a:spLocks noGrp="1"/>
          </p:cNvSpPr>
          <p:nvPr>
            <p:ph idx="1"/>
          </p:nvPr>
        </p:nvSpPr>
        <p:spPr>
          <a:xfrm>
            <a:off x="457200" y="1676400"/>
            <a:ext cx="8267700" cy="487363"/>
          </a:xfrm>
        </p:spPr>
        <p:txBody>
          <a:bodyPr/>
          <a:lstStyle/>
          <a:p>
            <a:r>
              <a:rPr lang="zh-CN" altLang="en-US" b="0" dirty="0"/>
              <a:t>模块实例化的两种方式：</a:t>
            </a:r>
            <a:endParaRPr lang="zh-CN" altLang="en-US" dirty="0"/>
          </a:p>
        </p:txBody>
      </p:sp>
      <p:sp>
        <p:nvSpPr>
          <p:cNvPr id="4" name="文本框 3"/>
          <p:cNvSpPr txBox="1"/>
          <p:nvPr/>
        </p:nvSpPr>
        <p:spPr>
          <a:xfrm>
            <a:off x="1660124" y="2299316"/>
            <a:ext cx="5193437" cy="1569660"/>
          </a:xfrm>
          <a:prstGeom prst="rect">
            <a:avLst/>
          </a:prstGeom>
          <a:noFill/>
        </p:spPr>
        <p:txBody>
          <a:bodyPr wrap="square" rtlCol="0">
            <a:spAutoFit/>
          </a:bodyPr>
          <a:lstStyle/>
          <a:p>
            <a:pPr marL="0" indent="0">
              <a:buNone/>
            </a:pPr>
            <a:r>
              <a:rPr lang="en-US" altLang="zh-CN" sz="2400" dirty="0"/>
              <a:t>module DFF (d, </a:t>
            </a:r>
            <a:r>
              <a:rPr lang="en-US" altLang="zh-CN" sz="2400" dirty="0" err="1"/>
              <a:t>clk</a:t>
            </a:r>
            <a:r>
              <a:rPr lang="en-US" altLang="zh-CN" sz="2400" dirty="0"/>
              <a:t>, </a:t>
            </a:r>
            <a:r>
              <a:rPr lang="en-US" altLang="zh-CN" sz="2400" dirty="0" err="1"/>
              <a:t>clr</a:t>
            </a:r>
            <a:r>
              <a:rPr lang="en-US" altLang="zh-CN" sz="2400" dirty="0"/>
              <a:t>, q, </a:t>
            </a:r>
            <a:r>
              <a:rPr lang="en-US" altLang="zh-CN" sz="2400" dirty="0" err="1"/>
              <a:t>qb</a:t>
            </a:r>
            <a:r>
              <a:rPr lang="en-US" altLang="zh-CN" sz="2400" dirty="0"/>
              <a:t>);</a:t>
            </a:r>
            <a:endParaRPr lang="en-US" altLang="zh-CN" sz="2400" dirty="0"/>
          </a:p>
          <a:p>
            <a:pPr marL="0" indent="0">
              <a:buNone/>
            </a:pPr>
            <a:r>
              <a:rPr lang="en-US" altLang="zh-CN" sz="2400" dirty="0"/>
              <a:t>....</a:t>
            </a:r>
            <a:endParaRPr lang="en-US" altLang="zh-CN" sz="2400" dirty="0"/>
          </a:p>
          <a:p>
            <a:pPr marL="0" indent="0">
              <a:buNone/>
            </a:pPr>
            <a:r>
              <a:rPr lang="en-US" altLang="zh-CN" sz="2400" dirty="0" err="1"/>
              <a:t>Endmodule</a:t>
            </a:r>
            <a:endParaRPr lang="en-US" altLang="zh-CN" sz="2400" dirty="0"/>
          </a:p>
          <a:p>
            <a:endParaRPr lang="zh-CN" altLang="en-US" sz="2400" dirty="0"/>
          </a:p>
        </p:txBody>
      </p:sp>
      <p:sp>
        <p:nvSpPr>
          <p:cNvPr id="6" name="文本框 5"/>
          <p:cNvSpPr txBox="1"/>
          <p:nvPr/>
        </p:nvSpPr>
        <p:spPr>
          <a:xfrm>
            <a:off x="1123575" y="3863241"/>
            <a:ext cx="4753224" cy="830997"/>
          </a:xfrm>
          <a:prstGeom prst="rect">
            <a:avLst/>
          </a:prstGeom>
          <a:noFill/>
          <a:ln w="9525">
            <a:solidFill>
              <a:srgbClr val="00B050"/>
            </a:solidFill>
          </a:ln>
        </p:spPr>
        <p:txBody>
          <a:bodyPr wrap="none" rtlCol="0">
            <a:spAutoFit/>
          </a:bodyPr>
          <a:lstStyle/>
          <a:p>
            <a:r>
              <a:rPr lang="en-US" altLang="zh-CN" sz="2400" b="1" dirty="0">
                <a:latin typeface="等线" panose="02010600030101010101" pitchFamily="2" charset="-122"/>
                <a:ea typeface="等线" panose="02010600030101010101" pitchFamily="2" charset="-122"/>
              </a:rPr>
              <a:t>DFF d0 (d[0], </a:t>
            </a:r>
            <a:r>
              <a:rPr lang="en-US" altLang="zh-CN" sz="2400" b="1" dirty="0" err="1">
                <a:latin typeface="等线" panose="02010600030101010101" pitchFamily="2" charset="-122"/>
                <a:ea typeface="等线" panose="02010600030101010101" pitchFamily="2" charset="-122"/>
              </a:rPr>
              <a:t>clk</a:t>
            </a:r>
            <a:r>
              <a:rPr lang="en-US" altLang="zh-CN" sz="2400" b="1" dirty="0">
                <a:latin typeface="等线" panose="02010600030101010101" pitchFamily="2" charset="-122"/>
                <a:ea typeface="等线" panose="02010600030101010101" pitchFamily="2" charset="-122"/>
              </a:rPr>
              <a:t>, </a:t>
            </a:r>
            <a:r>
              <a:rPr lang="en-US" altLang="zh-CN" sz="2400" b="1" dirty="0" err="1">
                <a:latin typeface="等线" panose="02010600030101010101" pitchFamily="2" charset="-122"/>
                <a:ea typeface="等线" panose="02010600030101010101" pitchFamily="2" charset="-122"/>
              </a:rPr>
              <a:t>clr</a:t>
            </a:r>
            <a:r>
              <a:rPr lang="en-US" altLang="zh-CN" sz="2400" b="1" dirty="0">
                <a:latin typeface="等线" panose="02010600030101010101" pitchFamily="2" charset="-122"/>
                <a:ea typeface="等线" panose="02010600030101010101" pitchFamily="2" charset="-122"/>
              </a:rPr>
              <a:t>, q[0], </a:t>
            </a:r>
            <a:r>
              <a:rPr lang="en-US" altLang="zh-CN" sz="2400" b="1" dirty="0" err="1">
                <a:latin typeface="等线" panose="02010600030101010101" pitchFamily="2" charset="-122"/>
                <a:ea typeface="等线" panose="02010600030101010101" pitchFamily="2" charset="-122"/>
              </a:rPr>
              <a:t>qb</a:t>
            </a:r>
            <a:r>
              <a:rPr lang="en-US" altLang="zh-CN" sz="2400" b="1" dirty="0">
                <a:latin typeface="等线" panose="02010600030101010101" pitchFamily="2" charset="-122"/>
                <a:ea typeface="等线" panose="02010600030101010101" pitchFamily="2" charset="-122"/>
              </a:rPr>
              <a:t>[0]);</a:t>
            </a:r>
            <a:endParaRPr lang="en-US" altLang="zh-CN" sz="2400" b="1" dirty="0">
              <a:latin typeface="等线" panose="02010600030101010101" pitchFamily="2" charset="-122"/>
              <a:ea typeface="等线" panose="02010600030101010101" pitchFamily="2" charset="-122"/>
            </a:endParaRPr>
          </a:p>
          <a:p>
            <a:endParaRPr lang="zh-CN" altLang="en-US" sz="2400" b="1" dirty="0">
              <a:latin typeface="等线" panose="02010600030101010101" pitchFamily="2" charset="-122"/>
              <a:ea typeface="等线" panose="02010600030101010101" pitchFamily="2" charset="-122"/>
            </a:endParaRPr>
          </a:p>
        </p:txBody>
      </p:sp>
      <p:sp>
        <p:nvSpPr>
          <p:cNvPr id="7" name="文本框 6"/>
          <p:cNvSpPr txBox="1"/>
          <p:nvPr/>
        </p:nvSpPr>
        <p:spPr>
          <a:xfrm>
            <a:off x="350252" y="5017402"/>
            <a:ext cx="7790571" cy="830997"/>
          </a:xfrm>
          <a:prstGeom prst="rect">
            <a:avLst/>
          </a:prstGeom>
          <a:noFill/>
          <a:ln w="9525">
            <a:solidFill>
              <a:srgbClr val="00B050"/>
            </a:solidFill>
          </a:ln>
        </p:spPr>
        <p:txBody>
          <a:bodyPr wrap="square" rtlCol="0">
            <a:spAutoFit/>
          </a:bodyPr>
          <a:lstStyle>
            <a:defPPr>
              <a:defRPr lang="ko-KR"/>
            </a:defPPr>
            <a:lvl1pPr>
              <a:defRPr sz="2400" b="1">
                <a:latin typeface="等线" panose="02010600030101010101" pitchFamily="2" charset="-122"/>
                <a:ea typeface="等线" panose="02010600030101010101" pitchFamily="2" charset="-122"/>
              </a:defRPr>
            </a:lvl1pPr>
          </a:lstStyle>
          <a:p>
            <a:r>
              <a:rPr lang="en-US" altLang="zh-CN" dirty="0"/>
              <a:t>DFF d0 (.</a:t>
            </a:r>
            <a:r>
              <a:rPr lang="en-US" altLang="zh-CN" dirty="0" err="1"/>
              <a:t>qb</a:t>
            </a:r>
            <a:r>
              <a:rPr lang="en-US" altLang="zh-CN" dirty="0"/>
              <a:t>(</a:t>
            </a:r>
            <a:r>
              <a:rPr lang="en-US" altLang="zh-CN" dirty="0" err="1"/>
              <a:t>qb</a:t>
            </a:r>
            <a:r>
              <a:rPr lang="en-US" altLang="zh-CN" dirty="0"/>
              <a:t>[0]),.d(d[0]), .</a:t>
            </a:r>
            <a:r>
              <a:rPr lang="en-US" altLang="zh-CN" dirty="0" err="1"/>
              <a:t>clk</a:t>
            </a:r>
            <a:r>
              <a:rPr lang="en-US" altLang="zh-CN" dirty="0"/>
              <a:t>(</a:t>
            </a:r>
            <a:r>
              <a:rPr lang="en-US" altLang="zh-CN" dirty="0" err="1"/>
              <a:t>clk</a:t>
            </a:r>
            <a:r>
              <a:rPr lang="en-US" altLang="zh-CN" dirty="0"/>
              <a:t>), .</a:t>
            </a:r>
            <a:r>
              <a:rPr lang="en-US" altLang="zh-CN" dirty="0" err="1"/>
              <a:t>clr</a:t>
            </a:r>
            <a:r>
              <a:rPr lang="en-US" altLang="zh-CN" dirty="0"/>
              <a:t>(</a:t>
            </a:r>
            <a:r>
              <a:rPr lang="en-US" altLang="zh-CN" dirty="0" err="1"/>
              <a:t>clr</a:t>
            </a:r>
            <a:r>
              <a:rPr lang="en-US" altLang="zh-CN" dirty="0"/>
              <a:t>), .q(q[0]));</a:t>
            </a:r>
            <a:endParaRPr lang="en-US" altLang="zh-CN" dirty="0"/>
          </a:p>
          <a:p>
            <a:endParaRPr lang="zh-CN" altLang="en-US" dirty="0"/>
          </a:p>
        </p:txBody>
      </p:sp>
      <p:sp>
        <p:nvSpPr>
          <p:cNvPr id="8" name="对话气泡: 圆角矩形 7"/>
          <p:cNvSpPr/>
          <p:nvPr/>
        </p:nvSpPr>
        <p:spPr bwMode="auto">
          <a:xfrm>
            <a:off x="6747029" y="2530136"/>
            <a:ext cx="2307850" cy="976544"/>
          </a:xfrm>
          <a:prstGeom prst="wedgeRoundRectCallout">
            <a:avLst>
              <a:gd name="adj1" fmla="val -113806"/>
              <a:gd name="adj2" fmla="val 96136"/>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latinLnBrk="0"/>
            <a:r>
              <a:rPr lang="zh-CN" altLang="en-US" dirty="0"/>
              <a:t>实例中端口的次序与模块定义的次序</a:t>
            </a:r>
            <a:r>
              <a:rPr lang="zh-CN" altLang="en-US" dirty="0">
                <a:solidFill>
                  <a:srgbClr val="FF0000"/>
                </a:solidFill>
              </a:rPr>
              <a:t>相同</a:t>
            </a:r>
            <a:endParaRPr kumimoji="0" lang="zh-CN" altLang="en-US" sz="1800" b="1" i="0" u="none" strike="noStrike" cap="none" normalizeH="0" baseline="0" dirty="0">
              <a:ln>
                <a:noFill/>
              </a:ln>
              <a:solidFill>
                <a:srgbClr val="FF0000"/>
              </a:solidFill>
              <a:effectLst/>
              <a:latin typeface="Arial" panose="020B0604020202020204" pitchFamily="34" charset="0"/>
            </a:endParaRPr>
          </a:p>
        </p:txBody>
      </p:sp>
      <p:sp>
        <p:nvSpPr>
          <p:cNvPr id="9" name="对话气泡: 圆角矩形 8"/>
          <p:cNvSpPr/>
          <p:nvPr/>
        </p:nvSpPr>
        <p:spPr bwMode="auto">
          <a:xfrm>
            <a:off x="2805343" y="5955531"/>
            <a:ext cx="3768022" cy="874216"/>
          </a:xfrm>
          <a:prstGeom prst="wedgeRoundRectCallout">
            <a:avLst>
              <a:gd name="adj1" fmla="val -38504"/>
              <a:gd name="adj2" fmla="val -117243"/>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Arial" panose="020B0604020202020204" pitchFamily="34" charset="0"/>
              </a:rPr>
              <a:t>通过模块定义的端口名称（类似形参），这种方式</a:t>
            </a:r>
            <a:r>
              <a:rPr kumimoji="0" lang="zh-CN" altLang="en-US" sz="1800" b="1" i="0" u="none" strike="noStrike" cap="none" normalizeH="0" baseline="0" dirty="0">
                <a:ln>
                  <a:noFill/>
                </a:ln>
                <a:solidFill>
                  <a:srgbClr val="7030A0"/>
                </a:solidFill>
                <a:effectLst/>
                <a:latin typeface="Arial" panose="020B0604020202020204" pitchFamily="34" charset="0"/>
              </a:rPr>
              <a:t>不要求次序相同</a:t>
            </a:r>
            <a:endParaRPr kumimoji="0" lang="zh-CN" altLang="en-US" sz="1800" b="1" i="0" u="none" strike="noStrike" cap="none" normalizeH="0" baseline="0" dirty="0">
              <a:ln>
                <a:noFill/>
              </a:ln>
              <a:solidFill>
                <a:srgbClr val="7030A0"/>
              </a:solidFill>
              <a:effectLst/>
              <a:latin typeface="Arial" panose="020B0604020202020204" pitchFamily="34" charset="0"/>
            </a:endParaRPr>
          </a:p>
        </p:txBody>
      </p:sp>
      <p:sp>
        <p:nvSpPr>
          <p:cNvPr id="5" name="爆炸形: 8 pt  4"/>
          <p:cNvSpPr/>
          <p:nvPr/>
        </p:nvSpPr>
        <p:spPr bwMode="auto">
          <a:xfrm>
            <a:off x="822579" y="898219"/>
            <a:ext cx="5193437" cy="3778898"/>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7030A0"/>
                </a:solidFill>
                <a:effectLst/>
                <a:latin typeface="微软雅黑" panose="020B0503020204020204" pitchFamily="34" charset="-122"/>
                <a:ea typeface="微软雅黑" panose="020B0503020204020204" pitchFamily="34" charset="-122"/>
              </a:rPr>
              <a:t>如果参数出现错误，</a:t>
            </a:r>
            <a:r>
              <a:rPr kumimoji="0" lang="en-US" altLang="zh-CN" sz="2800" b="1" i="0" u="none" strike="noStrike" cap="none" normalizeH="0" baseline="0" dirty="0" err="1">
                <a:ln>
                  <a:noFill/>
                </a:ln>
                <a:solidFill>
                  <a:srgbClr val="FFFF00"/>
                </a:solidFill>
                <a:effectLst/>
                <a:latin typeface="微软雅黑" panose="020B0503020204020204" pitchFamily="34" charset="-122"/>
                <a:ea typeface="微软雅黑" panose="020B0503020204020204" pitchFamily="34" charset="-122"/>
              </a:rPr>
              <a:t>vivado</a:t>
            </a:r>
            <a:r>
              <a:rPr lang="zh-CN" altLang="en-US" sz="2800" b="1" dirty="0">
                <a:solidFill>
                  <a:srgbClr val="FF0000"/>
                </a:solidFill>
                <a:latin typeface="微软雅黑" panose="020B0503020204020204" pitchFamily="34" charset="-122"/>
                <a:ea typeface="微软雅黑" panose="020B0503020204020204" pitchFamily="34" charset="-122"/>
              </a:rPr>
              <a:t>不会</a:t>
            </a:r>
            <a:r>
              <a:rPr lang="zh-CN" altLang="en-US" sz="2800" b="1" dirty="0">
                <a:solidFill>
                  <a:srgbClr val="FFFF00"/>
                </a:solidFill>
                <a:latin typeface="微软雅黑" panose="020B0503020204020204" pitchFamily="34" charset="-122"/>
                <a:ea typeface="微软雅黑" panose="020B0503020204020204" pitchFamily="34" charset="-122"/>
              </a:rPr>
              <a:t>告知你！！！</a:t>
            </a:r>
            <a:endParaRPr kumimoji="0" lang="zh-CN" altLang="en-US" sz="2800" b="1"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模块实例化</a:t>
            </a:r>
            <a:r>
              <a:rPr lang="en-US" altLang="zh-CN" b="0" dirty="0"/>
              <a:t>—</a:t>
            </a:r>
            <a:r>
              <a:rPr lang="zh-CN" altLang="en-US" b="0" dirty="0"/>
              <a:t>模块名称</a:t>
            </a:r>
            <a:endParaRPr lang="zh-CN" altLang="en-US" dirty="0"/>
          </a:p>
        </p:txBody>
      </p:sp>
      <p:sp>
        <p:nvSpPr>
          <p:cNvPr id="3" name="内容占位符 2"/>
          <p:cNvSpPr>
            <a:spLocks noGrp="1"/>
          </p:cNvSpPr>
          <p:nvPr>
            <p:ph idx="1"/>
          </p:nvPr>
        </p:nvSpPr>
        <p:spPr/>
        <p:txBody>
          <a:bodyPr/>
          <a:lstStyle/>
          <a:p>
            <a:pPr marL="0" indent="0">
              <a:buNone/>
            </a:pPr>
            <a:r>
              <a:rPr lang="en-US" altLang="zh-CN" b="0" dirty="0"/>
              <a:t>MUX</a:t>
            </a:r>
            <a:r>
              <a:rPr lang="zh-CN" altLang="en-US" b="0" dirty="0"/>
              <a:t>的实例化语句包括：</a:t>
            </a:r>
            <a:endParaRPr lang="en-US" altLang="zh-CN" b="0" dirty="0"/>
          </a:p>
          <a:p>
            <a:pPr marL="0" indent="0">
              <a:buNone/>
            </a:pPr>
            <a:endParaRPr lang="en-US" altLang="zh-CN" b="0" dirty="0"/>
          </a:p>
          <a:p>
            <a:r>
              <a:rPr lang="zh-CN" altLang="en-US" b="0" dirty="0"/>
              <a:t>模块名字：与引用模块相同</a:t>
            </a:r>
            <a:endParaRPr lang="en-US" altLang="zh-CN" b="0" dirty="0"/>
          </a:p>
          <a:p>
            <a:endParaRPr lang="en-US" altLang="zh-CN" b="0" dirty="0"/>
          </a:p>
          <a:p>
            <a:r>
              <a:rPr lang="zh-CN" altLang="en-US" b="0" dirty="0"/>
              <a:t>实例名字：任意，但要符合标记命名规则</a:t>
            </a:r>
            <a:endParaRPr lang="en-US" altLang="zh-CN" b="0" dirty="0"/>
          </a:p>
          <a:p>
            <a:endParaRPr lang="en-US" altLang="zh-CN" b="0" dirty="0"/>
          </a:p>
          <a:p>
            <a:r>
              <a:rPr lang="zh-CN" altLang="en-US" b="0" dirty="0"/>
              <a:t>端口列表：与引用模块的次序相同或者通过形参调用</a:t>
            </a:r>
            <a:endParaRPr lang="zh-CN" altLang="en-US" b="0"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EDA</a:t>
            </a:r>
            <a:r>
              <a:rPr lang="zh-CN" altLang="en-US" dirty="0"/>
              <a:t>历史</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硬件描述语言</a:t>
            </a:r>
            <a:r>
              <a:rPr lang="en-US" altLang="zh-CN" dirty="0"/>
              <a:t>HDL</a:t>
            </a:r>
            <a:endParaRPr lang="zh-CN" altLang="en-US" dirty="0"/>
          </a:p>
        </p:txBody>
      </p:sp>
      <p:sp>
        <p:nvSpPr>
          <p:cNvPr id="3" name="内容占位符 2"/>
          <p:cNvSpPr>
            <a:spLocks noGrp="1"/>
          </p:cNvSpPr>
          <p:nvPr>
            <p:ph idx="1"/>
          </p:nvPr>
        </p:nvSpPr>
        <p:spPr/>
        <p:txBody>
          <a:bodyPr>
            <a:normAutofit/>
          </a:bodyPr>
          <a:lstStyle/>
          <a:p>
            <a:r>
              <a:rPr lang="zh-CN" altLang="en-US" b="0" dirty="0"/>
              <a:t>具有特殊结构能够对硬件逻辑电路的功能进行描述的一种高级编程语言</a:t>
            </a:r>
            <a:endParaRPr lang="en-US" altLang="zh-CN" b="0" dirty="0"/>
          </a:p>
          <a:p>
            <a:r>
              <a:rPr lang="zh-CN" altLang="en-US" b="0" dirty="0"/>
              <a:t>这种特殊结构能够：</a:t>
            </a:r>
            <a:endParaRPr lang="en-US" altLang="zh-CN" b="0" dirty="0"/>
          </a:p>
          <a:p>
            <a:pPr marL="0" indent="0">
              <a:buNone/>
            </a:pPr>
            <a:r>
              <a:rPr lang="en-US" altLang="zh-CN" sz="2000" b="0" dirty="0"/>
              <a:t>  –</a:t>
            </a:r>
            <a:r>
              <a:rPr lang="zh-CN" altLang="en-US" sz="2000" b="0" dirty="0">
                <a:solidFill>
                  <a:srgbClr val="7030A0"/>
                </a:solidFill>
              </a:rPr>
              <a:t>描述电路的连接</a:t>
            </a:r>
            <a:endParaRPr lang="en-US" altLang="zh-CN" sz="2000" b="0" dirty="0">
              <a:solidFill>
                <a:srgbClr val="7030A0"/>
              </a:solidFill>
            </a:endParaRPr>
          </a:p>
          <a:p>
            <a:pPr marL="0" indent="0">
              <a:buNone/>
            </a:pPr>
            <a:r>
              <a:rPr lang="en-US" altLang="zh-CN" sz="2000" b="0" dirty="0"/>
              <a:t>  –</a:t>
            </a:r>
            <a:r>
              <a:rPr lang="zh-CN" altLang="en-US" sz="2000" b="0" dirty="0">
                <a:solidFill>
                  <a:srgbClr val="7030A0"/>
                </a:solidFill>
              </a:rPr>
              <a:t>描述电路的功能</a:t>
            </a:r>
            <a:endParaRPr lang="en-US" altLang="zh-CN" sz="2000" b="0" dirty="0">
              <a:solidFill>
                <a:srgbClr val="7030A0"/>
              </a:solidFill>
            </a:endParaRPr>
          </a:p>
          <a:p>
            <a:pPr marL="0" indent="0">
              <a:buNone/>
            </a:pPr>
            <a:r>
              <a:rPr lang="en-US" altLang="zh-CN" sz="2000" b="0" dirty="0"/>
              <a:t>  –</a:t>
            </a:r>
            <a:r>
              <a:rPr lang="zh-CN" altLang="en-US" sz="2000" b="0" dirty="0">
                <a:solidFill>
                  <a:srgbClr val="7030A0"/>
                </a:solidFill>
              </a:rPr>
              <a:t>在不同抽象级上描述电路</a:t>
            </a:r>
            <a:endParaRPr lang="en-US" altLang="zh-CN" sz="2000" b="0" dirty="0">
              <a:solidFill>
                <a:srgbClr val="7030A0"/>
              </a:solidFill>
            </a:endParaRPr>
          </a:p>
          <a:p>
            <a:pPr marL="0" indent="0">
              <a:buNone/>
            </a:pPr>
            <a:r>
              <a:rPr lang="en-US" altLang="zh-CN" sz="2000" b="0" dirty="0"/>
              <a:t>  –</a:t>
            </a:r>
            <a:r>
              <a:rPr lang="zh-CN" altLang="en-US" sz="2000" b="0" dirty="0">
                <a:solidFill>
                  <a:srgbClr val="7030A0"/>
                </a:solidFill>
              </a:rPr>
              <a:t>描述电路的时序</a:t>
            </a:r>
            <a:endParaRPr lang="en-US" altLang="zh-CN" sz="2000" b="0" dirty="0">
              <a:solidFill>
                <a:srgbClr val="7030A0"/>
              </a:solidFill>
            </a:endParaRPr>
          </a:p>
          <a:p>
            <a:pPr marL="0" indent="0">
              <a:buNone/>
            </a:pPr>
            <a:r>
              <a:rPr lang="en-US" altLang="zh-CN" sz="2000" b="0" dirty="0"/>
              <a:t>  –</a:t>
            </a:r>
            <a:r>
              <a:rPr lang="zh-CN" altLang="en-US" sz="2000" b="0" dirty="0">
                <a:solidFill>
                  <a:srgbClr val="7030A0"/>
                </a:solidFill>
              </a:rPr>
              <a:t>表达具有并行性</a:t>
            </a:r>
            <a:endParaRPr lang="en-US" altLang="zh-CN" sz="2000" b="0" dirty="0">
              <a:solidFill>
                <a:srgbClr val="7030A0"/>
              </a:solidFill>
            </a:endParaRPr>
          </a:p>
          <a:p>
            <a:r>
              <a:rPr lang="en-US" altLang="zh-CN" b="0" dirty="0"/>
              <a:t>HDL</a:t>
            </a:r>
            <a:r>
              <a:rPr lang="zh-CN" altLang="en-US" b="0" dirty="0"/>
              <a:t>主要有两种：</a:t>
            </a:r>
            <a:r>
              <a:rPr lang="en-US" altLang="zh-CN" b="0" dirty="0"/>
              <a:t>Verilog</a:t>
            </a:r>
            <a:r>
              <a:rPr lang="zh-CN" altLang="en-US" b="0" dirty="0"/>
              <a:t>和</a:t>
            </a:r>
            <a:r>
              <a:rPr lang="en-US" altLang="zh-CN" b="0" dirty="0"/>
              <a:t>VHDL</a:t>
            </a:r>
            <a:endParaRPr lang="en-US" altLang="zh-CN" b="0" dirty="0"/>
          </a:p>
          <a:p>
            <a:pPr marL="0" indent="0">
              <a:buNone/>
            </a:pPr>
            <a:r>
              <a:rPr lang="zh-CN" altLang="en-US" b="0" dirty="0"/>
              <a:t>  </a:t>
            </a:r>
            <a:r>
              <a:rPr lang="en-US" altLang="zh-CN" sz="2000" b="0" dirty="0"/>
              <a:t>–</a:t>
            </a:r>
            <a:r>
              <a:rPr lang="en-US" altLang="zh-CN" sz="2000" b="0" dirty="0">
                <a:solidFill>
                  <a:srgbClr val="00B050"/>
                </a:solidFill>
              </a:rPr>
              <a:t>Verilog</a:t>
            </a:r>
            <a:r>
              <a:rPr lang="zh-CN" altLang="en-US" sz="2000" b="0" dirty="0">
                <a:solidFill>
                  <a:srgbClr val="00B050"/>
                </a:solidFill>
              </a:rPr>
              <a:t>起源于</a:t>
            </a:r>
            <a:r>
              <a:rPr lang="en-US" altLang="zh-CN" sz="2000" b="0" dirty="0">
                <a:solidFill>
                  <a:srgbClr val="00B050"/>
                </a:solidFill>
              </a:rPr>
              <a:t>C</a:t>
            </a:r>
            <a:r>
              <a:rPr lang="zh-CN" altLang="en-US" sz="2000" b="0" dirty="0">
                <a:solidFill>
                  <a:srgbClr val="00B050"/>
                </a:solidFill>
              </a:rPr>
              <a:t>语言，因此非常类似于</a:t>
            </a:r>
            <a:r>
              <a:rPr lang="en-US" altLang="zh-CN" sz="2000" b="0" dirty="0">
                <a:solidFill>
                  <a:srgbClr val="00B050"/>
                </a:solidFill>
              </a:rPr>
              <a:t>C</a:t>
            </a:r>
            <a:r>
              <a:rPr lang="zh-CN" altLang="en-US" sz="2000" b="0" dirty="0">
                <a:solidFill>
                  <a:srgbClr val="00B050"/>
                </a:solidFill>
              </a:rPr>
              <a:t>语言，容易掌握</a:t>
            </a:r>
            <a:endParaRPr lang="en-US" altLang="zh-CN" sz="2000" b="0" dirty="0">
              <a:solidFill>
                <a:srgbClr val="00B050"/>
              </a:solidFill>
            </a:endParaRPr>
          </a:p>
          <a:p>
            <a:pPr marL="0" indent="0">
              <a:buNone/>
            </a:pPr>
            <a:r>
              <a:rPr lang="en-US" altLang="zh-CN" sz="2000" b="0" dirty="0"/>
              <a:t>  –</a:t>
            </a:r>
            <a:r>
              <a:rPr lang="en-US" altLang="zh-CN" sz="2000" b="0" dirty="0">
                <a:solidFill>
                  <a:srgbClr val="00B050"/>
                </a:solidFill>
              </a:rPr>
              <a:t>VHDL</a:t>
            </a:r>
            <a:r>
              <a:rPr lang="zh-CN" altLang="en-US" sz="2000" b="0" dirty="0">
                <a:solidFill>
                  <a:srgbClr val="00B050"/>
                </a:solidFill>
              </a:rPr>
              <a:t>起源于</a:t>
            </a:r>
            <a:r>
              <a:rPr lang="en-US" altLang="zh-CN" sz="2000" b="0" dirty="0">
                <a:solidFill>
                  <a:srgbClr val="00B050"/>
                </a:solidFill>
              </a:rPr>
              <a:t>C++</a:t>
            </a:r>
            <a:r>
              <a:rPr lang="zh-CN" altLang="en-US" sz="2000" b="0" dirty="0">
                <a:solidFill>
                  <a:srgbClr val="00B050"/>
                </a:solidFill>
              </a:rPr>
              <a:t>语言，格式严谨，不易学习。</a:t>
            </a:r>
            <a:endParaRPr lang="zh-CN" altLang="en-US" sz="2000" dirty="0">
              <a:solidFill>
                <a:srgbClr val="00B05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HDL</a:t>
            </a:r>
            <a:r>
              <a:rPr lang="zh-CN" altLang="en-US" dirty="0"/>
              <a:t>的优点</a:t>
            </a:r>
            <a:endParaRPr lang="zh-CN" altLang="en-US" dirty="0"/>
          </a:p>
        </p:txBody>
      </p:sp>
      <p:sp>
        <p:nvSpPr>
          <p:cNvPr id="3" name="内容占位符 2"/>
          <p:cNvSpPr>
            <a:spLocks noGrp="1"/>
          </p:cNvSpPr>
          <p:nvPr>
            <p:ph idx="1"/>
          </p:nvPr>
        </p:nvSpPr>
        <p:spPr/>
        <p:txBody>
          <a:bodyPr/>
          <a:lstStyle/>
          <a:p>
            <a:pPr marL="0" indent="0">
              <a:buNone/>
            </a:pPr>
            <a:r>
              <a:rPr lang="zh-CN" altLang="en-US" dirty="0"/>
              <a:t>与传统的基于电路的设计方法相比：</a:t>
            </a:r>
            <a:endParaRPr lang="en-US" altLang="zh-CN" dirty="0"/>
          </a:p>
          <a:p>
            <a:pPr marL="0" indent="0">
              <a:buNone/>
            </a:pPr>
            <a:endParaRPr lang="en-US" altLang="zh-CN" dirty="0"/>
          </a:p>
          <a:p>
            <a:r>
              <a:rPr lang="zh-CN" altLang="en-US" dirty="0"/>
              <a:t>可以在非常抽象的层次上对电路进行描述</a:t>
            </a:r>
            <a:endParaRPr lang="en-US" altLang="zh-CN" dirty="0"/>
          </a:p>
          <a:p>
            <a:endParaRPr lang="en-US" altLang="zh-CN" dirty="0"/>
          </a:p>
          <a:p>
            <a:r>
              <a:rPr lang="zh-CN" altLang="en-US" dirty="0"/>
              <a:t>可以在设计的早期对电路的功能进行验证</a:t>
            </a:r>
            <a:endParaRPr lang="en-US" altLang="zh-CN" dirty="0"/>
          </a:p>
          <a:p>
            <a:endParaRPr lang="en-US" altLang="zh-CN" dirty="0"/>
          </a:p>
          <a:p>
            <a:r>
              <a:rPr lang="zh-CN" altLang="en-US" dirty="0"/>
              <a:t>类似于程序设计，带有文字注释的源程序便于开发和修改</a:t>
            </a:r>
            <a:endParaRPr lang="en-US" altLang="zh-CN" dirty="0"/>
          </a:p>
          <a:p>
            <a:endParaRPr lang="en-US" altLang="zh-CN" dirty="0"/>
          </a:p>
          <a:p>
            <a:r>
              <a:rPr lang="zh-CN" altLang="en-US" dirty="0"/>
              <a:t>不会出现部件损坏或接触不良的情况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典型的设计流程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227564" y="794904"/>
            <a:ext cx="4600581" cy="61738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Verilog</a:t>
            </a:r>
            <a:r>
              <a:rPr lang="zh-CN" altLang="en-US" dirty="0"/>
              <a:t>历史</a:t>
            </a:r>
            <a:endParaRPr lang="zh-CN" altLang="en-US" dirty="0"/>
          </a:p>
        </p:txBody>
      </p:sp>
      <p:sp>
        <p:nvSpPr>
          <p:cNvPr id="3" name="内容占位符 2"/>
          <p:cNvSpPr>
            <a:spLocks noGrp="1"/>
          </p:cNvSpPr>
          <p:nvPr>
            <p:ph idx="1"/>
          </p:nvPr>
        </p:nvSpPr>
        <p:spPr/>
        <p:txBody>
          <a:bodyPr/>
          <a:lstStyle/>
          <a:p>
            <a:r>
              <a:rPr lang="en-US" altLang="zh-CN" b="0" dirty="0"/>
              <a:t>Verilog HDL</a:t>
            </a:r>
            <a:r>
              <a:rPr lang="zh-CN" altLang="en-US" b="0" dirty="0"/>
              <a:t>是在</a:t>
            </a:r>
            <a:r>
              <a:rPr lang="en-US" altLang="zh-CN" b="0" dirty="0"/>
              <a:t>1983</a:t>
            </a:r>
            <a:r>
              <a:rPr lang="zh-CN" altLang="en-US" b="0" dirty="0"/>
              <a:t>年由</a:t>
            </a:r>
            <a:r>
              <a:rPr lang="en-US" altLang="zh-CN" b="0" dirty="0"/>
              <a:t>GDA(</a:t>
            </a:r>
            <a:r>
              <a:rPr lang="en-US" altLang="zh-CN" b="0" dirty="0" err="1"/>
              <a:t>GateWayDesign</a:t>
            </a:r>
            <a:r>
              <a:rPr lang="en-US" altLang="zh-CN" b="0" dirty="0"/>
              <a:t> Automation)</a:t>
            </a:r>
            <a:r>
              <a:rPr lang="zh-CN" altLang="en-US" b="0" dirty="0"/>
              <a:t>公司的</a:t>
            </a:r>
            <a:r>
              <a:rPr lang="en-US" altLang="zh-CN" b="0" dirty="0"/>
              <a:t>Phil </a:t>
            </a:r>
            <a:r>
              <a:rPr lang="en-US" altLang="zh-CN" b="0" dirty="0" err="1"/>
              <a:t>Moorby</a:t>
            </a:r>
            <a:r>
              <a:rPr lang="zh-CN" altLang="en-US" b="0" dirty="0"/>
              <a:t>所创。</a:t>
            </a:r>
            <a:r>
              <a:rPr lang="en-US" altLang="zh-CN" b="0" dirty="0"/>
              <a:t>Phi </a:t>
            </a:r>
            <a:r>
              <a:rPr lang="en-US" altLang="zh-CN" b="0" dirty="0" err="1"/>
              <a:t>Moorby</a:t>
            </a:r>
            <a:r>
              <a:rPr lang="zh-CN" altLang="en-US" b="0" dirty="0"/>
              <a:t>后来成为</a:t>
            </a:r>
            <a:r>
              <a:rPr lang="en-US" altLang="zh-CN" b="0" dirty="0"/>
              <a:t>Verilog-XL</a:t>
            </a:r>
            <a:r>
              <a:rPr lang="zh-CN" altLang="en-US" b="0" dirty="0"/>
              <a:t>的主要设计者和</a:t>
            </a:r>
            <a:r>
              <a:rPr lang="en-US" altLang="zh-CN" b="0" dirty="0"/>
              <a:t>Cadence</a:t>
            </a:r>
            <a:r>
              <a:rPr lang="zh-CN" altLang="en-US" b="0" dirty="0"/>
              <a:t>公司的第一个合伙人。</a:t>
            </a:r>
            <a:endParaRPr lang="en-US" altLang="zh-CN" b="0" dirty="0"/>
          </a:p>
          <a:p>
            <a:r>
              <a:rPr lang="zh-CN" altLang="en-US" b="0" dirty="0"/>
              <a:t>在</a:t>
            </a:r>
            <a:r>
              <a:rPr lang="en-US" altLang="zh-CN" b="0" dirty="0"/>
              <a:t>1984~1985</a:t>
            </a:r>
            <a:r>
              <a:rPr lang="zh-CN" altLang="en-US" b="0" dirty="0"/>
              <a:t>年间，</a:t>
            </a:r>
            <a:r>
              <a:rPr lang="en-US" altLang="zh-CN" b="0" dirty="0" err="1"/>
              <a:t>Moorby</a:t>
            </a:r>
            <a:r>
              <a:rPr lang="zh-CN" altLang="en-US" b="0" dirty="0"/>
              <a:t>设计出了第一个</a:t>
            </a:r>
            <a:r>
              <a:rPr lang="en-US" altLang="zh-CN" b="0" dirty="0"/>
              <a:t>Verilog-XL</a:t>
            </a:r>
            <a:r>
              <a:rPr lang="zh-CN" altLang="en-US" b="0" dirty="0"/>
              <a:t>的仿真器。</a:t>
            </a:r>
            <a:endParaRPr lang="en-US" altLang="zh-CN" b="0" dirty="0"/>
          </a:p>
          <a:p>
            <a:r>
              <a:rPr lang="en-US" altLang="zh-CN" b="0" dirty="0"/>
              <a:t>1986</a:t>
            </a:r>
            <a:r>
              <a:rPr lang="zh-CN" altLang="en-US" b="0" dirty="0"/>
              <a:t>年，</a:t>
            </a:r>
            <a:r>
              <a:rPr lang="en-US" altLang="zh-CN" b="0" dirty="0" err="1"/>
              <a:t>Moorby</a:t>
            </a:r>
            <a:r>
              <a:rPr lang="zh-CN" altLang="en-US" b="0" dirty="0"/>
              <a:t>提出了用于快速门级仿真的</a:t>
            </a:r>
            <a:r>
              <a:rPr lang="en-US" altLang="zh-CN" b="0" dirty="0"/>
              <a:t>XL</a:t>
            </a:r>
            <a:r>
              <a:rPr lang="zh-CN" altLang="en-US" b="0" dirty="0"/>
              <a:t>算法。</a:t>
            </a:r>
            <a:endParaRPr lang="en-US" altLang="zh-CN" b="0" dirty="0"/>
          </a:p>
          <a:p>
            <a:r>
              <a:rPr lang="en-US" altLang="zh-CN" b="0" dirty="0"/>
              <a:t>1990</a:t>
            </a:r>
            <a:r>
              <a:rPr lang="zh-CN" altLang="en-US" b="0" dirty="0"/>
              <a:t>年，</a:t>
            </a:r>
            <a:r>
              <a:rPr lang="en-US" altLang="zh-CN" b="0" dirty="0"/>
              <a:t>Cadence</a:t>
            </a:r>
            <a:r>
              <a:rPr lang="zh-CN" altLang="en-US" b="0" dirty="0"/>
              <a:t>公司收购了</a:t>
            </a:r>
            <a:r>
              <a:rPr lang="en-US" altLang="zh-CN" b="0" dirty="0"/>
              <a:t>GDA</a:t>
            </a:r>
            <a:r>
              <a:rPr lang="zh-CN" altLang="en-US" b="0" dirty="0"/>
              <a:t>公司</a:t>
            </a:r>
            <a:endParaRPr lang="en-US" altLang="zh-CN" b="0" dirty="0"/>
          </a:p>
          <a:p>
            <a:r>
              <a:rPr lang="en-US" altLang="zh-CN" b="0" dirty="0"/>
              <a:t>1991</a:t>
            </a:r>
            <a:r>
              <a:rPr lang="zh-CN" altLang="en-US" b="0" dirty="0"/>
              <a:t>年，</a:t>
            </a:r>
            <a:r>
              <a:rPr lang="en-US" altLang="zh-CN" b="0" dirty="0"/>
              <a:t>Cadence</a:t>
            </a:r>
            <a:r>
              <a:rPr lang="zh-CN" altLang="en-US" b="0" dirty="0"/>
              <a:t>公司公开发表</a:t>
            </a:r>
            <a:r>
              <a:rPr lang="en-US" altLang="zh-CN" b="0" dirty="0"/>
              <a:t>Verilog</a:t>
            </a:r>
            <a:r>
              <a:rPr lang="zh-CN" altLang="en-US" b="0" dirty="0"/>
              <a:t>语言，成立了</a:t>
            </a:r>
            <a:r>
              <a:rPr lang="en-US" altLang="zh-CN" b="0" dirty="0"/>
              <a:t>OVI(Open </a:t>
            </a:r>
            <a:r>
              <a:rPr lang="en-US" altLang="zh-CN" b="0" dirty="0" err="1"/>
              <a:t>VerilogInternational</a:t>
            </a:r>
            <a:r>
              <a:rPr lang="en-US" altLang="zh-CN" b="0" dirty="0"/>
              <a:t>)</a:t>
            </a:r>
            <a:r>
              <a:rPr lang="zh-CN" altLang="en-US" b="0" dirty="0"/>
              <a:t>组织来负责</a:t>
            </a:r>
            <a:r>
              <a:rPr lang="en-US" altLang="zh-CN" b="0" dirty="0" err="1"/>
              <a:t>VerilogHDL</a:t>
            </a:r>
            <a:r>
              <a:rPr lang="zh-CN" altLang="en-US" b="0" dirty="0"/>
              <a:t>语言的发展。</a:t>
            </a:r>
            <a:endParaRPr lang="en-US" altLang="zh-CN" b="0" dirty="0"/>
          </a:p>
          <a:p>
            <a:r>
              <a:rPr lang="en-US" altLang="zh-CN" b="0" dirty="0"/>
              <a:t>1995</a:t>
            </a:r>
            <a:r>
              <a:rPr lang="zh-CN" altLang="en-US" b="0" dirty="0"/>
              <a:t>年制定了</a:t>
            </a:r>
            <a:r>
              <a:rPr lang="en-US" altLang="zh-CN" b="0" dirty="0" err="1"/>
              <a:t>VerilogHDL</a:t>
            </a:r>
            <a:r>
              <a:rPr lang="zh-CN" altLang="en-US" b="0" dirty="0"/>
              <a:t>的</a:t>
            </a:r>
            <a:r>
              <a:rPr lang="en-US" altLang="zh-CN" b="0" dirty="0"/>
              <a:t>IEEE</a:t>
            </a:r>
            <a:r>
              <a:rPr lang="zh-CN" altLang="en-US" b="0" dirty="0"/>
              <a:t>标准，即</a:t>
            </a:r>
            <a:r>
              <a:rPr lang="en-US" altLang="zh-CN" b="0" dirty="0"/>
              <a:t>IEEE1364</a:t>
            </a:r>
            <a:r>
              <a:rPr lang="zh-CN" altLang="en-US" b="0" dirty="0"/>
              <a:t>。</a:t>
            </a:r>
            <a:endParaRPr lang="zh-CN" altLang="en-US" b="0"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为什么用</a:t>
            </a:r>
            <a:r>
              <a:rPr lang="en-US" altLang="zh-CN" dirty="0"/>
              <a:t>Verilog</a:t>
            </a:r>
            <a:endParaRPr lang="zh-CN" altLang="en-US" dirty="0"/>
          </a:p>
        </p:txBody>
      </p:sp>
      <p:sp>
        <p:nvSpPr>
          <p:cNvPr id="3" name="内容占位符 2"/>
          <p:cNvSpPr>
            <a:spLocks noGrp="1"/>
          </p:cNvSpPr>
          <p:nvPr>
            <p:ph idx="1"/>
          </p:nvPr>
        </p:nvSpPr>
        <p:spPr/>
        <p:txBody>
          <a:bodyPr/>
          <a:lstStyle/>
          <a:p>
            <a:r>
              <a:rPr lang="zh-CN" altLang="en-US" b="0" dirty="0"/>
              <a:t>使用</a:t>
            </a:r>
            <a:r>
              <a:rPr lang="en-US" altLang="zh-CN" b="0" dirty="0"/>
              <a:t>HDL</a:t>
            </a:r>
            <a:r>
              <a:rPr lang="zh-CN" altLang="en-US" b="0" dirty="0"/>
              <a:t>描述设计具有下列优点：</a:t>
            </a:r>
            <a:endParaRPr lang="en-US" altLang="zh-CN" b="0" dirty="0"/>
          </a:p>
          <a:p>
            <a:pPr marL="0" indent="0">
              <a:buNone/>
            </a:pPr>
            <a:r>
              <a:rPr lang="en-US" altLang="zh-CN" sz="2000" b="0" dirty="0"/>
              <a:t>   </a:t>
            </a:r>
            <a:r>
              <a:rPr lang="en-US" altLang="zh-CN" sz="2000" b="0" dirty="0">
                <a:solidFill>
                  <a:srgbClr val="7030A0"/>
                </a:solidFill>
              </a:rPr>
              <a:t>–</a:t>
            </a:r>
            <a:r>
              <a:rPr lang="zh-CN" altLang="en-US" sz="2000" b="0" dirty="0">
                <a:solidFill>
                  <a:srgbClr val="7030A0"/>
                </a:solidFill>
              </a:rPr>
              <a:t>基于语言的设计易于移植且不依赖于工艺</a:t>
            </a:r>
            <a:endParaRPr lang="en-US" altLang="zh-CN" sz="2000" b="0" dirty="0">
              <a:solidFill>
                <a:srgbClr val="7030A0"/>
              </a:solidFill>
            </a:endParaRPr>
          </a:p>
          <a:p>
            <a:pPr marL="0" indent="0">
              <a:buNone/>
            </a:pPr>
            <a:r>
              <a:rPr lang="en-US" altLang="zh-CN" sz="2000" b="0" dirty="0"/>
              <a:t>   </a:t>
            </a:r>
            <a:r>
              <a:rPr lang="en-US" altLang="zh-CN" sz="2000" b="0" dirty="0">
                <a:solidFill>
                  <a:srgbClr val="0070C0"/>
                </a:solidFill>
              </a:rPr>
              <a:t>–</a:t>
            </a:r>
            <a:r>
              <a:rPr lang="zh-CN" altLang="en-US" sz="2000" b="0" dirty="0">
                <a:solidFill>
                  <a:srgbClr val="0070C0"/>
                </a:solidFill>
              </a:rPr>
              <a:t>将各种设计专利成果集成为知识产权核（</a:t>
            </a:r>
            <a:r>
              <a:rPr lang="en-US" altLang="zh-CN" sz="2000" b="0" dirty="0">
                <a:solidFill>
                  <a:srgbClr val="0070C0"/>
                </a:solidFill>
              </a:rPr>
              <a:t>IP</a:t>
            </a:r>
            <a:r>
              <a:rPr lang="zh-CN" altLang="en-US" sz="2000" b="0" dirty="0">
                <a:solidFill>
                  <a:srgbClr val="0070C0"/>
                </a:solidFill>
              </a:rPr>
              <a:t>）</a:t>
            </a:r>
            <a:endParaRPr lang="en-US" altLang="zh-CN" sz="2000" b="0" dirty="0">
              <a:solidFill>
                <a:srgbClr val="0070C0"/>
              </a:solidFill>
            </a:endParaRPr>
          </a:p>
          <a:p>
            <a:pPr marL="0" indent="0">
              <a:buNone/>
            </a:pPr>
            <a:r>
              <a:rPr lang="en-US" altLang="zh-CN" sz="2000" b="0" dirty="0">
                <a:solidFill>
                  <a:srgbClr val="0070C0"/>
                </a:solidFill>
              </a:rPr>
              <a:t>   –</a:t>
            </a:r>
            <a:r>
              <a:rPr lang="zh-CN" altLang="en-US" sz="2000" b="0" dirty="0">
                <a:solidFill>
                  <a:srgbClr val="00B050"/>
                </a:solidFill>
              </a:rPr>
              <a:t>基于语言描述的电路及其优化可以自动地进行综合</a:t>
            </a:r>
            <a:endParaRPr lang="en-US" altLang="zh-CN" sz="2000" b="0" dirty="0">
              <a:solidFill>
                <a:srgbClr val="00B050"/>
              </a:solidFill>
            </a:endParaRPr>
          </a:p>
          <a:p>
            <a:pPr marL="0" indent="0">
              <a:buNone/>
            </a:pPr>
            <a:r>
              <a:rPr lang="en-US" altLang="zh-CN" sz="2000" b="0" dirty="0"/>
              <a:t>   –</a:t>
            </a:r>
            <a:r>
              <a:rPr lang="zh-CN" altLang="en-US" sz="2000" b="0" dirty="0"/>
              <a:t>使得工程师更关注有关功能的设计</a:t>
            </a:r>
            <a:endParaRPr lang="en-US" altLang="zh-CN" sz="2000" b="0" dirty="0"/>
          </a:p>
          <a:p>
            <a:pPr marL="0" indent="0">
              <a:buNone/>
            </a:pPr>
            <a:r>
              <a:rPr lang="en-US" altLang="zh-CN" sz="2000" b="0" dirty="0"/>
              <a:t>   –</a:t>
            </a:r>
            <a:r>
              <a:rPr lang="zh-CN" altLang="en-US" sz="2000" b="0" dirty="0"/>
              <a:t>在具体实现时才做出某些决定</a:t>
            </a:r>
            <a:endParaRPr lang="en-US" altLang="zh-CN" sz="2000" b="0" dirty="0"/>
          </a:p>
          <a:p>
            <a:pPr marL="0" indent="0">
              <a:buNone/>
            </a:pPr>
            <a:r>
              <a:rPr lang="en-US" altLang="zh-CN" sz="2000" b="0" dirty="0"/>
              <a:t>   –</a:t>
            </a:r>
            <a:r>
              <a:rPr lang="zh-CN" altLang="en-US" sz="2000" b="0" dirty="0"/>
              <a:t>可作为多种设计工具的平台</a:t>
            </a:r>
            <a:endParaRPr lang="en-US" altLang="zh-CN" sz="2000" b="0" dirty="0"/>
          </a:p>
          <a:p>
            <a:r>
              <a:rPr lang="en-US" altLang="zh-CN" b="0" dirty="0"/>
              <a:t>HDL</a:t>
            </a:r>
            <a:r>
              <a:rPr lang="zh-CN" altLang="en-US" b="0" dirty="0"/>
              <a:t>具有更大的灵活性</a:t>
            </a:r>
            <a:endParaRPr lang="en-US" altLang="zh-CN" b="0" dirty="0"/>
          </a:p>
          <a:p>
            <a:pPr marL="0" indent="0">
              <a:buNone/>
            </a:pPr>
            <a:r>
              <a:rPr lang="en-US" altLang="zh-CN" sz="2000" b="0" dirty="0"/>
              <a:t>   –</a:t>
            </a:r>
            <a:r>
              <a:rPr lang="zh-CN" altLang="en-US" sz="2000" b="0" dirty="0"/>
              <a:t>可重用</a:t>
            </a:r>
            <a:endParaRPr lang="en-US" altLang="zh-CN" sz="2000" b="0" dirty="0"/>
          </a:p>
          <a:p>
            <a:pPr marL="0" indent="0">
              <a:buNone/>
            </a:pPr>
            <a:r>
              <a:rPr lang="en-US" altLang="zh-CN" sz="2000" b="0" dirty="0"/>
              <a:t>   –</a:t>
            </a:r>
            <a:r>
              <a:rPr lang="zh-CN" altLang="en-US" sz="2000" b="0" dirty="0"/>
              <a:t>可以选择工具及生产厂</a:t>
            </a:r>
            <a:endParaRPr lang="en-US" altLang="zh-CN" sz="2000" b="0" dirty="0"/>
          </a:p>
          <a:p>
            <a:r>
              <a:rPr lang="en-US" altLang="zh-CN" b="0" dirty="0"/>
              <a:t>HDL</a:t>
            </a:r>
            <a:r>
              <a:rPr lang="zh-CN" altLang="en-US" b="0" dirty="0"/>
              <a:t>能够利用先进的软件</a:t>
            </a:r>
            <a:endParaRPr lang="en-US" altLang="zh-CN" b="0" dirty="0"/>
          </a:p>
          <a:p>
            <a:pPr marL="0" indent="0">
              <a:buNone/>
            </a:pPr>
            <a:r>
              <a:rPr lang="en-US" altLang="zh-CN" sz="2000" b="0" dirty="0"/>
              <a:t>   –</a:t>
            </a:r>
            <a:r>
              <a:rPr lang="zh-CN" altLang="en-US" sz="2000" b="0" dirty="0"/>
              <a:t>更快的输入</a:t>
            </a:r>
            <a:endParaRPr lang="en-US" altLang="zh-CN" sz="2000" b="0" dirty="0"/>
          </a:p>
          <a:p>
            <a:pPr marL="0" indent="0">
              <a:buNone/>
            </a:pPr>
            <a:r>
              <a:rPr lang="en-US" altLang="zh-CN" sz="2000" b="0" dirty="0"/>
              <a:t>   –</a:t>
            </a:r>
            <a:r>
              <a:rPr lang="zh-CN" altLang="en-US" sz="2000" b="0" dirty="0"/>
              <a:t>易于管理</a:t>
            </a:r>
            <a:endParaRPr lang="zh-CN" altLang="en-US" sz="2000" b="0"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抽象级</a:t>
            </a:r>
            <a:r>
              <a:rPr lang="en-US" altLang="zh-CN" b="0" dirty="0"/>
              <a:t>(Levels of Abstraction)</a:t>
            </a:r>
            <a:endParaRPr lang="zh-CN" altLang="en-US" dirty="0"/>
          </a:p>
        </p:txBody>
      </p:sp>
      <p:sp>
        <p:nvSpPr>
          <p:cNvPr id="3" name="内容占位符 2"/>
          <p:cNvSpPr>
            <a:spLocks noGrp="1"/>
          </p:cNvSpPr>
          <p:nvPr>
            <p:ph idx="1"/>
          </p:nvPr>
        </p:nvSpPr>
        <p:spPr>
          <a:xfrm>
            <a:off x="438150" y="1189037"/>
            <a:ext cx="8267700" cy="1173332"/>
          </a:xfrm>
        </p:spPr>
        <p:txBody>
          <a:bodyPr/>
          <a:lstStyle/>
          <a:p>
            <a:r>
              <a:rPr lang="en-US" altLang="zh-CN" b="0" dirty="0"/>
              <a:t>Verilog</a:t>
            </a:r>
            <a:r>
              <a:rPr lang="zh-CN" altLang="en-US" b="0" dirty="0"/>
              <a:t>既是一种行为描述的语言也是一种结构描述语言。</a:t>
            </a:r>
            <a:r>
              <a:rPr lang="en-US" altLang="zh-CN" b="0" dirty="0"/>
              <a:t>Verilog</a:t>
            </a:r>
            <a:r>
              <a:rPr lang="zh-CN" altLang="en-US" b="0" dirty="0"/>
              <a:t>模型可以是实际电路的不同级别的抽象。这些抽象的级别包括：</a:t>
            </a:r>
            <a:endParaRPr lang="zh-CN" altLang="en-US" dirty="0"/>
          </a:p>
        </p:txBody>
      </p:sp>
      <p:pic>
        <p:nvPicPr>
          <p:cNvPr id="4" name="图片 3"/>
          <p:cNvPicPr>
            <a:picLocks noChangeAspect="1"/>
          </p:cNvPicPr>
          <p:nvPr/>
        </p:nvPicPr>
        <p:blipFill>
          <a:blip r:embed="rId1"/>
          <a:stretch>
            <a:fillRect/>
          </a:stretch>
        </p:blipFill>
        <p:spPr>
          <a:xfrm>
            <a:off x="3982082" y="2444890"/>
            <a:ext cx="3116062" cy="4101484"/>
          </a:xfrm>
          <a:prstGeom prst="rect">
            <a:avLst/>
          </a:prstGeom>
        </p:spPr>
      </p:pic>
      <p:sp>
        <p:nvSpPr>
          <p:cNvPr id="5" name="文本框 4"/>
          <p:cNvSpPr txBox="1"/>
          <p:nvPr/>
        </p:nvSpPr>
        <p:spPr>
          <a:xfrm>
            <a:off x="1570500" y="2648972"/>
            <a:ext cx="2411582" cy="3693319"/>
          </a:xfrm>
          <a:prstGeom prst="rect">
            <a:avLst/>
          </a:prstGeom>
          <a:noFill/>
        </p:spPr>
        <p:txBody>
          <a:bodyPr wrap="square" rtlCol="0">
            <a:spAutoFit/>
          </a:bodyPr>
          <a:lstStyle/>
          <a:p>
            <a:r>
              <a:rPr lang="zh-CN" altLang="en-US" dirty="0">
                <a:solidFill>
                  <a:srgbClr val="0070C0"/>
                </a:solidFill>
                <a:latin typeface="等线" panose="02010600030101010101" pitchFamily="2" charset="-122"/>
                <a:ea typeface="等线" panose="02010600030101010101" pitchFamily="2" charset="-122"/>
              </a:rPr>
              <a:t>系统说明</a:t>
            </a:r>
            <a:endParaRPr lang="en-US" altLang="zh-CN" dirty="0">
              <a:solidFill>
                <a:srgbClr val="0070C0"/>
              </a:solidFill>
              <a:latin typeface="等线" panose="02010600030101010101" pitchFamily="2" charset="-122"/>
              <a:ea typeface="等线" panose="02010600030101010101" pitchFamily="2" charset="-122"/>
            </a:endParaRPr>
          </a:p>
          <a:p>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设计文档</a:t>
            </a:r>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算法描述</a:t>
            </a:r>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r>
              <a:rPr lang="en-US" altLang="zh-CN" dirty="0">
                <a:solidFill>
                  <a:srgbClr val="0070C0"/>
                </a:solidFill>
                <a:latin typeface="等线" panose="02010600030101010101" pitchFamily="2" charset="-122"/>
                <a:ea typeface="等线" panose="02010600030101010101" pitchFamily="2" charset="-122"/>
              </a:rPr>
              <a:t>RTL/</a:t>
            </a:r>
            <a:r>
              <a:rPr lang="zh-CN" altLang="en-US" dirty="0">
                <a:solidFill>
                  <a:srgbClr val="0070C0"/>
                </a:solidFill>
                <a:latin typeface="等线" panose="02010600030101010101" pitchFamily="2" charset="-122"/>
                <a:ea typeface="等线" panose="02010600030101010101" pitchFamily="2" charset="-122"/>
              </a:rPr>
              <a:t>功能级</a:t>
            </a:r>
            <a:r>
              <a:rPr lang="en-US" altLang="zh-CN" dirty="0">
                <a:solidFill>
                  <a:srgbClr val="0070C0"/>
                </a:solidFill>
                <a:latin typeface="等线" panose="02010600030101010101" pitchFamily="2" charset="-122"/>
                <a:ea typeface="等线" panose="02010600030101010101" pitchFamily="2" charset="-122"/>
              </a:rPr>
              <a:t>-Verilog</a:t>
            </a:r>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r>
              <a:rPr lang="zh-CN" altLang="en-US" dirty="0">
                <a:solidFill>
                  <a:srgbClr val="0070C0"/>
                </a:solidFill>
                <a:latin typeface="等线" panose="02010600030101010101" pitchFamily="2" charset="-122"/>
                <a:ea typeface="等线" panose="02010600030101010101" pitchFamily="2" charset="-122"/>
              </a:rPr>
              <a:t>门级</a:t>
            </a:r>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结构级</a:t>
            </a:r>
            <a:r>
              <a:rPr lang="en-US" altLang="zh-CN" dirty="0">
                <a:solidFill>
                  <a:srgbClr val="0070C0"/>
                </a:solidFill>
                <a:latin typeface="等线" panose="02010600030101010101" pitchFamily="2" charset="-122"/>
                <a:ea typeface="等线" panose="02010600030101010101" pitchFamily="2" charset="-122"/>
              </a:rPr>
              <a:t>-Verilog</a:t>
            </a:r>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r>
              <a:rPr lang="zh-CN" altLang="en-US" dirty="0">
                <a:solidFill>
                  <a:srgbClr val="0070C0"/>
                </a:solidFill>
                <a:latin typeface="等线" panose="02010600030101010101" pitchFamily="2" charset="-122"/>
                <a:ea typeface="等线" panose="02010600030101010101" pitchFamily="2" charset="-122"/>
              </a:rPr>
              <a:t>版图</a:t>
            </a:r>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物理级</a:t>
            </a:r>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几何图形</a:t>
            </a:r>
            <a:endParaRPr lang="zh-CN" altLang="en-US" dirty="0">
              <a:solidFill>
                <a:srgbClr val="0070C0"/>
              </a:solidFill>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抽象级</a:t>
            </a:r>
            <a:r>
              <a:rPr lang="en-US" altLang="zh-CN" b="0" dirty="0"/>
              <a:t>(Levels of Abstraction)</a:t>
            </a:r>
            <a:endParaRPr lang="zh-CN" altLang="en-US" dirty="0"/>
          </a:p>
        </p:txBody>
      </p:sp>
      <p:sp>
        <p:nvSpPr>
          <p:cNvPr id="3" name="内容占位符 2"/>
          <p:cNvSpPr>
            <a:spLocks noGrp="1"/>
          </p:cNvSpPr>
          <p:nvPr>
            <p:ph idx="1"/>
          </p:nvPr>
        </p:nvSpPr>
        <p:spPr/>
        <p:txBody>
          <a:bodyPr/>
          <a:lstStyle/>
          <a:p>
            <a:pPr marL="0" indent="0">
              <a:buNone/>
            </a:pPr>
            <a:r>
              <a:rPr lang="en-US" altLang="zh-CN" b="0" dirty="0"/>
              <a:t>Verilog</a:t>
            </a:r>
            <a:r>
              <a:rPr lang="zh-CN" altLang="en-US" b="0" dirty="0"/>
              <a:t>可以在四种抽象级上进行描述</a:t>
            </a:r>
            <a:endParaRPr lang="en-US" altLang="zh-CN" b="0" dirty="0"/>
          </a:p>
          <a:p>
            <a:r>
              <a:rPr lang="zh-CN" altLang="en-US" b="0" dirty="0"/>
              <a:t>行为级</a:t>
            </a:r>
            <a:endParaRPr lang="en-US" altLang="zh-CN" b="0" dirty="0"/>
          </a:p>
          <a:p>
            <a:pPr marL="0" indent="0">
              <a:buNone/>
            </a:pPr>
            <a:r>
              <a:rPr lang="en-US" altLang="zh-CN" sz="2000" b="0" dirty="0">
                <a:solidFill>
                  <a:srgbClr val="7030A0"/>
                </a:solidFill>
              </a:rPr>
              <a:t>  –</a:t>
            </a:r>
            <a:r>
              <a:rPr lang="zh-CN" altLang="en-US" sz="2000" b="0" dirty="0">
                <a:solidFill>
                  <a:srgbClr val="7030A0"/>
                </a:solidFill>
              </a:rPr>
              <a:t>用功能块之间的数据流对系统进行描述</a:t>
            </a:r>
            <a:endParaRPr lang="en-US" altLang="zh-CN" sz="2000" b="0" dirty="0">
              <a:solidFill>
                <a:srgbClr val="7030A0"/>
              </a:solidFill>
            </a:endParaRPr>
          </a:p>
          <a:p>
            <a:pPr marL="0" indent="0">
              <a:buNone/>
            </a:pPr>
            <a:r>
              <a:rPr lang="en-US" altLang="zh-CN" sz="2000" b="0" dirty="0">
                <a:solidFill>
                  <a:srgbClr val="7030A0"/>
                </a:solidFill>
              </a:rPr>
              <a:t>  –</a:t>
            </a:r>
            <a:r>
              <a:rPr lang="zh-CN" altLang="en-US" sz="2000" b="0" dirty="0">
                <a:solidFill>
                  <a:srgbClr val="7030A0"/>
                </a:solidFill>
              </a:rPr>
              <a:t>在需要时在函数块之间进行调度赋值。</a:t>
            </a:r>
            <a:endParaRPr lang="en-US" altLang="zh-CN" sz="2000" b="0" dirty="0">
              <a:solidFill>
                <a:srgbClr val="7030A0"/>
              </a:solidFill>
            </a:endParaRPr>
          </a:p>
          <a:p>
            <a:r>
              <a:rPr lang="en-US" altLang="zh-CN" b="0" dirty="0"/>
              <a:t>RTL</a:t>
            </a:r>
            <a:r>
              <a:rPr lang="zh-CN" altLang="en-US" b="0" dirty="0"/>
              <a:t>级</a:t>
            </a:r>
            <a:r>
              <a:rPr lang="en-US" altLang="zh-CN" b="0" dirty="0"/>
              <a:t>/</a:t>
            </a:r>
            <a:r>
              <a:rPr lang="zh-CN" altLang="en-US" b="0" dirty="0"/>
              <a:t>功能级</a:t>
            </a:r>
            <a:endParaRPr lang="en-US" altLang="zh-CN" b="0" dirty="0"/>
          </a:p>
          <a:p>
            <a:pPr marL="0" indent="0">
              <a:buNone/>
            </a:pPr>
            <a:r>
              <a:rPr lang="en-US" altLang="zh-CN" b="0" dirty="0"/>
              <a:t>  </a:t>
            </a:r>
            <a:r>
              <a:rPr lang="en-US" altLang="zh-CN" sz="2000" b="0" dirty="0">
                <a:solidFill>
                  <a:srgbClr val="7030A0"/>
                </a:solidFill>
              </a:rPr>
              <a:t>–</a:t>
            </a:r>
            <a:r>
              <a:rPr lang="zh-CN" altLang="en-US" sz="2000" b="0" dirty="0">
                <a:solidFill>
                  <a:srgbClr val="7030A0"/>
                </a:solidFill>
              </a:rPr>
              <a:t>用功能块内部或功能块之间的数据流和控制信号描述系统</a:t>
            </a:r>
            <a:endParaRPr lang="en-US" altLang="zh-CN" sz="2000" b="0" dirty="0">
              <a:solidFill>
                <a:srgbClr val="7030A0"/>
              </a:solidFill>
            </a:endParaRPr>
          </a:p>
          <a:p>
            <a:pPr marL="0" indent="0">
              <a:buNone/>
            </a:pPr>
            <a:r>
              <a:rPr lang="en-US" altLang="zh-CN" sz="2000" b="0" dirty="0">
                <a:solidFill>
                  <a:srgbClr val="7030A0"/>
                </a:solidFill>
              </a:rPr>
              <a:t>  –</a:t>
            </a:r>
            <a:r>
              <a:rPr lang="zh-CN" altLang="en-US" sz="2000" b="0" dirty="0">
                <a:solidFill>
                  <a:srgbClr val="7030A0"/>
                </a:solidFill>
              </a:rPr>
              <a:t>基于一个已定义的时钟的周期来定义系统模型</a:t>
            </a:r>
            <a:endParaRPr lang="en-US" altLang="zh-CN" sz="2000" b="0" dirty="0">
              <a:solidFill>
                <a:srgbClr val="7030A0"/>
              </a:solidFill>
            </a:endParaRPr>
          </a:p>
          <a:p>
            <a:r>
              <a:rPr lang="zh-CN" altLang="en-US" b="0" dirty="0"/>
              <a:t>结构级</a:t>
            </a:r>
            <a:r>
              <a:rPr lang="en-US" altLang="zh-CN" b="0" dirty="0"/>
              <a:t>/</a:t>
            </a:r>
            <a:r>
              <a:rPr lang="zh-CN" altLang="en-US" b="0" dirty="0"/>
              <a:t>门级</a:t>
            </a:r>
            <a:endParaRPr lang="en-US" altLang="zh-CN" b="0" dirty="0"/>
          </a:p>
          <a:p>
            <a:pPr marL="0" indent="0">
              <a:buNone/>
            </a:pPr>
            <a:r>
              <a:rPr lang="en-US" altLang="zh-CN" b="0" dirty="0"/>
              <a:t>  </a:t>
            </a:r>
            <a:r>
              <a:rPr lang="en-US" altLang="zh-CN" sz="2000" b="0" dirty="0">
                <a:solidFill>
                  <a:srgbClr val="7030A0"/>
                </a:solidFill>
              </a:rPr>
              <a:t>–</a:t>
            </a:r>
            <a:r>
              <a:rPr lang="zh-CN" altLang="en-US" sz="2000" b="0" dirty="0">
                <a:solidFill>
                  <a:srgbClr val="7030A0"/>
                </a:solidFill>
              </a:rPr>
              <a:t>用基本单元</a:t>
            </a:r>
            <a:r>
              <a:rPr lang="en-US" altLang="zh-CN" sz="2000" b="0" dirty="0">
                <a:solidFill>
                  <a:srgbClr val="7030A0"/>
                </a:solidFill>
              </a:rPr>
              <a:t>(primitive)</a:t>
            </a:r>
            <a:r>
              <a:rPr lang="zh-CN" altLang="en-US" sz="2000" b="0" dirty="0">
                <a:solidFill>
                  <a:srgbClr val="7030A0"/>
                </a:solidFill>
              </a:rPr>
              <a:t>或低层元件</a:t>
            </a:r>
            <a:r>
              <a:rPr lang="en-US" altLang="zh-CN" sz="2000" b="0" dirty="0">
                <a:solidFill>
                  <a:srgbClr val="7030A0"/>
                </a:solidFill>
              </a:rPr>
              <a:t>(component)</a:t>
            </a:r>
            <a:r>
              <a:rPr lang="zh-CN" altLang="en-US" sz="2000" b="0" dirty="0">
                <a:solidFill>
                  <a:srgbClr val="7030A0"/>
                </a:solidFill>
              </a:rPr>
              <a:t>的连接来描述系统以得到更高的精确性，特别是时序方面。</a:t>
            </a:r>
            <a:endParaRPr lang="en-US" altLang="zh-CN" sz="2000" b="0" dirty="0">
              <a:solidFill>
                <a:srgbClr val="7030A0"/>
              </a:solidFill>
            </a:endParaRPr>
          </a:p>
          <a:p>
            <a:pPr marL="0" indent="0">
              <a:buNone/>
            </a:pPr>
            <a:r>
              <a:rPr lang="en-US" altLang="zh-CN" sz="2000" b="0" dirty="0">
                <a:solidFill>
                  <a:srgbClr val="7030A0"/>
                </a:solidFill>
              </a:rPr>
              <a:t>  –</a:t>
            </a:r>
            <a:r>
              <a:rPr lang="zh-CN" altLang="en-US" sz="2000" b="0" dirty="0">
                <a:solidFill>
                  <a:srgbClr val="7030A0"/>
                </a:solidFill>
              </a:rPr>
              <a:t>在综合时用特定工艺和低层元件将</a:t>
            </a:r>
            <a:r>
              <a:rPr lang="en-US" altLang="zh-CN" sz="2000" b="0" dirty="0">
                <a:solidFill>
                  <a:srgbClr val="7030A0"/>
                </a:solidFill>
              </a:rPr>
              <a:t>RTL</a:t>
            </a:r>
            <a:r>
              <a:rPr lang="zh-CN" altLang="en-US" sz="2000" b="0" dirty="0">
                <a:solidFill>
                  <a:srgbClr val="7030A0"/>
                </a:solidFill>
              </a:rPr>
              <a:t>描述映射到门级网表</a:t>
            </a:r>
            <a:endParaRPr lang="zh-CN" altLang="en-US" sz="2000" b="0" dirty="0">
              <a:solidFill>
                <a:srgbClr val="7030A0"/>
              </a:solidFill>
            </a:endParaRPr>
          </a:p>
          <a:p>
            <a:r>
              <a:rPr lang="zh-CN" altLang="en-US" dirty="0"/>
              <a:t>开关级</a:t>
            </a:r>
            <a:r>
              <a:rPr lang="en-US" altLang="zh-CN" dirty="0"/>
              <a:t>/</a:t>
            </a:r>
            <a:r>
              <a:rPr lang="zh-CN" altLang="en-US" dirty="0"/>
              <a:t>晶体管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디자인 사용자 지정">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디자인 사용자 지정">
      <a:majorFont>
        <a:latin typeface="HY헤드라인M"/>
        <a:ea typeface="HY헤드라인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13TGp_natural_light_v2">
  <a:themeElements>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蓝色模板06-4：3</Template>
  <TotalTime>0</TotalTime>
  <Words>2339</Words>
  <Application>WPS 演示</Application>
  <PresentationFormat>全屏显示(4:3)</PresentationFormat>
  <Paragraphs>182</Paragraphs>
  <Slides>18</Slides>
  <Notes>1</Notes>
  <HiddenSlides>1</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18</vt:i4>
      </vt:variant>
    </vt:vector>
  </HeadingPairs>
  <TitlesOfParts>
    <vt:vector size="33" baseType="lpstr">
      <vt:lpstr>Arial</vt:lpstr>
      <vt:lpstr>宋体</vt:lpstr>
      <vt:lpstr>Wingdings</vt:lpstr>
      <vt:lpstr>Gulim</vt:lpstr>
      <vt:lpstr>HY헤드라인M</vt:lpstr>
      <vt:lpstr>微软雅黑</vt:lpstr>
      <vt:lpstr>黑体</vt:lpstr>
      <vt:lpstr>Arial Unicode MS</vt:lpstr>
      <vt:lpstr>华文楷体</vt:lpstr>
      <vt:lpstr>等线</vt:lpstr>
      <vt:lpstr>Malgun Gothic</vt:lpstr>
      <vt:lpstr>Arial Unicode MS</vt:lpstr>
      <vt:lpstr>디자인 사용자 지정</vt:lpstr>
      <vt:lpstr>自定义设计方案</vt:lpstr>
      <vt:lpstr>213TGp_natural_light_v2</vt:lpstr>
      <vt:lpstr>数字逻辑实验</vt:lpstr>
      <vt:lpstr>EDA历史</vt:lpstr>
      <vt:lpstr>硬件描述语言HDL</vt:lpstr>
      <vt:lpstr>HDL的优点</vt:lpstr>
      <vt:lpstr>典型的设计流程</vt:lpstr>
      <vt:lpstr>Verilog历史</vt:lpstr>
      <vt:lpstr>为什么用Verilog</vt:lpstr>
      <vt:lpstr>抽象级(Levels of Abstraction)</vt:lpstr>
      <vt:lpstr>抽象级(Levels of Abstraction)</vt:lpstr>
      <vt:lpstr>模块图</vt:lpstr>
      <vt:lpstr>PowerPoint 演示文稿</vt:lpstr>
      <vt:lpstr>模块</vt:lpstr>
      <vt:lpstr>模块端口(module ports)</vt:lpstr>
      <vt:lpstr>模块实例化(module instances)</vt:lpstr>
      <vt:lpstr>模块实例化(module instances)</vt:lpstr>
      <vt:lpstr>PowerPoint 演示文稿</vt:lpstr>
      <vt:lpstr>模块实例化—端口</vt:lpstr>
      <vt:lpstr>模块实例化—模块名称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数字逻辑实验</dc:title>
  <dc:creator>Administrator</dc:creator>
  <cp:lastModifiedBy>Administrator</cp:lastModifiedBy>
  <cp:revision>20</cp:revision>
  <dcterms:created xsi:type="dcterms:W3CDTF">2019-06-29T07:16:00Z</dcterms:created>
  <dcterms:modified xsi:type="dcterms:W3CDTF">2019-09-30T04:01:00Z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