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53" r:id="rId3"/>
    <p:sldId id="368" r:id="rId4"/>
    <p:sldId id="369" r:id="rId5"/>
    <p:sldId id="370" r:id="rId6"/>
    <p:sldId id="257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2" r:id="rId15"/>
    <p:sldId id="361" r:id="rId16"/>
    <p:sldId id="363" r:id="rId17"/>
    <p:sldId id="364" r:id="rId18"/>
    <p:sldId id="365" r:id="rId19"/>
    <p:sldId id="366" r:id="rId20"/>
    <p:sldId id="36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F51A0-70F9-46EC-A427-35FCD2AA048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9348E-218E-4618-B4D6-5302DCD6F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04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3FA2-634C-4A08-ADA1-A8F6C09DE98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3FA2-634C-4A08-ADA1-A8F6C09DE9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0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-24083" y="5373216"/>
            <a:ext cx="9144000" cy="1080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4211639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340768"/>
            <a:ext cx="763284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90020" y="3356992"/>
            <a:ext cx="5827713" cy="59308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>
              <a:buNone/>
              <a:defRPr lang="en-US" altLang="zh-CN" sz="3000" b="1" noProof="0" dirty="0" smtClean="0">
                <a:solidFill>
                  <a:srgbClr val="660033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pic>
        <p:nvPicPr>
          <p:cNvPr id="3125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4989677" y="4059610"/>
            <a:ext cx="4163947" cy="2785386"/>
          </a:xfrm>
          <a:prstGeom prst="rect">
            <a:avLst/>
          </a:pr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5"/>
            <a:ext cx="2238247" cy="6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7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3564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6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1968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3"/>
            <a:ext cx="6019800" cy="487363"/>
          </a:xfrm>
        </p:spPr>
        <p:txBody>
          <a:bodyPr/>
          <a:lstStyle>
            <a:lvl1pPr algn="r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6223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7233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7038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428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52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99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24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552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9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5036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465363"/>
            <a:ext cx="6019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6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7611252" y="154733"/>
            <a:ext cx="1550150" cy="103694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9" y="457669"/>
            <a:ext cx="1872209" cy="5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8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8CE60E-B621-462C-BFFF-BAE83FFC0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数字逻辑实验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54DBF79-E0E5-417B-8C91-3D6E62697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王传胜、梁倬骞</a:t>
            </a:r>
          </a:p>
        </p:txBody>
      </p:sp>
    </p:spTree>
    <p:extLst>
      <p:ext uri="{BB962C8B-B14F-4D97-AF65-F5344CB8AC3E}">
        <p14:creationId xmlns:p14="http://schemas.microsoft.com/office/powerpoint/2010/main" val="39887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CDE55DA-4A05-462F-AC2A-0D01149B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带条件的基本单元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DB0E06E-1D03-4899-A741-DB2225515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76C171D-BDD2-4A2A-A198-2CB91051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9662"/>
            <a:ext cx="9144000" cy="4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0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0C071B-F85C-4C9A-815C-A4812FC7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带条件的基本单元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F767BF3-9214-4561-BD0A-3DDE09EC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1980802-917F-41B6-8152-5046C32A1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7812"/>
            <a:ext cx="9144000" cy="453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5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97E71CB-FBA2-4BB4-9934-7E26F499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基本单元实例化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A1596B8-CE6A-4F27-AF58-71EF57CEC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798196D-5745-4FDA-8418-BB490A61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42"/>
            <a:ext cx="9144000" cy="56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28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E1A468-21E8-4A0E-8F6B-2411C3D5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模块实例化</a:t>
            </a:r>
            <a:r>
              <a:rPr lang="en-US" altLang="zh-CN" b="0"/>
              <a:t>(module instantiation)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452739-CE1B-456B-88E9-6A1DC6E10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DA810B0-7E4D-468F-A1E9-AB80DA2F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033"/>
            <a:ext cx="9144000" cy="575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76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5"/>
          <p:cNvSpPr txBox="1">
            <a:spLocks noChangeArrowheads="1"/>
          </p:cNvSpPr>
          <p:nvPr/>
        </p:nvSpPr>
        <p:spPr bwMode="auto">
          <a:xfrm>
            <a:off x="655479" y="1327534"/>
            <a:ext cx="1908215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3765">
              <a:spcBef>
                <a:spcPts val="3600"/>
              </a:spcBef>
            </a:pPr>
            <a:r>
              <a:rPr lang="zh-CN" altLang="en-US" sz="13800">
                <a:solidFill>
                  <a:srgbClr val="7030A0">
                    <a:alpha val="55000"/>
                  </a:srgbClr>
                </a:solidFill>
                <a:latin typeface="时尚中黑简体" pitchFamily="2" charset="-122"/>
                <a:ea typeface="时尚中黑简体" pitchFamily="2" charset="-122"/>
                <a:cs typeface="Arial" panose="020B0604020202020204" pitchFamily="34" charset="0"/>
              </a:rPr>
              <a:t>内</a:t>
            </a:r>
          </a:p>
        </p:txBody>
      </p:sp>
      <p:cxnSp>
        <p:nvCxnSpPr>
          <p:cNvPr id="7" name="直接连接符 6"/>
          <p:cNvCxnSpPr/>
          <p:nvPr/>
        </p:nvCxnSpPr>
        <p:spPr>
          <a:xfrm rot="16200000">
            <a:off x="8808122" y="-1172554"/>
            <a:ext cx="0" cy="2016000"/>
          </a:xfrm>
          <a:prstGeom prst="line">
            <a:avLst/>
          </a:prstGeom>
          <a:ln w="19050">
            <a:gradFill>
              <a:gsLst>
                <a:gs pos="100000">
                  <a:srgbClr val="E1CF9A"/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6124708" y="5050815"/>
            <a:ext cx="608503" cy="608503"/>
            <a:chOff x="2433868" y="3138863"/>
            <a:chExt cx="1273585" cy="1273585"/>
          </a:xfrm>
        </p:grpSpPr>
        <p:sp>
          <p:nvSpPr>
            <p:cNvPr id="17" name="Oval 62"/>
            <p:cNvSpPr>
              <a:spLocks noChangeArrowheads="1"/>
            </p:cNvSpPr>
            <p:nvPr/>
          </p:nvSpPr>
          <p:spPr bwMode="auto">
            <a:xfrm>
              <a:off x="2433868" y="3138863"/>
              <a:ext cx="1273585" cy="1273585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15" name="文本框 20"/>
            <p:cNvSpPr txBox="1"/>
            <p:nvPr/>
          </p:nvSpPr>
          <p:spPr>
            <a:xfrm>
              <a:off x="2508782" y="3441485"/>
              <a:ext cx="1140421" cy="66027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专注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896416" y="5052742"/>
            <a:ext cx="608503" cy="608502"/>
            <a:chOff x="2433867" y="3138861"/>
            <a:chExt cx="1273585" cy="1273584"/>
          </a:xfrm>
        </p:grpSpPr>
        <p:sp>
          <p:nvSpPr>
            <p:cNvPr id="22" name="Oval 62"/>
            <p:cNvSpPr>
              <a:spLocks noChangeArrowheads="1"/>
            </p:cNvSpPr>
            <p:nvPr/>
          </p:nvSpPr>
          <p:spPr bwMode="auto">
            <a:xfrm>
              <a:off x="2433867" y="3138861"/>
              <a:ext cx="1273585" cy="1273584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20" name="文本框 20"/>
            <p:cNvSpPr txBox="1"/>
            <p:nvPr/>
          </p:nvSpPr>
          <p:spPr>
            <a:xfrm>
              <a:off x="2508783" y="3441486"/>
              <a:ext cx="1140421" cy="6602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创新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88751" y="5057623"/>
            <a:ext cx="608503" cy="608502"/>
            <a:chOff x="2433867" y="3138863"/>
            <a:chExt cx="1273585" cy="1273585"/>
          </a:xfrm>
        </p:grpSpPr>
        <p:sp>
          <p:nvSpPr>
            <p:cNvPr id="27" name="Oval 62"/>
            <p:cNvSpPr>
              <a:spLocks noChangeArrowheads="1"/>
            </p:cNvSpPr>
            <p:nvPr/>
          </p:nvSpPr>
          <p:spPr bwMode="auto">
            <a:xfrm>
              <a:off x="2433867" y="3138863"/>
              <a:ext cx="1273585" cy="1273585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25" name="文本框 20"/>
            <p:cNvSpPr txBox="1"/>
            <p:nvPr/>
          </p:nvSpPr>
          <p:spPr>
            <a:xfrm>
              <a:off x="2508783" y="3441486"/>
              <a:ext cx="1140421" cy="6602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观察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353000" y="5052742"/>
            <a:ext cx="608503" cy="608502"/>
            <a:chOff x="2433867" y="3138861"/>
            <a:chExt cx="1273585" cy="1273584"/>
          </a:xfrm>
        </p:grpSpPr>
        <p:sp>
          <p:nvSpPr>
            <p:cNvPr id="32" name="Oval 62"/>
            <p:cNvSpPr>
              <a:spLocks noChangeArrowheads="1"/>
            </p:cNvSpPr>
            <p:nvPr/>
          </p:nvSpPr>
          <p:spPr bwMode="auto">
            <a:xfrm>
              <a:off x="2433867" y="3138861"/>
              <a:ext cx="1273585" cy="1273584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30" name="文本框 20"/>
            <p:cNvSpPr txBox="1"/>
            <p:nvPr/>
          </p:nvSpPr>
          <p:spPr>
            <a:xfrm>
              <a:off x="2508783" y="3441486"/>
              <a:ext cx="1140421" cy="6602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设计</a:t>
              </a:r>
            </a:p>
          </p:txBody>
        </p:sp>
      </p:grpSp>
      <p:sp>
        <p:nvSpPr>
          <p:cNvPr id="21" name="文本框 35"/>
          <p:cNvSpPr txBox="1">
            <a:spLocks noChangeArrowheads="1"/>
          </p:cNvSpPr>
          <p:nvPr/>
        </p:nvSpPr>
        <p:spPr bwMode="auto">
          <a:xfrm>
            <a:off x="655479" y="3324324"/>
            <a:ext cx="1908215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3765">
              <a:spcBef>
                <a:spcPts val="3600"/>
              </a:spcBef>
            </a:pPr>
            <a:r>
              <a:rPr lang="zh-CN" altLang="en-US" sz="13800">
                <a:solidFill>
                  <a:srgbClr val="7030A0">
                    <a:alpha val="55000"/>
                  </a:srgbClr>
                </a:solidFill>
                <a:latin typeface="时尚中黑简体" pitchFamily="2" charset="-122"/>
                <a:ea typeface="时尚中黑简体" pitchFamily="2" charset="-122"/>
                <a:cs typeface="Arial" panose="020B0604020202020204" pitchFamily="34" charset="0"/>
              </a:rPr>
              <a:t>容</a:t>
            </a:r>
          </a:p>
        </p:txBody>
      </p:sp>
      <p:sp>
        <p:nvSpPr>
          <p:cNvPr id="24" name="文本框 35"/>
          <p:cNvSpPr txBox="1">
            <a:spLocks noChangeArrowheads="1"/>
          </p:cNvSpPr>
          <p:nvPr/>
        </p:nvSpPr>
        <p:spPr bwMode="auto">
          <a:xfrm>
            <a:off x="3893002" y="2435530"/>
            <a:ext cx="3524042" cy="108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3765">
              <a:spcBef>
                <a:spcPts val="3600"/>
              </a:spcBef>
            </a:pPr>
            <a:r>
              <a:rPr lang="zh-CN" altLang="en-US" sz="6600">
                <a:solidFill>
                  <a:srgbClr val="00B050">
                    <a:alpha val="99000"/>
                  </a:srgb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延时模型</a:t>
            </a:r>
          </a:p>
        </p:txBody>
      </p:sp>
      <p:cxnSp>
        <p:nvCxnSpPr>
          <p:cNvPr id="26" name="直接连接符 25"/>
          <p:cNvCxnSpPr/>
          <p:nvPr/>
        </p:nvCxnSpPr>
        <p:spPr>
          <a:xfrm rot="-5400000">
            <a:off x="5743816" y="1918847"/>
            <a:ext cx="0" cy="5256000"/>
          </a:xfrm>
          <a:prstGeom prst="line">
            <a:avLst/>
          </a:prstGeom>
          <a:ln w="19050">
            <a:gradFill>
              <a:gsLst>
                <a:gs pos="50000">
                  <a:srgbClr val="E1CF9A"/>
                </a:gs>
                <a:gs pos="100000">
                  <a:schemeClr val="tx1">
                    <a:lumMod val="65000"/>
                    <a:lumOff val="35000"/>
                    <a:alpha val="0"/>
                  </a:schemeClr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771800" y="1480805"/>
            <a:ext cx="0" cy="4032000"/>
          </a:xfrm>
          <a:prstGeom prst="line">
            <a:avLst/>
          </a:prstGeom>
          <a:ln w="19050">
            <a:gradFill>
              <a:gsLst>
                <a:gs pos="50000">
                  <a:srgbClr val="E1CF9A"/>
                </a:gs>
                <a:gs pos="100000">
                  <a:schemeClr val="tx1">
                    <a:lumMod val="65000"/>
                    <a:lumOff val="35000"/>
                    <a:alpha val="0"/>
                  </a:schemeClr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9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3AA82B-A69E-4C0C-B99B-59096C20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延时模型类型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AD5F437-017A-4079-9530-63A2F903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D980ED8-494B-46C9-90FB-E85F390D8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042"/>
            <a:ext cx="9144000" cy="51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2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583265-3AD1-45FA-93FE-154DEF2A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块延时</a:t>
            </a:r>
            <a:r>
              <a:rPr lang="en-US" altLang="zh-CN" b="0"/>
              <a:t>(Lumped Delay)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AAE7D5A-036A-4EC3-88FC-347AF31F4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276603E-E278-405E-9498-C79C8F9B7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685"/>
            <a:ext cx="9144000" cy="531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36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37BB5E-C0C9-4299-BCBD-20018542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分布延时</a:t>
            </a:r>
            <a:r>
              <a:rPr lang="en-US" altLang="zh-CN" b="0"/>
              <a:t>(Distributed Delays)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C438BD3-CEB1-457B-831D-DBF4791F6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CB23A62-AB5B-4F58-9300-F11FB8C12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557"/>
            <a:ext cx="9144000" cy="535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62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420619-F7D5-43AD-BC9E-FF26B275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模块路径延时</a:t>
            </a:r>
            <a:r>
              <a:rPr lang="en-US" altLang="zh-CN" b="0"/>
              <a:t>(Module Path Delays)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9D1326D-2E66-4221-8F86-65801D2AC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FCEF2A4-C43F-498C-8240-C0D08A02D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5505"/>
            <a:ext cx="9144000" cy="47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50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92409F3-E34D-446F-B20F-07F04F0A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结构描述的零延时反馈</a:t>
            </a:r>
            <a:r>
              <a:rPr lang="en-US" altLang="zh-CN" b="0"/>
              <a:t>(Loop)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3A30B12-5895-486C-BCD5-E95020A9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6236086-DD68-4D4A-BCB6-CEB641FEC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324"/>
            <a:ext cx="9144000" cy="434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5"/>
          <p:cNvSpPr txBox="1">
            <a:spLocks noChangeArrowheads="1"/>
          </p:cNvSpPr>
          <p:nvPr/>
        </p:nvSpPr>
        <p:spPr bwMode="auto">
          <a:xfrm>
            <a:off x="655479" y="1327534"/>
            <a:ext cx="1908215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3765">
              <a:spcBef>
                <a:spcPts val="3600"/>
              </a:spcBef>
            </a:pPr>
            <a:r>
              <a:rPr lang="zh-CN" altLang="en-US" sz="13800">
                <a:solidFill>
                  <a:srgbClr val="7030A0">
                    <a:alpha val="55000"/>
                  </a:srgbClr>
                </a:solidFill>
                <a:latin typeface="时尚中黑简体" pitchFamily="2" charset="-122"/>
                <a:ea typeface="时尚中黑简体" pitchFamily="2" charset="-122"/>
                <a:cs typeface="Arial" panose="020B0604020202020204" pitchFamily="34" charset="0"/>
              </a:rPr>
              <a:t>内</a:t>
            </a:r>
          </a:p>
        </p:txBody>
      </p:sp>
      <p:cxnSp>
        <p:nvCxnSpPr>
          <p:cNvPr id="7" name="直接连接符 6"/>
          <p:cNvCxnSpPr/>
          <p:nvPr/>
        </p:nvCxnSpPr>
        <p:spPr>
          <a:xfrm rot="16200000">
            <a:off x="8808122" y="-1172554"/>
            <a:ext cx="0" cy="2016000"/>
          </a:xfrm>
          <a:prstGeom prst="line">
            <a:avLst/>
          </a:prstGeom>
          <a:ln w="19050">
            <a:gradFill>
              <a:gsLst>
                <a:gs pos="100000">
                  <a:srgbClr val="E1CF9A"/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6124708" y="5050815"/>
            <a:ext cx="608503" cy="608503"/>
            <a:chOff x="2433868" y="3138863"/>
            <a:chExt cx="1273585" cy="1273585"/>
          </a:xfrm>
        </p:grpSpPr>
        <p:sp>
          <p:nvSpPr>
            <p:cNvPr id="17" name="Oval 62"/>
            <p:cNvSpPr>
              <a:spLocks noChangeArrowheads="1"/>
            </p:cNvSpPr>
            <p:nvPr/>
          </p:nvSpPr>
          <p:spPr bwMode="auto">
            <a:xfrm>
              <a:off x="2433868" y="3138863"/>
              <a:ext cx="1273585" cy="1273585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15" name="文本框 20"/>
            <p:cNvSpPr txBox="1"/>
            <p:nvPr/>
          </p:nvSpPr>
          <p:spPr>
            <a:xfrm>
              <a:off x="2508782" y="3441485"/>
              <a:ext cx="1140421" cy="66027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专注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896416" y="5052742"/>
            <a:ext cx="608503" cy="608502"/>
            <a:chOff x="2433867" y="3138861"/>
            <a:chExt cx="1273585" cy="1273584"/>
          </a:xfrm>
        </p:grpSpPr>
        <p:sp>
          <p:nvSpPr>
            <p:cNvPr id="22" name="Oval 62"/>
            <p:cNvSpPr>
              <a:spLocks noChangeArrowheads="1"/>
            </p:cNvSpPr>
            <p:nvPr/>
          </p:nvSpPr>
          <p:spPr bwMode="auto">
            <a:xfrm>
              <a:off x="2433867" y="3138861"/>
              <a:ext cx="1273585" cy="1273584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20" name="文本框 20"/>
            <p:cNvSpPr txBox="1"/>
            <p:nvPr/>
          </p:nvSpPr>
          <p:spPr>
            <a:xfrm>
              <a:off x="2508783" y="3441486"/>
              <a:ext cx="1140421" cy="6602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创新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88751" y="5057623"/>
            <a:ext cx="608503" cy="608502"/>
            <a:chOff x="2433867" y="3138863"/>
            <a:chExt cx="1273585" cy="1273585"/>
          </a:xfrm>
        </p:grpSpPr>
        <p:sp>
          <p:nvSpPr>
            <p:cNvPr id="27" name="Oval 62"/>
            <p:cNvSpPr>
              <a:spLocks noChangeArrowheads="1"/>
            </p:cNvSpPr>
            <p:nvPr/>
          </p:nvSpPr>
          <p:spPr bwMode="auto">
            <a:xfrm>
              <a:off x="2433867" y="3138863"/>
              <a:ext cx="1273585" cy="1273585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25" name="文本框 20"/>
            <p:cNvSpPr txBox="1"/>
            <p:nvPr/>
          </p:nvSpPr>
          <p:spPr>
            <a:xfrm>
              <a:off x="2508783" y="3441486"/>
              <a:ext cx="1140421" cy="6602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观察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353000" y="5052742"/>
            <a:ext cx="608503" cy="608502"/>
            <a:chOff x="2433867" y="3138861"/>
            <a:chExt cx="1273585" cy="1273584"/>
          </a:xfrm>
        </p:grpSpPr>
        <p:sp>
          <p:nvSpPr>
            <p:cNvPr id="32" name="Oval 62"/>
            <p:cNvSpPr>
              <a:spLocks noChangeArrowheads="1"/>
            </p:cNvSpPr>
            <p:nvPr/>
          </p:nvSpPr>
          <p:spPr bwMode="auto">
            <a:xfrm>
              <a:off x="2433867" y="3138861"/>
              <a:ext cx="1273585" cy="1273584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30" name="文本框 20"/>
            <p:cNvSpPr txBox="1"/>
            <p:nvPr/>
          </p:nvSpPr>
          <p:spPr>
            <a:xfrm>
              <a:off x="2508783" y="3441486"/>
              <a:ext cx="1140421" cy="6602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设计</a:t>
              </a:r>
            </a:p>
          </p:txBody>
        </p:sp>
      </p:grpSp>
      <p:sp>
        <p:nvSpPr>
          <p:cNvPr id="21" name="文本框 35"/>
          <p:cNvSpPr txBox="1">
            <a:spLocks noChangeArrowheads="1"/>
          </p:cNvSpPr>
          <p:nvPr/>
        </p:nvSpPr>
        <p:spPr bwMode="auto">
          <a:xfrm>
            <a:off x="655479" y="3324324"/>
            <a:ext cx="1908215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3765">
              <a:spcBef>
                <a:spcPts val="3600"/>
              </a:spcBef>
            </a:pPr>
            <a:r>
              <a:rPr lang="zh-CN" altLang="en-US" sz="13800">
                <a:solidFill>
                  <a:srgbClr val="7030A0">
                    <a:alpha val="55000"/>
                  </a:srgbClr>
                </a:solidFill>
                <a:latin typeface="时尚中黑简体" pitchFamily="2" charset="-122"/>
                <a:ea typeface="时尚中黑简体" pitchFamily="2" charset="-122"/>
                <a:cs typeface="Arial" panose="020B0604020202020204" pitchFamily="34" charset="0"/>
              </a:rPr>
              <a:t>容</a:t>
            </a:r>
          </a:p>
        </p:txBody>
      </p:sp>
      <p:sp>
        <p:nvSpPr>
          <p:cNvPr id="24" name="文本框 35"/>
          <p:cNvSpPr txBox="1">
            <a:spLocks noChangeArrowheads="1"/>
          </p:cNvSpPr>
          <p:nvPr/>
        </p:nvSpPr>
        <p:spPr bwMode="auto">
          <a:xfrm>
            <a:off x="3893002" y="2435530"/>
            <a:ext cx="3524042" cy="108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3765">
              <a:spcBef>
                <a:spcPts val="3600"/>
              </a:spcBef>
            </a:pPr>
            <a:r>
              <a:rPr lang="zh-CN" altLang="en-US" sz="6600">
                <a:solidFill>
                  <a:srgbClr val="00B050">
                    <a:alpha val="99000"/>
                  </a:srgb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门级建模</a:t>
            </a:r>
          </a:p>
        </p:txBody>
      </p:sp>
      <p:cxnSp>
        <p:nvCxnSpPr>
          <p:cNvPr id="26" name="直接连接符 25"/>
          <p:cNvCxnSpPr/>
          <p:nvPr/>
        </p:nvCxnSpPr>
        <p:spPr>
          <a:xfrm rot="-5400000">
            <a:off x="5743816" y="1918847"/>
            <a:ext cx="0" cy="5256000"/>
          </a:xfrm>
          <a:prstGeom prst="line">
            <a:avLst/>
          </a:prstGeom>
          <a:ln w="19050">
            <a:gradFill>
              <a:gsLst>
                <a:gs pos="50000">
                  <a:srgbClr val="E1CF9A"/>
                </a:gs>
                <a:gs pos="100000">
                  <a:schemeClr val="tx1">
                    <a:lumMod val="65000"/>
                    <a:lumOff val="35000"/>
                    <a:alpha val="0"/>
                  </a:schemeClr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771800" y="1480805"/>
            <a:ext cx="0" cy="4032000"/>
          </a:xfrm>
          <a:prstGeom prst="line">
            <a:avLst/>
          </a:prstGeom>
          <a:ln w="19050">
            <a:gradFill>
              <a:gsLst>
                <a:gs pos="50000">
                  <a:srgbClr val="E1CF9A"/>
                </a:gs>
                <a:gs pos="100000">
                  <a:schemeClr val="tx1">
                    <a:lumMod val="65000"/>
                    <a:lumOff val="35000"/>
                    <a:alpha val="0"/>
                  </a:schemeClr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416ADA-8A02-46FA-B351-F55959DA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精确延时控制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DFC15FE-7DAD-4668-90C9-FF34777F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91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门的类型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Verilog</a:t>
            </a:r>
            <a:r>
              <a:rPr lang="zh-CN" altLang="en-US" smtClean="0"/>
              <a:t>通过提供预定义的逻辑门原语来支持用户使用逻辑门设计电路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门级原语是预定义的，可以直接使用而无需申明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与</a:t>
            </a:r>
            <a:r>
              <a:rPr lang="en-US" altLang="zh-CN" smtClean="0"/>
              <a:t>/</a:t>
            </a:r>
            <a:r>
              <a:rPr lang="zh-CN" altLang="en-US" smtClean="0"/>
              <a:t>或类</a:t>
            </a:r>
            <a:endParaRPr lang="en-US" altLang="zh-CN"/>
          </a:p>
          <a:p>
            <a:r>
              <a:rPr lang="zh-CN" altLang="en-US" smtClean="0"/>
              <a:t>缓冲器</a:t>
            </a:r>
            <a:r>
              <a:rPr lang="en-US" altLang="zh-CN" smtClean="0"/>
              <a:t>/</a:t>
            </a:r>
            <a:r>
              <a:rPr lang="zh-CN" altLang="en-US" smtClean="0"/>
              <a:t>非门类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9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与、或门类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</a:t>
            </a:r>
          </a:p>
          <a:p>
            <a:r>
              <a:rPr lang="en-US" altLang="zh-CN" dirty="0" smtClean="0"/>
              <a:t>or</a:t>
            </a:r>
          </a:p>
          <a:p>
            <a:r>
              <a:rPr lang="en-US" altLang="zh-CN" dirty="0" err="1" smtClean="0"/>
              <a:t>xor</a:t>
            </a:r>
            <a:endParaRPr lang="en-US" altLang="zh-CN" dirty="0" smtClean="0"/>
          </a:p>
          <a:p>
            <a:r>
              <a:rPr lang="en-US" altLang="zh-CN" dirty="0" err="1" smtClean="0"/>
              <a:t>nand</a:t>
            </a:r>
            <a:endParaRPr lang="en-US" altLang="zh-CN" dirty="0" smtClean="0"/>
          </a:p>
          <a:p>
            <a:r>
              <a:rPr lang="en-US" altLang="zh-CN" dirty="0" smtClean="0"/>
              <a:t>nor</a:t>
            </a:r>
          </a:p>
          <a:p>
            <a:r>
              <a:rPr lang="en-US" altLang="zh-CN" dirty="0" err="1" smtClean="0"/>
              <a:t>xnor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98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在门级原语实例引用的时候，可以不用指定具体实例的名字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输入端口的数目可以超过两个，这时只需要将输入端口全部排列在端口列表中即可。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and(out,in1,in2,in3,…)</a:t>
            </a:r>
          </a:p>
          <a:p>
            <a:pPr marL="0" indent="0">
              <a:buNone/>
            </a:pPr>
            <a:r>
              <a:rPr lang="en-US" altLang="zh-CN" dirty="0" smtClean="0"/>
              <a:t>nor(out,in1,in2,in3,…)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91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787707-93EB-4EE8-A9D6-856E4613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结构描述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AA1388A-488F-41B9-A0CA-5DA0B38BD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476D689-4B3D-409C-926A-AB3E7D2C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605"/>
            <a:ext cx="9144000" cy="52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6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E1A3D32-27DA-4CAE-9A1B-FC0CD655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结构描述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F9A378C-DAE2-44E5-9C0E-16C55E64E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34BCD81-CA78-4A24-81E8-1C1D4428A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546"/>
            <a:ext cx="9144000" cy="378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87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3D734F-4EE8-4457-B9E9-4EF12834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基本单元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2D0F6A4-A4E5-4735-991C-6A0AD80C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2896AA1-8931-484A-9902-A55339D48394}"/>
              </a:ext>
            </a:extLst>
          </p:cNvPr>
          <p:cNvSpPr/>
          <p:nvPr/>
        </p:nvSpPr>
        <p:spPr>
          <a:xfrm>
            <a:off x="4165478" y="3244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Noise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41BF813-AAFC-4C58-8EA5-4BF9E737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500"/>
            <a:ext cx="9144000" cy="5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0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990F63-4F3A-46A1-BFE4-050E93FF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可扩展性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0FAC50-3E44-4C2B-9778-748FCF393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D4F1271-1BDE-4E34-9F4A-BAF30BAB7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" y="1189197"/>
            <a:ext cx="9144000" cy="562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65190"/>
      </p:ext>
    </p:extLst>
  </p:cSld>
  <p:clrMapOvr>
    <a:masterClrMapping/>
  </p:clrMapOvr>
</p:sld>
</file>

<file path=ppt/theme/theme1.xml><?xml version="1.0" encoding="utf-8"?>
<a:theme xmlns:a="http://schemas.openxmlformats.org/drawingml/2006/main" name="213TGp_natural_light_v2">
  <a:themeElements>
    <a:clrScheme name="Default Design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蓝色模板05-4：3</Template>
  <TotalTime>79</TotalTime>
  <Words>187</Words>
  <Application>Microsoft Office PowerPoint</Application>
  <PresentationFormat>全屏显示(4:3)</PresentationFormat>
  <Paragraphs>53</Paragraphs>
  <Slides>20</Slides>
  <Notes>2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213TGp_natural_light_v2</vt:lpstr>
      <vt:lpstr>数字逻辑实验</vt:lpstr>
      <vt:lpstr>PowerPoint 演示文稿</vt:lpstr>
      <vt:lpstr>门的类型</vt:lpstr>
      <vt:lpstr>与、或门类</vt:lpstr>
      <vt:lpstr>PowerPoint 演示文稿</vt:lpstr>
      <vt:lpstr>结构描述</vt:lpstr>
      <vt:lpstr>结构描述</vt:lpstr>
      <vt:lpstr>基本单元</vt:lpstr>
      <vt:lpstr>可扩展性</vt:lpstr>
      <vt:lpstr>带条件的基本单元</vt:lpstr>
      <vt:lpstr>带条件的基本单元</vt:lpstr>
      <vt:lpstr>基本单元实例化</vt:lpstr>
      <vt:lpstr>模块实例化(module instantiation)</vt:lpstr>
      <vt:lpstr>PowerPoint 演示文稿</vt:lpstr>
      <vt:lpstr>延时模型类型</vt:lpstr>
      <vt:lpstr>块延时(Lumped Delay)</vt:lpstr>
      <vt:lpstr>分布延时(Distributed Delays)</vt:lpstr>
      <vt:lpstr>模块路径延时(Module Path Delays)</vt:lpstr>
      <vt:lpstr>结构描述的零延时反馈(Loop)</vt:lpstr>
      <vt:lpstr>精确延时控制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Administrator</dc:creator>
  <cp:lastModifiedBy>lenovo</cp:lastModifiedBy>
  <cp:revision>10</cp:revision>
  <dcterms:created xsi:type="dcterms:W3CDTF">2019-06-29T09:16:51Z</dcterms:created>
  <dcterms:modified xsi:type="dcterms:W3CDTF">2019-09-06T05:51:12Z</dcterms:modified>
</cp:coreProperties>
</file>