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84" r:id="rId21"/>
    <p:sldId id="285" r:id="rId22"/>
    <p:sldId id="286" r:id="rId23"/>
    <p:sldId id="287" r:id="rId24"/>
    <p:sldId id="294" r:id="rId25"/>
    <p:sldId id="288" r:id="rId26"/>
    <p:sldId id="289" r:id="rId27"/>
    <p:sldId id="290" r:id="rId28"/>
    <p:sldId id="291" r:id="rId29"/>
    <p:sldId id="292" r:id="rId30"/>
    <p:sldId id="29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6A71-8CF5-46E2-B474-E547C6E5363C}" type="datetimeFigureOut">
              <a:rPr lang="zh-CN" altLang="en-US" smtClean="0"/>
              <a:t>2019-9-16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A3D21-204D-45C1-B6E2-8D1CD3499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7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A3D21-204D-45C1-B6E2-8D1CD3499E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6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9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20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7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6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672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6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5743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3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94261"/>
            <a:ext cx="8267700" cy="5464233"/>
          </a:xfrm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5071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348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6002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2986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879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0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93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212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9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3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2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9" y="457669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C9B78-9FB1-4080-ADDA-0D7E30AD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1350A-5CC0-490F-A904-957AD45DD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7005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255AF-C734-40A2-A87D-0BBC3D66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5AF91-57E2-4D97-8EEC-34D332000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如果某数的最高位是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Verilog</a:t>
            </a:r>
            <a:r>
              <a:rPr lang="zh-CN" altLang="en-US" dirty="0"/>
              <a:t>分别使用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zh-CN" altLang="en-US" dirty="0"/>
              <a:t>对这个数进行扩展，以填满余下的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如果某数的最高位是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 Verilog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7030A0"/>
                </a:solidFill>
              </a:rPr>
              <a:t>0</a:t>
            </a:r>
            <a:r>
              <a:rPr lang="zh-CN" altLang="en-US" dirty="0"/>
              <a:t>对这个数进行扩展，以填满余下的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4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DD08E-BFB2-4357-846E-DF4755AE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E1AF5-CEED-430E-8497-ACC21176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通过在表示位宽的数字前面增加一个减号来表示负数。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将减号放在基数和数字之间是非法的。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-6’d3</a:t>
            </a:r>
          </a:p>
          <a:p>
            <a:endParaRPr lang="en-US" altLang="zh-CN" dirty="0"/>
          </a:p>
          <a:p>
            <a:r>
              <a:rPr lang="en-US" altLang="zh-CN" dirty="0"/>
              <a:t>4’d-1   </a:t>
            </a:r>
            <a:r>
              <a:rPr lang="en-US" altLang="zh-CN" dirty="0">
                <a:solidFill>
                  <a:srgbClr val="FF0000"/>
                </a:solidFill>
              </a:rPr>
              <a:t>(X)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3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D116F-9388-429A-B052-8EEE9DFB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下划线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33A35-AD22-4167-AE09-22E15D82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除了第一个字符，下划线“</a:t>
            </a:r>
            <a:r>
              <a:rPr lang="en-US" altLang="zh-CN" dirty="0"/>
              <a:t>_</a:t>
            </a:r>
            <a:r>
              <a:rPr lang="zh-CN" altLang="en-US" dirty="0"/>
              <a:t>”可以出现下数字的任何位置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作用只是提供可读性，编译时忽略</a:t>
            </a:r>
          </a:p>
        </p:txBody>
      </p:sp>
    </p:spTree>
    <p:extLst>
      <p:ext uri="{BB962C8B-B14F-4D97-AF65-F5344CB8AC3E}">
        <p14:creationId xmlns:p14="http://schemas.microsoft.com/office/powerpoint/2010/main" val="377473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1F79C-4803-44C1-AB1D-9C685B1B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术语及定义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27C03-DA72-47AB-8686-BCD9D514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空白符：空格、</a:t>
            </a:r>
            <a:r>
              <a:rPr lang="en-US" altLang="zh-CN" b="0" dirty="0"/>
              <a:t>tabs</a:t>
            </a:r>
            <a:r>
              <a:rPr lang="zh-CN" altLang="en-US" b="0" dirty="0"/>
              <a:t>及换行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Identifier: </a:t>
            </a:r>
            <a:r>
              <a:rPr lang="zh-CN" altLang="en-US" b="0" dirty="0"/>
              <a:t>标志符，</a:t>
            </a:r>
            <a:r>
              <a:rPr lang="en-US" altLang="zh-CN" b="0" dirty="0"/>
              <a:t>Verilog</a:t>
            </a:r>
            <a:r>
              <a:rPr lang="zh-CN" altLang="en-US" b="0" dirty="0"/>
              <a:t>中对象</a:t>
            </a:r>
            <a:r>
              <a:rPr lang="en-US" altLang="zh-CN" b="0" dirty="0"/>
              <a:t>(</a:t>
            </a:r>
            <a:r>
              <a:rPr lang="zh-CN" altLang="en-US" b="0" dirty="0"/>
              <a:t>如模块或端口</a:t>
            </a:r>
            <a:r>
              <a:rPr lang="en-US" altLang="zh-CN" b="0" dirty="0"/>
              <a:t>)</a:t>
            </a:r>
            <a:r>
              <a:rPr lang="zh-CN" altLang="en-US" b="0" dirty="0"/>
              <a:t>的名字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Lexical: </a:t>
            </a:r>
            <a:r>
              <a:rPr lang="zh-CN" altLang="en-US" b="0" dirty="0"/>
              <a:t>语言中的字或词汇，或与其相关。由其文法（</a:t>
            </a:r>
            <a:r>
              <a:rPr lang="en-US" altLang="zh-CN" b="0" dirty="0"/>
              <a:t>grammar)</a:t>
            </a:r>
            <a:r>
              <a:rPr lang="zh-CN" altLang="en-US" b="0" dirty="0"/>
              <a:t>或语法</a:t>
            </a:r>
            <a:r>
              <a:rPr lang="en-US" altLang="zh-CN" b="0" dirty="0"/>
              <a:t>(syntax)</a:t>
            </a:r>
            <a:r>
              <a:rPr lang="zh-CN" altLang="en-US" b="0" dirty="0"/>
              <a:t>区分。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LSB</a:t>
            </a:r>
            <a:r>
              <a:rPr lang="zh-CN" altLang="en-US" b="0" dirty="0"/>
              <a:t>：最低有效位</a:t>
            </a:r>
            <a:r>
              <a:rPr lang="en-US" altLang="zh-CN" b="0" dirty="0"/>
              <a:t>(Lease significant bit)</a:t>
            </a:r>
          </a:p>
          <a:p>
            <a:endParaRPr lang="en-US" altLang="zh-CN" b="0" dirty="0"/>
          </a:p>
          <a:p>
            <a:r>
              <a:rPr lang="en-US" altLang="zh-CN" b="0" dirty="0"/>
              <a:t>MSB</a:t>
            </a:r>
            <a:r>
              <a:rPr lang="zh-CN" altLang="en-US" b="0" dirty="0"/>
              <a:t>：最高有效位</a:t>
            </a:r>
            <a:r>
              <a:rPr lang="en-US" altLang="zh-CN" b="0" dirty="0"/>
              <a:t>(Most significant bit)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2F28405F-88D9-4345-B324-E8C71553713E}"/>
              </a:ext>
            </a:extLst>
          </p:cNvPr>
          <p:cNvSpPr/>
          <p:nvPr/>
        </p:nvSpPr>
        <p:spPr bwMode="auto">
          <a:xfrm>
            <a:off x="5539666" y="1269506"/>
            <a:ext cx="2885243" cy="568171"/>
          </a:xfrm>
          <a:prstGeom prst="wedgeRoundRectCallout">
            <a:avLst>
              <a:gd name="adj1" fmla="val -40878"/>
              <a:gd name="adj2" fmla="val 1025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Verilog 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是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区分大小写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的！</a:t>
            </a:r>
          </a:p>
        </p:txBody>
      </p:sp>
    </p:spTree>
    <p:extLst>
      <p:ext uri="{BB962C8B-B14F-4D97-AF65-F5344CB8AC3E}">
        <p14:creationId xmlns:p14="http://schemas.microsoft.com/office/powerpoint/2010/main" val="22440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B8085-BF1D-49B2-BA89-DA7162B8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空白符和注释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F9B76D-4C01-4C8F-8459-93B7E05D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224"/>
            <a:ext cx="9144000" cy="53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5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A002-F5B2-4166-A510-981CC336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整数常量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CF795-B356-4F15-89CA-F9A13E96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0" dirty="0"/>
          </a:p>
          <a:p>
            <a:r>
              <a:rPr lang="zh-CN" altLang="en-US" b="0" dirty="0"/>
              <a:t>整数表示为：</a:t>
            </a:r>
            <a:r>
              <a:rPr lang="en-US" altLang="zh-CN" b="0" dirty="0">
                <a:solidFill>
                  <a:srgbClr val="FF0000"/>
                </a:solidFill>
              </a:rPr>
              <a:t>&lt;size&gt;</a:t>
            </a:r>
            <a:r>
              <a:rPr lang="en-US" altLang="zh-CN" b="0" dirty="0"/>
              <a:t>’</a:t>
            </a:r>
            <a:r>
              <a:rPr lang="en-US" altLang="zh-CN" b="0" dirty="0">
                <a:solidFill>
                  <a:srgbClr val="00B050"/>
                </a:solidFill>
              </a:rPr>
              <a:t>&lt;base&gt;</a:t>
            </a:r>
            <a:r>
              <a:rPr lang="en-US" altLang="zh-CN" b="0" dirty="0">
                <a:solidFill>
                  <a:srgbClr val="7030A0"/>
                </a:solidFill>
              </a:rPr>
              <a:t>&lt;value&gt;</a:t>
            </a:r>
          </a:p>
          <a:p>
            <a:endParaRPr lang="en-US" altLang="zh-CN" b="0" dirty="0"/>
          </a:p>
          <a:p>
            <a:r>
              <a:rPr lang="zh-CN" altLang="en-US" b="0" dirty="0"/>
              <a:t>其中</a:t>
            </a:r>
            <a:r>
              <a:rPr lang="en-US" altLang="zh-CN" b="0" dirty="0">
                <a:solidFill>
                  <a:srgbClr val="FF0000"/>
                </a:solidFill>
              </a:rPr>
              <a:t>size</a:t>
            </a:r>
            <a:r>
              <a:rPr lang="en-US" altLang="zh-CN" b="0" dirty="0"/>
              <a:t> </a:t>
            </a:r>
            <a:r>
              <a:rPr lang="zh-CN" altLang="en-US" b="0" dirty="0"/>
              <a:t>：大小，由</a:t>
            </a:r>
            <a:r>
              <a:rPr lang="zh-CN" altLang="en-US" b="0" dirty="0">
                <a:solidFill>
                  <a:srgbClr val="FF0000"/>
                </a:solidFill>
              </a:rPr>
              <a:t>二进制</a:t>
            </a:r>
            <a:r>
              <a:rPr lang="zh-CN" altLang="en-US" b="0" dirty="0"/>
              <a:t>数表示的位数</a:t>
            </a:r>
            <a:r>
              <a:rPr lang="en-US" altLang="zh-CN" b="0" dirty="0"/>
              <a:t>(bit)</a:t>
            </a:r>
            <a:r>
              <a:rPr lang="zh-CN" altLang="en-US" b="0" dirty="0"/>
              <a:t>表示。缺省为</a:t>
            </a:r>
            <a:r>
              <a:rPr lang="en-US" altLang="zh-CN" b="0" dirty="0"/>
              <a:t>32</a:t>
            </a:r>
            <a:r>
              <a:rPr lang="zh-CN" altLang="en-US" b="0" dirty="0"/>
              <a:t>位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>
                <a:solidFill>
                  <a:srgbClr val="00B050"/>
                </a:solidFill>
              </a:rPr>
              <a:t>base</a:t>
            </a:r>
            <a:r>
              <a:rPr lang="zh-CN" altLang="en-US" b="0" dirty="0"/>
              <a:t>：数基，可为</a:t>
            </a:r>
            <a:r>
              <a:rPr lang="en-US" altLang="zh-CN" b="0" dirty="0"/>
              <a:t>2(b)</a:t>
            </a:r>
            <a:r>
              <a:rPr lang="zh-CN" altLang="en-US" b="0" dirty="0"/>
              <a:t>、</a:t>
            </a:r>
            <a:r>
              <a:rPr lang="en-US" altLang="zh-CN" b="0" dirty="0"/>
              <a:t>8(o)</a:t>
            </a:r>
            <a:r>
              <a:rPr lang="zh-CN" altLang="en-US" b="0" dirty="0"/>
              <a:t>、</a:t>
            </a:r>
            <a:r>
              <a:rPr lang="en-US" altLang="zh-CN" b="0" dirty="0"/>
              <a:t>10(d)</a:t>
            </a:r>
            <a:r>
              <a:rPr lang="zh-CN" altLang="en-US" b="0" dirty="0"/>
              <a:t>、</a:t>
            </a:r>
            <a:r>
              <a:rPr lang="en-US" altLang="zh-CN" b="0" dirty="0"/>
              <a:t>16(h)</a:t>
            </a:r>
            <a:r>
              <a:rPr lang="zh-CN" altLang="en-US" b="0" dirty="0"/>
              <a:t>进制。缺省为</a:t>
            </a:r>
            <a:r>
              <a:rPr lang="en-US" altLang="zh-CN" b="0" dirty="0"/>
              <a:t>10</a:t>
            </a:r>
            <a:r>
              <a:rPr lang="zh-CN" altLang="en-US" b="0" dirty="0"/>
              <a:t>进制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>
                <a:solidFill>
                  <a:srgbClr val="7030A0"/>
                </a:solidFill>
              </a:rPr>
              <a:t>value</a:t>
            </a:r>
            <a:r>
              <a:rPr lang="zh-CN" altLang="en-US" b="0" dirty="0"/>
              <a:t>：是所选数基内任意有效数字，包括</a:t>
            </a:r>
            <a:r>
              <a:rPr lang="en-US" altLang="zh-CN" b="0" dirty="0"/>
              <a:t>X</a:t>
            </a:r>
            <a:r>
              <a:rPr lang="zh-CN" altLang="en-US" b="0" dirty="0"/>
              <a:t>、</a:t>
            </a:r>
            <a:r>
              <a:rPr lang="en-US" altLang="zh-CN" b="0" dirty="0"/>
              <a:t>Z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x</a:t>
            </a:r>
            <a:r>
              <a:rPr lang="zh-CN" altLang="en-US" b="0" dirty="0"/>
              <a:t>代表不确定值，</a:t>
            </a:r>
            <a:r>
              <a:rPr lang="en-US" altLang="zh-CN" b="0" dirty="0"/>
              <a:t>z</a:t>
            </a:r>
            <a:r>
              <a:rPr lang="zh-CN" altLang="en-US" b="0" dirty="0"/>
              <a:t>代表高阻，？是</a:t>
            </a:r>
            <a:r>
              <a:rPr lang="en-US" altLang="zh-CN" b="0" dirty="0"/>
              <a:t>z</a:t>
            </a:r>
            <a:r>
              <a:rPr lang="zh-CN" altLang="en-US" b="0" dirty="0"/>
              <a:t>的同意替换。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z</a:t>
            </a:r>
            <a:r>
              <a:rPr lang="zh-CN" altLang="en-US" b="0" dirty="0"/>
              <a:t>在</a:t>
            </a:r>
            <a:r>
              <a:rPr lang="en-US" altLang="zh-CN" b="0" dirty="0"/>
              <a:t>16, 8</a:t>
            </a:r>
            <a:r>
              <a:rPr lang="zh-CN" altLang="en-US" b="0" dirty="0"/>
              <a:t>和二进制中的解释分别是</a:t>
            </a:r>
            <a:r>
              <a:rPr lang="en-US" altLang="zh-CN" b="0" dirty="0"/>
              <a:t>4</a:t>
            </a:r>
            <a:r>
              <a:rPr lang="zh-CN" altLang="en-US" b="0" dirty="0"/>
              <a:t>位，</a:t>
            </a:r>
            <a:r>
              <a:rPr lang="en-US" altLang="zh-CN" b="0" dirty="0"/>
              <a:t>3</a:t>
            </a:r>
            <a:r>
              <a:rPr lang="zh-CN" altLang="en-US" b="0" dirty="0"/>
              <a:t>位和</a:t>
            </a:r>
            <a:r>
              <a:rPr lang="en-US" altLang="zh-CN" b="0" dirty="0"/>
              <a:t>1</a:t>
            </a:r>
            <a:r>
              <a:rPr lang="zh-CN" altLang="en-US" b="0" dirty="0"/>
              <a:t>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57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F9C81-0350-413D-B0BD-C5433770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整数常量举例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EE72931-1A21-4751-814E-663307F0A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51403"/>
              </p:ext>
            </p:extLst>
          </p:nvPr>
        </p:nvGraphicFramePr>
        <p:xfrm>
          <a:off x="79899" y="1397000"/>
          <a:ext cx="897532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84">
                  <a:extLst>
                    <a:ext uri="{9D8B030D-6E8A-4147-A177-3AD203B41FA5}">
                      <a16:colId xmlns:a16="http://schemas.microsoft.com/office/drawing/2014/main" val="630663091"/>
                    </a:ext>
                  </a:extLst>
                </a:gridCol>
                <a:gridCol w="6782540">
                  <a:extLst>
                    <a:ext uri="{9D8B030D-6E8A-4147-A177-3AD203B41FA5}">
                      <a16:colId xmlns:a16="http://schemas.microsoft.com/office/drawing/2014/main" val="377659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   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    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4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Unsized decimal (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zero-extended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32 bits)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'H83a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Unsized hexadecimal (zero-extended to 32 bits)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8'b1100_ 0001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8-bit binary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64'hff01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64-bit hexadecimal (zero-extended to 64 bits)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9'O17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9-bit octal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7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32'bz01x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Z-extended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32 bits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53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3’b1010_ 1101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3-bit number, 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truncated to 3’b101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7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70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48AC-38C8-4E39-B18E-2B1602D7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C1E61-27A8-48DD-A130-E4CEE56E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516602"/>
            <a:ext cx="8267700" cy="4648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/>
              <a:t>整数的大小可以定义也可以不定义。整数表示为：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r>
              <a:rPr lang="zh-CN" altLang="en-US" b="0" dirty="0"/>
              <a:t>数字中（</a:t>
            </a:r>
            <a:r>
              <a:rPr lang="en-US" altLang="zh-CN" b="0" dirty="0"/>
              <a:t>_</a:t>
            </a:r>
            <a:r>
              <a:rPr lang="zh-CN" altLang="en-US" b="0" dirty="0"/>
              <a:t>）</a:t>
            </a:r>
            <a:r>
              <a:rPr lang="zh-CN" altLang="en-US" b="0" dirty="0">
                <a:solidFill>
                  <a:srgbClr val="7030A0"/>
                </a:solidFill>
              </a:rPr>
              <a:t>忽略</a:t>
            </a:r>
            <a:r>
              <a:rPr lang="zh-CN" altLang="en-US" b="0" dirty="0"/>
              <a:t>，便于查看</a:t>
            </a:r>
            <a:endParaRPr lang="en-US" altLang="zh-CN" b="0" dirty="0"/>
          </a:p>
          <a:p>
            <a:r>
              <a:rPr lang="zh-CN" altLang="en-US" b="0" dirty="0"/>
              <a:t>没有定义大小</a:t>
            </a:r>
            <a:r>
              <a:rPr lang="en-US" altLang="zh-CN" b="0" dirty="0"/>
              <a:t>(size)</a:t>
            </a:r>
            <a:r>
              <a:rPr lang="zh-CN" altLang="en-US" b="0" dirty="0"/>
              <a:t>，整数</a:t>
            </a:r>
            <a:r>
              <a:rPr lang="zh-CN" altLang="en-US" b="0" dirty="0">
                <a:solidFill>
                  <a:srgbClr val="7030A0"/>
                </a:solidFill>
              </a:rPr>
              <a:t>缺省为</a:t>
            </a:r>
            <a:r>
              <a:rPr lang="en-US" altLang="zh-CN" b="0" dirty="0">
                <a:solidFill>
                  <a:srgbClr val="7030A0"/>
                </a:solidFill>
              </a:rPr>
              <a:t>32</a:t>
            </a:r>
            <a:r>
              <a:rPr lang="zh-CN" altLang="en-US" b="0" dirty="0">
                <a:solidFill>
                  <a:srgbClr val="7030A0"/>
                </a:solidFill>
              </a:rPr>
              <a:t>位</a:t>
            </a:r>
            <a:endParaRPr lang="en-US" altLang="zh-CN" b="0" dirty="0"/>
          </a:p>
          <a:p>
            <a:r>
              <a:rPr lang="zh-CN" altLang="en-US" b="0" dirty="0">
                <a:solidFill>
                  <a:srgbClr val="7030A0"/>
                </a:solidFill>
              </a:rPr>
              <a:t>缺省数基为十进制</a:t>
            </a:r>
            <a:endParaRPr lang="en-US" altLang="zh-CN" b="0" dirty="0">
              <a:solidFill>
                <a:srgbClr val="7030A0"/>
              </a:solidFill>
            </a:endParaRPr>
          </a:p>
          <a:p>
            <a:r>
              <a:rPr lang="zh-CN" altLang="en-US" b="0" dirty="0"/>
              <a:t>数基</a:t>
            </a:r>
            <a:r>
              <a:rPr lang="en-US" altLang="zh-CN" b="0" dirty="0"/>
              <a:t>(base)</a:t>
            </a:r>
            <a:r>
              <a:rPr lang="zh-CN" altLang="en-US" b="0" dirty="0"/>
              <a:t>和数字</a:t>
            </a:r>
            <a:r>
              <a:rPr lang="en-US" altLang="zh-CN" b="0" dirty="0"/>
              <a:t>(16</a:t>
            </a:r>
            <a:r>
              <a:rPr lang="zh-CN" altLang="en-US" b="0" dirty="0"/>
              <a:t>进制</a:t>
            </a:r>
            <a:r>
              <a:rPr lang="en-US" altLang="zh-CN" b="0" dirty="0"/>
              <a:t>)</a:t>
            </a:r>
            <a:r>
              <a:rPr lang="zh-CN" altLang="en-US" b="0" dirty="0"/>
              <a:t>中的字母</a:t>
            </a:r>
            <a:r>
              <a:rPr lang="zh-CN" altLang="en-US" b="0" dirty="0">
                <a:solidFill>
                  <a:srgbClr val="7030A0"/>
                </a:solidFill>
              </a:rPr>
              <a:t>无大小写之分</a:t>
            </a:r>
            <a:endParaRPr lang="en-US" altLang="zh-CN" b="0" dirty="0"/>
          </a:p>
          <a:p>
            <a:r>
              <a:rPr lang="zh-CN" altLang="en-US" b="0" dirty="0"/>
              <a:t>当数值</a:t>
            </a:r>
            <a:r>
              <a:rPr lang="en-US" altLang="zh-CN" b="0" dirty="0"/>
              <a:t>value</a:t>
            </a:r>
            <a:r>
              <a:rPr lang="zh-CN" altLang="en-US" b="0" dirty="0"/>
              <a:t>大于指定的大小时，</a:t>
            </a:r>
            <a:r>
              <a:rPr lang="zh-CN" altLang="en-US" b="0" dirty="0">
                <a:solidFill>
                  <a:srgbClr val="7030A0"/>
                </a:solidFill>
              </a:rPr>
              <a:t>截去高位</a:t>
            </a:r>
            <a:r>
              <a:rPr lang="zh-CN" altLang="en-US" b="0" dirty="0"/>
              <a:t>。如</a:t>
            </a:r>
            <a:r>
              <a:rPr lang="en-US" altLang="zh-CN" b="0" dirty="0"/>
              <a:t>2’b1101</a:t>
            </a:r>
            <a:r>
              <a:rPr lang="zh-CN" altLang="en-US" b="0" dirty="0"/>
              <a:t>表示的是</a:t>
            </a:r>
            <a:r>
              <a:rPr lang="en-US" altLang="zh-CN" b="0" dirty="0"/>
              <a:t>2’b01</a:t>
            </a:r>
          </a:p>
          <a:p>
            <a:r>
              <a:rPr lang="zh-CN" altLang="en-US" b="0" dirty="0"/>
              <a:t>对于无符号整数，若给定数值位数小于指定尺寸则左边补</a:t>
            </a:r>
            <a:r>
              <a:rPr lang="en-US" altLang="zh-CN" b="0" dirty="0"/>
              <a:t>0</a:t>
            </a:r>
            <a:r>
              <a:rPr lang="zh-CN" altLang="en-US" b="0" dirty="0"/>
              <a:t>，若数值最左边是</a:t>
            </a:r>
            <a:r>
              <a:rPr lang="en-US" altLang="zh-CN" b="0" dirty="0"/>
              <a:t>x</a:t>
            </a:r>
            <a:r>
              <a:rPr lang="zh-CN" altLang="en-US" b="0" dirty="0"/>
              <a:t>或</a:t>
            </a:r>
            <a:r>
              <a:rPr lang="en-US" altLang="zh-CN" b="0" dirty="0"/>
              <a:t>z</a:t>
            </a:r>
            <a:r>
              <a:rPr lang="zh-CN" altLang="en-US" b="0" dirty="0"/>
              <a:t>则补</a:t>
            </a:r>
            <a:r>
              <a:rPr lang="en-US" altLang="zh-CN" b="0" dirty="0"/>
              <a:t>x</a:t>
            </a:r>
            <a:r>
              <a:rPr lang="zh-CN" altLang="en-US" b="0" dirty="0"/>
              <a:t>或</a:t>
            </a:r>
            <a:r>
              <a:rPr lang="en-US" altLang="zh-CN" b="0" dirty="0"/>
              <a:t>z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zh-CN" altLang="en-US" b="0" dirty="0"/>
              <a:t>对于未指定尺寸的表示形式，至少填充到</a:t>
            </a:r>
            <a:r>
              <a:rPr lang="en-US" altLang="zh-CN" b="0" dirty="0"/>
              <a:t>32</a:t>
            </a:r>
            <a:r>
              <a:rPr lang="zh-CN" altLang="en-US" b="0" dirty="0"/>
              <a:t>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70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98DF0-9C50-4431-AED6-F7E6206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26CD0-5F84-4684-AD44-093A17D0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/>
              <a:t>Verilog</a:t>
            </a:r>
            <a:r>
              <a:rPr lang="zh-CN" altLang="en-US" b="0" dirty="0"/>
              <a:t>中，字符串</a:t>
            </a:r>
            <a:r>
              <a:rPr lang="zh-CN" altLang="en-US" b="0" dirty="0">
                <a:solidFill>
                  <a:srgbClr val="7030A0"/>
                </a:solidFill>
              </a:rPr>
              <a:t>大多用于显示信息的命令中</a:t>
            </a:r>
            <a:r>
              <a:rPr lang="zh-CN" altLang="en-US" b="0" dirty="0"/>
              <a:t>。</a:t>
            </a:r>
            <a:r>
              <a:rPr lang="en-US" altLang="zh-CN" b="0" dirty="0"/>
              <a:t>Verilog</a:t>
            </a:r>
            <a:r>
              <a:rPr lang="zh-CN" altLang="en-US" b="0" dirty="0">
                <a:solidFill>
                  <a:srgbClr val="FF0000"/>
                </a:solidFill>
              </a:rPr>
              <a:t>没有</a:t>
            </a:r>
            <a:r>
              <a:rPr lang="zh-CN" altLang="en-US" b="0" dirty="0"/>
              <a:t>字符串数据类型。</a:t>
            </a:r>
            <a:endParaRPr lang="en-US" altLang="zh-CN" b="0" dirty="0"/>
          </a:p>
          <a:p>
            <a:endParaRPr lang="zh-CN" altLang="en-US" b="0" dirty="0"/>
          </a:p>
          <a:p>
            <a:r>
              <a:rPr lang="zh-CN" altLang="en-US" b="0" dirty="0"/>
              <a:t>字符串要在一行中用双引号括起来，也就是</a:t>
            </a:r>
            <a:r>
              <a:rPr lang="zh-CN" altLang="en-US" b="0" dirty="0">
                <a:solidFill>
                  <a:srgbClr val="7030A0"/>
                </a:solidFill>
              </a:rPr>
              <a:t>不能跨行</a:t>
            </a:r>
            <a:endParaRPr lang="en-US" altLang="zh-CN" b="0" dirty="0">
              <a:solidFill>
                <a:srgbClr val="7030A0"/>
              </a:solidFill>
            </a:endParaRPr>
          </a:p>
          <a:p>
            <a:endParaRPr lang="en-US" altLang="zh-CN" b="0" dirty="0"/>
          </a:p>
          <a:p>
            <a:r>
              <a:rPr lang="zh-CN" altLang="en-US" b="0" dirty="0"/>
              <a:t>字符串中可以使用一些</a:t>
            </a:r>
            <a:r>
              <a:rPr lang="en-US" altLang="zh-CN" b="0" dirty="0"/>
              <a:t>C</a:t>
            </a:r>
            <a:r>
              <a:rPr lang="zh-CN" altLang="en-US" b="0" dirty="0"/>
              <a:t>语言转义</a:t>
            </a:r>
            <a:r>
              <a:rPr lang="en-US" altLang="zh-CN" b="0" dirty="0"/>
              <a:t>(escape)</a:t>
            </a:r>
            <a:r>
              <a:rPr lang="zh-CN" altLang="en-US" b="0" dirty="0"/>
              <a:t>符，如</a:t>
            </a:r>
            <a:r>
              <a:rPr lang="en-US" altLang="zh-CN" b="0" dirty="0"/>
              <a:t>\t \n</a:t>
            </a:r>
          </a:p>
          <a:p>
            <a:endParaRPr lang="en-US" altLang="zh-CN" b="0" dirty="0"/>
          </a:p>
          <a:p>
            <a:r>
              <a:rPr lang="zh-CN" altLang="en-US" b="0" dirty="0"/>
              <a:t>可以使用一些</a:t>
            </a:r>
            <a:r>
              <a:rPr lang="en-US" altLang="zh-CN" b="0" dirty="0"/>
              <a:t>C</a:t>
            </a:r>
            <a:r>
              <a:rPr lang="zh-CN" altLang="en-US" b="0" dirty="0"/>
              <a:t>语言格式符</a:t>
            </a:r>
            <a:r>
              <a:rPr lang="en-US" altLang="zh-CN" b="0" dirty="0"/>
              <a:t>(</a:t>
            </a:r>
            <a:r>
              <a:rPr lang="zh-CN" altLang="en-US" b="0" dirty="0"/>
              <a:t>如</a:t>
            </a:r>
            <a:r>
              <a:rPr lang="en-US" altLang="zh-CN" b="0" dirty="0"/>
              <a:t>%b)</a:t>
            </a:r>
            <a:r>
              <a:rPr lang="zh-CN" altLang="en-US" b="0" dirty="0"/>
              <a:t>在仿真时产生格式化输出：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   “</a:t>
            </a:r>
            <a:r>
              <a:rPr lang="en-US" altLang="zh-CN" b="0" dirty="0"/>
              <a:t>This string formats a value: </a:t>
            </a:r>
            <a:r>
              <a:rPr lang="en-US" altLang="zh-CN" b="0" dirty="0" err="1"/>
              <a:t>val</a:t>
            </a:r>
            <a:r>
              <a:rPr lang="en-US" altLang="zh-CN" b="0" dirty="0"/>
              <a:t>= %b”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57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36417-2984-499C-BB47-33C533CC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</a:t>
            </a:r>
            <a:r>
              <a:rPr lang="en-US" altLang="zh-CN" dirty="0"/>
              <a:t>(identifiers)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51205-D2B8-4A3E-ADA1-7076D2D3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83437"/>
            <a:ext cx="8267700" cy="4648200"/>
          </a:xfrm>
        </p:spPr>
        <p:txBody>
          <a:bodyPr/>
          <a:lstStyle/>
          <a:p>
            <a:r>
              <a:rPr lang="zh-CN" altLang="en-US" b="0" dirty="0"/>
              <a:t>标识符是用户在描述时给</a:t>
            </a:r>
            <a:r>
              <a:rPr lang="en-US" altLang="zh-CN" b="0" dirty="0"/>
              <a:t>Verilog</a:t>
            </a:r>
            <a:r>
              <a:rPr lang="zh-CN" altLang="en-US" b="0" dirty="0"/>
              <a:t>对象起的名字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标识符必须以字母</a:t>
            </a:r>
            <a:r>
              <a:rPr lang="en-US" altLang="zh-CN" b="0" dirty="0"/>
              <a:t>(a-z, A-Z)</a:t>
            </a:r>
            <a:r>
              <a:rPr lang="zh-CN" altLang="en-US" b="0" dirty="0"/>
              <a:t>或</a:t>
            </a:r>
            <a:r>
              <a:rPr lang="en-US" altLang="zh-CN" b="0" dirty="0"/>
              <a:t>( _ )</a:t>
            </a:r>
            <a:r>
              <a:rPr lang="zh-CN" altLang="en-US" b="0" dirty="0"/>
              <a:t>开头，后面可以是字母、数字、</a:t>
            </a:r>
            <a:r>
              <a:rPr lang="en-US" altLang="zh-CN" b="0" dirty="0"/>
              <a:t>( $ )</a:t>
            </a:r>
            <a:r>
              <a:rPr lang="zh-CN" altLang="en-US" b="0" dirty="0"/>
              <a:t>或</a:t>
            </a:r>
            <a:r>
              <a:rPr lang="en-US" altLang="zh-CN" b="0" dirty="0"/>
              <a:t>( _ 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最长可以是</a:t>
            </a:r>
            <a:r>
              <a:rPr lang="en-US" altLang="zh-CN" b="0" dirty="0"/>
              <a:t>1023</a:t>
            </a:r>
            <a:r>
              <a:rPr lang="zh-CN" altLang="en-US" b="0" dirty="0"/>
              <a:t>个字符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标识符区分大小写，</a:t>
            </a:r>
            <a:r>
              <a:rPr lang="en-US" altLang="zh-CN" b="0" dirty="0" err="1"/>
              <a:t>sel</a:t>
            </a:r>
            <a:r>
              <a:rPr lang="zh-CN" altLang="en-US" b="0" dirty="0"/>
              <a:t>和</a:t>
            </a:r>
            <a:r>
              <a:rPr lang="en-US" altLang="zh-CN" b="0" dirty="0"/>
              <a:t>SEL</a:t>
            </a:r>
            <a:r>
              <a:rPr lang="zh-CN" altLang="en-US" b="0" dirty="0"/>
              <a:t>是不同的标识符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模块、端口和实例的名字都是标识符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>
                <a:solidFill>
                  <a:srgbClr val="FF0000"/>
                </a:solidFill>
              </a:rPr>
              <a:t>不建议使用转义符。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5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358A8-01DF-41D6-9017-BFC5893B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词法约定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B1E09-C843-4F9F-BA2F-D4F8BD951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中基本词法约定与</a:t>
            </a:r>
            <a:r>
              <a:rPr lang="en-US" altLang="zh-CN" dirty="0"/>
              <a:t>C</a:t>
            </a:r>
            <a:r>
              <a:rPr lang="zh-CN" altLang="en-US" dirty="0"/>
              <a:t>语言类似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注释、分隔符、数字、字符串、标识符、关键字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Verilog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区分大小写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关键字全部</a:t>
            </a:r>
            <a:r>
              <a:rPr lang="zh-CN" altLang="en-US" dirty="0">
                <a:solidFill>
                  <a:srgbClr val="FF0000"/>
                </a:solidFill>
              </a:rPr>
              <a:t>小写</a:t>
            </a:r>
          </a:p>
        </p:txBody>
      </p:sp>
    </p:spTree>
    <p:extLst>
      <p:ext uri="{BB962C8B-B14F-4D97-AF65-F5344CB8AC3E}">
        <p14:creationId xmlns:p14="http://schemas.microsoft.com/office/powerpoint/2010/main" val="86632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34170-3A9F-466C-B0B0-EF48B7B0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D1509-9F6E-4475-A003-2C96C6AF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值的种类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线网</a:t>
            </a:r>
            <a:endParaRPr lang="en-US" altLang="zh-CN" dirty="0"/>
          </a:p>
          <a:p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zh-CN" altLang="en-US" dirty="0"/>
              <a:t>向量</a:t>
            </a:r>
            <a:endParaRPr lang="en-US" altLang="zh-CN" dirty="0"/>
          </a:p>
          <a:p>
            <a:r>
              <a:rPr lang="zh-CN" altLang="en-US" dirty="0"/>
              <a:t>整数、实数、时间</a:t>
            </a:r>
            <a:endParaRPr lang="en-US" altLang="zh-CN" dirty="0"/>
          </a:p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存储器</a:t>
            </a:r>
            <a:endParaRPr lang="en-US" altLang="zh-CN" dirty="0"/>
          </a:p>
          <a:p>
            <a:r>
              <a:rPr lang="zh-CN" altLang="en-US" dirty="0"/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3356291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80FB1-C132-4CCE-9150-E9DEE32E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值的种类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D961250-E3EF-46A3-AF0A-B3533DFD5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031858"/>
              </p:ext>
            </p:extLst>
          </p:nvPr>
        </p:nvGraphicFramePr>
        <p:xfrm>
          <a:off x="313863" y="2063811"/>
          <a:ext cx="82677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3850">
                  <a:extLst>
                    <a:ext uri="{9D8B030D-6E8A-4147-A177-3AD203B41FA5}">
                      <a16:colId xmlns:a16="http://schemas.microsoft.com/office/drawing/2014/main" val="2904274956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25240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值的级别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电路中条件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9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逻辑</a:t>
                      </a:r>
                      <a:r>
                        <a:rPr lang="en-US" altLang="zh-CN" sz="2800" dirty="0"/>
                        <a:t>0</a:t>
                      </a:r>
                      <a:r>
                        <a:rPr lang="zh-CN" altLang="en-US" sz="2800" dirty="0"/>
                        <a:t>，条件为假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1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逻辑</a:t>
                      </a:r>
                      <a:r>
                        <a:rPr lang="en-US" altLang="zh-CN" sz="2800" dirty="0"/>
                        <a:t>1</a:t>
                      </a:r>
                      <a:r>
                        <a:rPr lang="zh-CN" altLang="en-US" sz="2800" dirty="0"/>
                        <a:t>，条件为真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9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x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逻辑值不确定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z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高阻，浮动状态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4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94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64706-8F19-45C1-B4E1-21ABE9F7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1DB31-7B22-4911-9E51-06840DEC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线网（</a:t>
            </a:r>
            <a:r>
              <a:rPr lang="en-US" altLang="zh-CN" dirty="0"/>
              <a:t>net</a:t>
            </a:r>
            <a:r>
              <a:rPr lang="zh-CN" altLang="en-US" dirty="0"/>
              <a:t>）表示硬件单元之间的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线网一般使用关键字</a:t>
            </a:r>
            <a:r>
              <a:rPr lang="en-US" altLang="zh-CN" dirty="0"/>
              <a:t>wire</a:t>
            </a:r>
            <a:r>
              <a:rPr lang="zh-CN" altLang="en-US" dirty="0"/>
              <a:t>进行声明。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如果没有显示的说明为向量，则默认线网的位宽为</a:t>
            </a:r>
            <a:r>
              <a:rPr lang="en-US" altLang="zh-CN" dirty="0"/>
              <a:t>1.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wire</a:t>
            </a:r>
            <a:r>
              <a:rPr lang="zh-CN" altLang="en-US" dirty="0"/>
              <a:t>、</a:t>
            </a:r>
            <a:r>
              <a:rPr lang="en-US" altLang="zh-CN" dirty="0"/>
              <a:t>wand</a:t>
            </a:r>
            <a:r>
              <a:rPr lang="zh-CN" altLang="en-US" dirty="0"/>
              <a:t>、</a:t>
            </a:r>
            <a:r>
              <a:rPr lang="en-US" altLang="zh-CN" dirty="0" err="1"/>
              <a:t>wor</a:t>
            </a:r>
            <a:r>
              <a:rPr lang="zh-CN" altLang="en-US" dirty="0"/>
              <a:t>、</a:t>
            </a:r>
            <a:r>
              <a:rPr lang="en-US" altLang="zh-CN" dirty="0"/>
              <a:t>tri</a:t>
            </a:r>
            <a:r>
              <a:rPr lang="zh-CN" altLang="en-US" dirty="0"/>
              <a:t>、</a:t>
            </a:r>
            <a:r>
              <a:rPr lang="en-US" altLang="zh-CN" dirty="0" err="1"/>
              <a:t>triand</a:t>
            </a:r>
            <a:r>
              <a:rPr lang="zh-CN" altLang="en-US" dirty="0"/>
              <a:t>、</a:t>
            </a:r>
            <a:r>
              <a:rPr lang="en-US" altLang="zh-CN" dirty="0" err="1"/>
              <a:t>trior</a:t>
            </a:r>
            <a:r>
              <a:rPr lang="zh-CN" altLang="en-US" dirty="0"/>
              <a:t>、</a:t>
            </a:r>
            <a:r>
              <a:rPr lang="en-US" altLang="zh-CN" dirty="0" err="1"/>
              <a:t>trireg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18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55B3-2C3B-40EF-8A9F-63ADF0D3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8B18A-1613-4E8D-AB6D-174F886E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寄存器用来表示存储元件，它保持原有的数值，直到被改写。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不要将这与实际电路的由边沿触发的触发器构成的硬件寄存器混淆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reg</a:t>
            </a:r>
            <a:r>
              <a:rPr lang="zh-CN" altLang="en-US" dirty="0"/>
              <a:t>意味着一个保存数值的变量，与</a:t>
            </a:r>
            <a:r>
              <a:rPr lang="en-US" altLang="zh-CN" dirty="0"/>
              <a:t>net</a:t>
            </a:r>
            <a:r>
              <a:rPr lang="zh-CN" altLang="en-US" dirty="0"/>
              <a:t>不同，</a:t>
            </a:r>
            <a:r>
              <a:rPr lang="en-US" altLang="zh-CN" dirty="0"/>
              <a:t>reg</a:t>
            </a:r>
            <a:r>
              <a:rPr lang="zh-CN" altLang="en-US" dirty="0"/>
              <a:t>不需要驱动源，也不像硬件寄存器那样需要时钟信号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关键字</a:t>
            </a:r>
            <a:r>
              <a:rPr lang="en-US" altLang="zh-CN" dirty="0"/>
              <a:t>reg</a:t>
            </a:r>
            <a:r>
              <a:rPr lang="zh-CN" altLang="en-US" dirty="0"/>
              <a:t>，默认值是</a:t>
            </a:r>
            <a:r>
              <a:rPr lang="en-US" altLang="zh-CN" dirty="0"/>
              <a:t>x</a:t>
            </a:r>
          </a:p>
          <a:p>
            <a:endParaRPr lang="en-US" altLang="zh-CN" dirty="0"/>
          </a:p>
          <a:p>
            <a:r>
              <a:rPr lang="zh-CN" altLang="en-US" dirty="0"/>
              <a:t>寄存器可以声明为带符号（</a:t>
            </a:r>
            <a:r>
              <a:rPr lang="en-US" altLang="zh-CN" dirty="0"/>
              <a:t>signed</a:t>
            </a:r>
            <a:r>
              <a:rPr lang="zh-CN" altLang="en-US" dirty="0"/>
              <a:t>）的变量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F97A5C-CB26-4404-A747-F40BCF55FADB}"/>
              </a:ext>
            </a:extLst>
          </p:cNvPr>
          <p:cNvSpPr txBox="1"/>
          <p:nvPr/>
        </p:nvSpPr>
        <p:spPr>
          <a:xfrm>
            <a:off x="6121152" y="4948633"/>
            <a:ext cx="238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 reset;</a:t>
            </a:r>
          </a:p>
          <a:p>
            <a:r>
              <a:rPr lang="en-US" altLang="zh-CN" dirty="0"/>
              <a:t>reg </a:t>
            </a:r>
            <a:r>
              <a:rPr lang="en-US" altLang="zh-CN" dirty="0">
                <a:solidFill>
                  <a:srgbClr val="FF0000"/>
                </a:solidFill>
              </a:rPr>
              <a:t>signed</a:t>
            </a:r>
            <a:r>
              <a:rPr lang="en-US" altLang="zh-CN" dirty="0"/>
              <a:t> [63:0] m;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322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0FBE9-2630-4071-A7D4-525A9F41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端口规则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627480-F2CC-4BC2-BA24-5F2EBAE4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9" y="1938722"/>
            <a:ext cx="788282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2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9BA86-C465-4487-AC4E-F1EB1129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B895C-3935-4444-BF33-C2F8AF37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线网和寄存器类型的数据均可以声明为向量（位宽大于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向量通过</a:t>
            </a:r>
            <a:r>
              <a:rPr lang="en-US" altLang="zh-CN" dirty="0"/>
              <a:t>[high#:low#]</a:t>
            </a:r>
            <a:r>
              <a:rPr lang="zh-CN" altLang="en-US" dirty="0"/>
              <a:t>或</a:t>
            </a:r>
            <a:r>
              <a:rPr lang="en-US" altLang="zh-CN" dirty="0"/>
              <a:t>[low#:high#]</a:t>
            </a:r>
            <a:r>
              <a:rPr lang="zh-CN" altLang="en-US" dirty="0"/>
              <a:t>进行声明。方括号左边的数总是代表向量的最高有效位。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可以指定他的某一位或若干个相邻位。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wire[31:0] bus;</a:t>
            </a:r>
          </a:p>
          <a:p>
            <a:pPr marL="0" indent="0">
              <a:buNone/>
            </a:pPr>
            <a:r>
              <a:rPr lang="en-US" altLang="zh-CN" dirty="0"/>
              <a:t>bus[7]</a:t>
            </a:r>
          </a:p>
          <a:p>
            <a:pPr marL="0" indent="0">
              <a:buNone/>
            </a:pPr>
            <a:r>
              <a:rPr lang="en-US" altLang="zh-CN" dirty="0"/>
              <a:t>bus[3:0]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117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6EB92-B3BA-4FFE-A378-926D26FC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可变的向量域选择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B1B7C-D190-40D9-BC90-BA7961E8F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194261"/>
            <a:ext cx="8501664" cy="5464233"/>
          </a:xfrm>
        </p:spPr>
        <p:txBody>
          <a:bodyPr/>
          <a:lstStyle/>
          <a:p>
            <a:r>
              <a:rPr lang="en-US" altLang="zh-CN" dirty="0"/>
              <a:t>[&lt;</a:t>
            </a:r>
            <a:r>
              <a:rPr lang="en-US" altLang="zh-CN" dirty="0" err="1"/>
              <a:t>starting_bit</a:t>
            </a:r>
            <a:r>
              <a:rPr lang="en-US" altLang="zh-CN" dirty="0"/>
              <a:t>&gt;+:width]</a:t>
            </a:r>
            <a:r>
              <a:rPr lang="zh-CN" altLang="en-US" dirty="0"/>
              <a:t>：从起始位开始递增，位宽为</a:t>
            </a:r>
            <a:r>
              <a:rPr lang="en-US" altLang="zh-CN" dirty="0"/>
              <a:t>width</a:t>
            </a:r>
          </a:p>
          <a:p>
            <a:r>
              <a:rPr lang="en-US" altLang="zh-CN" dirty="0"/>
              <a:t>[&lt;</a:t>
            </a:r>
            <a:r>
              <a:rPr lang="en-US" altLang="zh-CN" dirty="0" err="1"/>
              <a:t>starting_bit</a:t>
            </a:r>
            <a:r>
              <a:rPr lang="en-US" altLang="zh-CN" dirty="0"/>
              <a:t>&gt;-:width]</a:t>
            </a:r>
            <a:r>
              <a:rPr lang="zh-CN" altLang="en-US" dirty="0"/>
              <a:t>：从起始位开始递减，位宽为</a:t>
            </a:r>
            <a:r>
              <a:rPr lang="en-US" altLang="zh-CN" dirty="0"/>
              <a:t>width</a:t>
            </a:r>
          </a:p>
          <a:p>
            <a:r>
              <a:rPr lang="zh-CN" altLang="en-US" dirty="0"/>
              <a:t>起始位可以是一个变量，但位宽必须是常量。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reg[255:0] data;</a:t>
            </a:r>
          </a:p>
          <a:p>
            <a:pPr marL="0" indent="0">
              <a:buNone/>
            </a:pPr>
            <a:r>
              <a:rPr lang="en-US" altLang="zh-CN" dirty="0"/>
              <a:t>reg[7:0] byte;</a:t>
            </a:r>
          </a:p>
          <a:p>
            <a:pPr marL="0" indent="0">
              <a:buNone/>
            </a:pPr>
            <a:r>
              <a:rPr lang="en-US" altLang="zh-CN" dirty="0"/>
              <a:t>byte=data[31-:8];  //=data[31:24]</a:t>
            </a:r>
          </a:p>
          <a:p>
            <a:pPr marL="0" indent="0">
              <a:buNone/>
            </a:pPr>
            <a:r>
              <a:rPr lang="en-US" altLang="zh-CN" dirty="0"/>
              <a:t>byte=data[24+:8];  //=data[31:24]</a:t>
            </a:r>
          </a:p>
          <a:p>
            <a:pPr marL="0" indent="0">
              <a:buNone/>
            </a:pPr>
            <a:r>
              <a:rPr lang="en-US" altLang="zh-CN" dirty="0"/>
              <a:t>for (j=0;j&lt;=31;j=j+1)</a:t>
            </a:r>
          </a:p>
          <a:p>
            <a:pPr marL="0" indent="0">
              <a:buNone/>
            </a:pPr>
            <a:r>
              <a:rPr lang="en-US" altLang="zh-CN" dirty="0"/>
              <a:t>	byte=data[(j*8)+:8];//[7:0],[15:8],…,[255:248]</a:t>
            </a:r>
          </a:p>
          <a:p>
            <a:pPr marL="0" indent="0">
              <a:buNone/>
            </a:pPr>
            <a:r>
              <a:rPr lang="en-US" altLang="zh-CN" dirty="0"/>
              <a:t>data[(</a:t>
            </a:r>
            <a:r>
              <a:rPr lang="en-US" altLang="zh-CN" dirty="0" err="1"/>
              <a:t>byteNum</a:t>
            </a:r>
            <a:r>
              <a:rPr lang="en-US" altLang="zh-CN" dirty="0"/>
              <a:t>*8)+:8]=8’b0;//if </a:t>
            </a:r>
            <a:r>
              <a:rPr lang="en-US" altLang="zh-CN" dirty="0" err="1"/>
              <a:t>byteNum</a:t>
            </a:r>
            <a:r>
              <a:rPr lang="en-US" altLang="zh-CN" dirty="0"/>
              <a:t>=1,[15:8]=0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20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30C7C-38B6-44CE-8EA9-7CE7994A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DF91D-8E0E-4890-B143-390B20E98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整数是一种通用的寄存器数据类型，使用</a:t>
            </a:r>
            <a:r>
              <a:rPr lang="en-US" altLang="zh-CN" dirty="0"/>
              <a:t>integer</a:t>
            </a:r>
            <a:r>
              <a:rPr lang="zh-CN" altLang="en-US" dirty="0"/>
              <a:t>声明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声明一个整数类型的变量来完成计数等功能更为方便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整数的默认位宽是机器的字的位数，最小为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声明为</a:t>
            </a:r>
            <a:r>
              <a:rPr lang="en-US" altLang="zh-CN" dirty="0"/>
              <a:t>reg</a:t>
            </a:r>
            <a:r>
              <a:rPr lang="zh-CN" altLang="en-US" dirty="0"/>
              <a:t>类型的寄存器变量是无符号数</a:t>
            </a:r>
            <a:endParaRPr lang="en-US" altLang="zh-CN" dirty="0"/>
          </a:p>
          <a:p>
            <a:r>
              <a:rPr lang="zh-CN" altLang="en-US" dirty="0"/>
              <a:t>整数类型的变量是有符号数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integer counter;</a:t>
            </a:r>
          </a:p>
          <a:p>
            <a:pPr marL="0" indent="0">
              <a:buNone/>
            </a:pPr>
            <a:r>
              <a:rPr lang="en-US" altLang="zh-CN" dirty="0"/>
              <a:t>initial</a:t>
            </a:r>
          </a:p>
          <a:p>
            <a:pPr marL="0" indent="0">
              <a:buNone/>
            </a:pPr>
            <a:r>
              <a:rPr lang="en-US" altLang="zh-CN" dirty="0"/>
              <a:t>	counter=-1;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303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2D681-0144-4073-9144-AC5BDD73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0EC99-BA10-4C55-A937-F8F4EC40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允许</a:t>
            </a:r>
            <a:r>
              <a:rPr lang="en-US" altLang="zh-CN" dirty="0"/>
              <a:t>reg</a:t>
            </a:r>
            <a:r>
              <a:rPr lang="zh-CN" altLang="en-US" dirty="0"/>
              <a:t>、</a:t>
            </a:r>
            <a:r>
              <a:rPr lang="en-US" altLang="zh-CN" dirty="0"/>
              <a:t>integer</a:t>
            </a:r>
            <a:r>
              <a:rPr lang="zh-CN" altLang="en-US" dirty="0"/>
              <a:t>等及其向量类型的数组，维数没有限制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注意：向量是一个单独的元件，位宽是</a:t>
            </a:r>
            <a:r>
              <a:rPr lang="en-US" altLang="zh-CN" dirty="0"/>
              <a:t>n</a:t>
            </a:r>
            <a:r>
              <a:rPr lang="zh-CN" altLang="en-US" dirty="0"/>
              <a:t>；数组是由多个元件组成，其中的每个元件的位宽是</a:t>
            </a:r>
            <a:r>
              <a:rPr lang="en-US" altLang="zh-CN" dirty="0"/>
              <a:t>n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integer </a:t>
            </a:r>
            <a:r>
              <a:rPr lang="en-US" altLang="zh-CN" dirty="0" err="1"/>
              <a:t>counte</a:t>
            </a:r>
            <a:r>
              <a:rPr lang="en-US" altLang="zh-CN" dirty="0"/>
              <a:t>[0:7]</a:t>
            </a:r>
          </a:p>
          <a:p>
            <a:pPr marL="0" indent="0">
              <a:buNone/>
            </a:pPr>
            <a:r>
              <a:rPr lang="en-US" altLang="zh-CN" dirty="0"/>
              <a:t>reg bool[31:0]</a:t>
            </a:r>
          </a:p>
          <a:p>
            <a:pPr marL="0" indent="0">
              <a:buNone/>
            </a:pPr>
            <a:r>
              <a:rPr lang="en-US" altLang="zh-CN" dirty="0"/>
              <a:t>reg[7:0] port[0:31]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558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0B416-9BC3-4716-9D6E-F18D7912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CF7E-6D7D-49B0-9A5E-5EE910BD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在数字电路仿真中，常常需要对寄存器堆、</a:t>
            </a:r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ROM</a:t>
            </a:r>
            <a:r>
              <a:rPr lang="zh-CN" altLang="en-US" dirty="0"/>
              <a:t>建模。在</a:t>
            </a:r>
            <a:r>
              <a:rPr lang="en-US" altLang="zh-CN" dirty="0"/>
              <a:t>Verilog</a:t>
            </a:r>
            <a:r>
              <a:rPr lang="zh-CN" altLang="en-US" dirty="0"/>
              <a:t>中，使用寄存器的一维数组来表示存储器。</a:t>
            </a:r>
            <a:endParaRPr lang="en-US" altLang="zh-CN" dirty="0"/>
          </a:p>
          <a:p>
            <a:r>
              <a:rPr lang="zh-CN" altLang="en-US" dirty="0"/>
              <a:t>数组的每个元素称为一个元素或一个字，有一个数组索引指定，每个字的位宽为</a:t>
            </a:r>
            <a:r>
              <a:rPr lang="en-US" altLang="zh-CN" dirty="0"/>
              <a:t>1</a:t>
            </a:r>
            <a:r>
              <a:rPr lang="zh-CN" altLang="en-US" dirty="0"/>
              <a:t>位或者多位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位寄存器和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位寄存器是不同的。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reg mem1bit[0:1023]</a:t>
            </a:r>
          </a:p>
          <a:p>
            <a:pPr marL="0" indent="0">
              <a:buNone/>
            </a:pPr>
            <a:r>
              <a:rPr lang="en-US" altLang="zh-CN" dirty="0"/>
              <a:t>reg[7:0]</a:t>
            </a:r>
            <a:r>
              <a:rPr lang="en-US" altLang="zh-CN" dirty="0" err="1"/>
              <a:t>membyte</a:t>
            </a:r>
            <a:r>
              <a:rPr lang="en-US" altLang="zh-CN" dirty="0"/>
              <a:t>[0:1023]</a:t>
            </a:r>
          </a:p>
          <a:p>
            <a:pPr marL="0" indent="0">
              <a:buNone/>
            </a:pPr>
            <a:r>
              <a:rPr lang="en-US" altLang="zh-CN" dirty="0" err="1"/>
              <a:t>membyte</a:t>
            </a:r>
            <a:r>
              <a:rPr lang="en-US" altLang="zh-CN" dirty="0"/>
              <a:t>[512]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29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B01F8-8907-4978-A703-A0DBD6BE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空白符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886E7-CAB1-4676-8E4E-C3D32078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空白符由空格（</a:t>
            </a:r>
            <a:r>
              <a:rPr lang="en-US" altLang="zh-CN" dirty="0"/>
              <a:t>\b</a:t>
            </a:r>
            <a:r>
              <a:rPr lang="zh-CN" altLang="en-US" dirty="0"/>
              <a:t>）、制表符（</a:t>
            </a:r>
            <a:r>
              <a:rPr lang="en-US" altLang="zh-CN" dirty="0"/>
              <a:t>\t</a:t>
            </a:r>
            <a:r>
              <a:rPr lang="zh-CN" altLang="en-US" dirty="0"/>
              <a:t>）和换行符组成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除了字符串中的空白符，其他的仅仅用于分割标识符，编译时忽略</a:t>
            </a:r>
          </a:p>
        </p:txBody>
      </p:sp>
    </p:spTree>
    <p:extLst>
      <p:ext uri="{BB962C8B-B14F-4D97-AF65-F5344CB8AC3E}">
        <p14:creationId xmlns:p14="http://schemas.microsoft.com/office/powerpoint/2010/main" val="1999106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26048-04E4-46E7-A979-1B271E77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4E27C-4449-4DD2-96B1-06D06BBD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允许使用关键字</a:t>
            </a:r>
            <a:r>
              <a:rPr lang="en-US" altLang="zh-CN" dirty="0"/>
              <a:t>parameter</a:t>
            </a:r>
            <a:r>
              <a:rPr lang="zh-CN" altLang="en-US" dirty="0"/>
              <a:t>在模块中定义常数</a:t>
            </a:r>
            <a:endParaRPr lang="en-US" altLang="zh-CN" dirty="0"/>
          </a:p>
          <a:p>
            <a:r>
              <a:rPr lang="zh-CN" altLang="en-US" dirty="0"/>
              <a:t>每个模块实例的参数值可以在编译阶段被重载</a:t>
            </a:r>
            <a:endParaRPr lang="en-US" altLang="zh-CN" dirty="0"/>
          </a:p>
          <a:p>
            <a:r>
              <a:rPr lang="zh-CN" altLang="en-US" dirty="0"/>
              <a:t>还可以对参数的类型和范围进行定义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parameter port=5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parameter </a:t>
            </a:r>
            <a:r>
              <a:rPr lang="en-US" altLang="zh-CN" dirty="0" err="1"/>
              <a:t>cache_width</a:t>
            </a:r>
            <a:r>
              <a:rPr lang="en-US" altLang="zh-CN" dirty="0"/>
              <a:t>=256;</a:t>
            </a:r>
          </a:p>
          <a:p>
            <a:pPr marL="0" indent="0">
              <a:buNone/>
            </a:pPr>
            <a:r>
              <a:rPr lang="en-US" altLang="zh-CN" dirty="0"/>
              <a:t>parameter signed[15:0] width;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263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2C42F-C49A-4780-92B3-7E2B380F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语言专用标记（</a:t>
            </a:r>
            <a:r>
              <a:rPr lang="en-US" altLang="zh-CN" dirty="0"/>
              <a:t>tokens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3CD43-5C86-4802-9F2B-76A7B3FF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系统任务及函数</a:t>
            </a:r>
            <a:r>
              <a:rPr lang="en-US" altLang="zh-CN" b="0" dirty="0"/>
              <a:t>$&lt;identifier&gt;</a:t>
            </a:r>
          </a:p>
          <a:p>
            <a:r>
              <a:rPr lang="en-US" altLang="zh-CN" b="0" dirty="0"/>
              <a:t>$</a:t>
            </a:r>
            <a:r>
              <a:rPr lang="zh-CN" altLang="en-US" b="0" dirty="0"/>
              <a:t>符号指示这是系统任务和函数</a:t>
            </a:r>
            <a:endParaRPr lang="en-US" altLang="zh-CN" b="0" dirty="0"/>
          </a:p>
          <a:p>
            <a:r>
              <a:rPr lang="zh-CN" altLang="en-US" b="0" dirty="0"/>
              <a:t>系统函数有很多，如：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	–</a:t>
            </a:r>
            <a:r>
              <a:rPr lang="zh-CN" altLang="en-US" b="0" dirty="0"/>
              <a:t>返回当前仿真时间</a:t>
            </a:r>
            <a:r>
              <a:rPr lang="en-US" altLang="zh-CN" b="0" dirty="0"/>
              <a:t>$time</a:t>
            </a:r>
          </a:p>
          <a:p>
            <a:pPr marL="0" indent="0">
              <a:buNone/>
            </a:pPr>
            <a:r>
              <a:rPr lang="en-US" altLang="zh-CN" b="0" dirty="0"/>
              <a:t>	–</a:t>
            </a:r>
            <a:r>
              <a:rPr lang="zh-CN" altLang="en-US" b="0" dirty="0"/>
              <a:t>显示</a:t>
            </a:r>
            <a:r>
              <a:rPr lang="en-US" altLang="zh-CN" b="0" dirty="0"/>
              <a:t>/</a:t>
            </a:r>
            <a:r>
              <a:rPr lang="zh-CN" altLang="en-US" b="0" dirty="0"/>
              <a:t>监视信号值</a:t>
            </a:r>
            <a:r>
              <a:rPr lang="en-US" altLang="zh-CN" b="0" dirty="0"/>
              <a:t>($display, $monitor)</a:t>
            </a:r>
          </a:p>
          <a:p>
            <a:pPr marL="0" indent="0">
              <a:buNone/>
            </a:pPr>
            <a:r>
              <a:rPr lang="en-US" altLang="zh-CN" b="0" dirty="0"/>
              <a:t>	–</a:t>
            </a:r>
            <a:r>
              <a:rPr lang="zh-CN" altLang="en-US" b="0" dirty="0"/>
              <a:t>停止仿真</a:t>
            </a:r>
            <a:r>
              <a:rPr lang="en-US" altLang="zh-CN" b="0" dirty="0"/>
              <a:t>$stop</a:t>
            </a:r>
          </a:p>
          <a:p>
            <a:pPr marL="0" indent="0">
              <a:buNone/>
            </a:pPr>
            <a:r>
              <a:rPr lang="en-US" altLang="zh-CN" b="0" dirty="0"/>
              <a:t>	–</a:t>
            </a:r>
            <a:r>
              <a:rPr lang="zh-CN" altLang="en-US" b="0" dirty="0"/>
              <a:t>结束仿真</a:t>
            </a:r>
            <a:r>
              <a:rPr lang="en-US" altLang="zh-CN" b="0" dirty="0"/>
              <a:t>$finish</a:t>
            </a:r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$monitor($time, ,“a = %b, b = %h”, a, b);</a:t>
            </a:r>
          </a:p>
          <a:p>
            <a:pPr marL="0" indent="0">
              <a:buNone/>
            </a:pPr>
            <a:r>
              <a:rPr lang="zh-CN" altLang="en-US" b="0" dirty="0"/>
              <a:t>当信号</a:t>
            </a:r>
            <a:r>
              <a:rPr lang="en-US" altLang="zh-CN" b="0" dirty="0"/>
              <a:t>a</a:t>
            </a:r>
            <a:r>
              <a:rPr lang="zh-CN" altLang="en-US" b="0" dirty="0"/>
              <a:t>或</a:t>
            </a:r>
            <a:r>
              <a:rPr lang="en-US" altLang="zh-CN" b="0" dirty="0"/>
              <a:t>b</a:t>
            </a:r>
            <a:r>
              <a:rPr lang="zh-CN" altLang="en-US" b="0" dirty="0"/>
              <a:t>的值发生变化时，系统任务</a:t>
            </a:r>
            <a:r>
              <a:rPr lang="en-US" altLang="zh-CN" b="0" dirty="0"/>
              <a:t>$monitor</a:t>
            </a:r>
            <a:r>
              <a:rPr lang="zh-CN" altLang="en-US" b="0" dirty="0"/>
              <a:t>显示当前仿真时间，信号</a:t>
            </a:r>
            <a:r>
              <a:rPr lang="en-US" altLang="zh-CN" b="0" dirty="0"/>
              <a:t>a</a:t>
            </a:r>
            <a:r>
              <a:rPr lang="zh-CN" altLang="en-US" b="0" dirty="0"/>
              <a:t>值</a:t>
            </a:r>
            <a:r>
              <a:rPr lang="en-US" altLang="zh-CN" b="0" dirty="0"/>
              <a:t>(</a:t>
            </a:r>
            <a:r>
              <a:rPr lang="zh-CN" altLang="en-US" b="0" dirty="0"/>
              <a:t>二进制格式</a:t>
            </a:r>
            <a:r>
              <a:rPr lang="en-US" altLang="zh-CN" b="0" dirty="0"/>
              <a:t>), </a:t>
            </a:r>
            <a:r>
              <a:rPr lang="zh-CN" altLang="en-US" b="0" dirty="0"/>
              <a:t>信号</a:t>
            </a:r>
            <a:r>
              <a:rPr lang="en-US" altLang="zh-CN" b="0" dirty="0"/>
              <a:t>b</a:t>
            </a:r>
            <a:r>
              <a:rPr lang="zh-CN" altLang="en-US" b="0" dirty="0"/>
              <a:t>值（</a:t>
            </a:r>
            <a:r>
              <a:rPr lang="en-US" altLang="zh-CN" b="0" dirty="0"/>
              <a:t>16</a:t>
            </a:r>
            <a:r>
              <a:rPr lang="zh-CN" altLang="en-US" b="0" dirty="0"/>
              <a:t>进制格式）。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49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BE57C-CC06-40B9-B51C-17FF61AC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语言专用标记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8B349-68E7-4B79-ACE1-25FDCACA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延时说明</a:t>
            </a:r>
            <a:endParaRPr lang="en-US" altLang="zh-CN" b="0" dirty="0"/>
          </a:p>
          <a:p>
            <a:r>
              <a:rPr lang="zh-CN" altLang="en-US" b="0" dirty="0"/>
              <a:t>“</a:t>
            </a:r>
            <a:r>
              <a:rPr lang="en-US" altLang="zh-CN" b="0" dirty="0"/>
              <a:t>#”</a:t>
            </a:r>
            <a:r>
              <a:rPr lang="zh-CN" altLang="en-US" b="0" dirty="0"/>
              <a:t>用于说明过程</a:t>
            </a:r>
            <a:r>
              <a:rPr lang="en-US" altLang="zh-CN" b="0" dirty="0"/>
              <a:t>(procedural)</a:t>
            </a:r>
            <a:r>
              <a:rPr lang="zh-CN" altLang="en-US" b="0" dirty="0"/>
              <a:t>语句和门的实例的延时，但不能用于模块的实例化。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门延时有很多类名字：门延时</a:t>
            </a:r>
            <a:r>
              <a:rPr lang="en-US" altLang="zh-CN" b="0" dirty="0"/>
              <a:t>(gate delay)</a:t>
            </a:r>
            <a:r>
              <a:rPr lang="zh-CN" altLang="en-US" b="0" dirty="0"/>
              <a:t>，传输延时</a:t>
            </a:r>
            <a:r>
              <a:rPr lang="en-US" altLang="zh-CN" b="0" dirty="0"/>
              <a:t>(propagation delay)</a:t>
            </a:r>
            <a:r>
              <a:rPr lang="zh-CN" altLang="en-US" b="0" dirty="0"/>
              <a:t>，固有延时</a:t>
            </a:r>
            <a:r>
              <a:rPr lang="en-US" altLang="zh-CN" b="0" dirty="0"/>
              <a:t>(intrinsic delay)</a:t>
            </a:r>
            <a:r>
              <a:rPr lang="zh-CN" altLang="en-US" b="0" dirty="0"/>
              <a:t>，对象内在延时</a:t>
            </a:r>
            <a:r>
              <a:rPr lang="en-US" altLang="zh-CN" b="0" dirty="0"/>
              <a:t>(intra-object delay)</a:t>
            </a:r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17" y="4076223"/>
            <a:ext cx="3718583" cy="27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98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5D131-652F-4ABF-A588-D1D2A865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编译指导</a:t>
            </a:r>
            <a:r>
              <a:rPr lang="en-US" altLang="zh-CN" b="0" dirty="0"/>
              <a:t>(Compiler Directives)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0CA3B-1AC4-444D-A15E-572FB0B0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(`)</a:t>
            </a:r>
            <a:r>
              <a:rPr lang="zh-CN" altLang="en-US" b="0" dirty="0"/>
              <a:t>符号说明一个编译指导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这些编译指导使仿真编译器进行一些特殊的操作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编译指导一直保持有效直到被覆盖或解除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`</a:t>
            </a:r>
            <a:r>
              <a:rPr lang="en-US" altLang="zh-CN" b="0" dirty="0" err="1"/>
              <a:t>resetall</a:t>
            </a:r>
            <a:r>
              <a:rPr lang="zh-CN" altLang="en-US" b="0" dirty="0"/>
              <a:t>复位所有的编译指导为缺省值，应该在其它编译指导之前使用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484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19F3B-21E3-4C4F-BB30-8F8D54A6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文本替换</a:t>
            </a:r>
            <a:r>
              <a:rPr lang="en-US" altLang="zh-CN" b="0" dirty="0"/>
              <a:t>(substitution) -`define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2360-33FD-4157-AABD-3DE9CADF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/>
              <a:t>编译指导</a:t>
            </a:r>
            <a:r>
              <a:rPr lang="en-US" altLang="zh-CN" b="0" dirty="0"/>
              <a:t>`define</a:t>
            </a:r>
            <a:r>
              <a:rPr lang="zh-CN" altLang="en-US" b="0" dirty="0"/>
              <a:t>提供了一种简单的文本替换的功能</a:t>
            </a:r>
            <a:endParaRPr lang="en-US" altLang="zh-CN" b="0" dirty="0"/>
          </a:p>
          <a:p>
            <a:pPr marL="0" indent="0" algn="ctr"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`define &lt;</a:t>
            </a:r>
            <a:r>
              <a:rPr lang="en-US" altLang="zh-CN" b="0" dirty="0" err="1">
                <a:solidFill>
                  <a:srgbClr val="FF0000"/>
                </a:solidFill>
              </a:rPr>
              <a:t>macro_name</a:t>
            </a:r>
            <a:r>
              <a:rPr lang="en-US" altLang="zh-CN" b="0" dirty="0">
                <a:solidFill>
                  <a:srgbClr val="FF0000"/>
                </a:solidFill>
              </a:rPr>
              <a:t>&gt; &lt;</a:t>
            </a:r>
            <a:r>
              <a:rPr lang="en-US" altLang="zh-CN" b="0" dirty="0" err="1">
                <a:solidFill>
                  <a:srgbClr val="FF0000"/>
                </a:solidFill>
              </a:rPr>
              <a:t>macro_text</a:t>
            </a:r>
            <a:r>
              <a:rPr lang="en-US" altLang="zh-CN" b="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zh-CN" altLang="en-US" b="0" dirty="0"/>
              <a:t>在编译时</a:t>
            </a:r>
            <a:r>
              <a:rPr lang="en-US" altLang="zh-CN" b="0" dirty="0">
                <a:solidFill>
                  <a:srgbClr val="7030A0"/>
                </a:solidFill>
              </a:rPr>
              <a:t>&lt;</a:t>
            </a:r>
            <a:r>
              <a:rPr lang="en-US" altLang="zh-CN" b="0" dirty="0" err="1">
                <a:solidFill>
                  <a:srgbClr val="7030A0"/>
                </a:solidFill>
              </a:rPr>
              <a:t>macro_text</a:t>
            </a:r>
            <a:r>
              <a:rPr lang="en-US" altLang="zh-CN" b="0" dirty="0">
                <a:solidFill>
                  <a:srgbClr val="7030A0"/>
                </a:solidFill>
              </a:rPr>
              <a:t>&gt;</a:t>
            </a:r>
            <a:r>
              <a:rPr lang="zh-CN" altLang="en-US" b="0" dirty="0"/>
              <a:t>替换</a:t>
            </a:r>
            <a:r>
              <a:rPr lang="en-US" altLang="zh-CN" b="0" dirty="0">
                <a:solidFill>
                  <a:srgbClr val="7030A0"/>
                </a:solidFill>
              </a:rPr>
              <a:t>&lt;</a:t>
            </a:r>
            <a:r>
              <a:rPr lang="en-US" altLang="zh-CN" b="0" dirty="0" err="1">
                <a:solidFill>
                  <a:srgbClr val="7030A0"/>
                </a:solidFill>
              </a:rPr>
              <a:t>macro_name</a:t>
            </a:r>
            <a:r>
              <a:rPr lang="en-US" altLang="zh-CN" b="0" dirty="0">
                <a:solidFill>
                  <a:srgbClr val="7030A0"/>
                </a:solidFill>
              </a:rPr>
              <a:t>&gt;</a:t>
            </a:r>
            <a:r>
              <a:rPr lang="zh-CN" altLang="en-US" b="0" dirty="0"/>
              <a:t>。可提高描述的可读性。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75751-761A-4C0A-A467-658ADDE7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93" y="2932156"/>
            <a:ext cx="6785168" cy="39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28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447C7-85E7-4DDF-92DF-96CF8E87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文本替换</a:t>
            </a:r>
            <a:r>
              <a:rPr lang="en-US" altLang="zh-CN" b="0" dirty="0"/>
              <a:t>(substitution)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5C395-4376-4F72-BB52-A722CB79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9EDAB-90BA-4F8A-8BBF-A93329FD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306"/>
            <a:ext cx="9144000" cy="52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33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D2875-FBEB-4BF9-AF4D-C53EB76F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文本包含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2C7F4-811A-46AA-85F1-24D0CA40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CB66FC-5ECB-4CB0-873D-63A7C88B4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052"/>
            <a:ext cx="9144000" cy="403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8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831D3-3735-4295-BCDC-776BD89F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timescale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537FD-6FA1-4A07-A130-03C6285E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66112-37D3-4509-8FE3-2CFCB3D9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65320"/>
            <a:ext cx="6264491" cy="56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0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DFFEE-574B-4167-93FB-9DCB18C7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timescale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CC3A-D78A-4944-9996-D2A99C3C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CD87B-A0CC-45AD-B41C-F1251542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042"/>
            <a:ext cx="9144000" cy="52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37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520E3-F4CD-4F42-A0C6-93BE4CC5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timescale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E96DB-1BEF-4E3D-84E4-19B9632A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40D1F0-D0E8-429D-9A55-FFEAE6F3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288"/>
            <a:ext cx="8593584" cy="57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C20C-1227-464E-A0EC-5499C268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3893E-1A6A-4562-8911-02AD8DD0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单行注释  </a:t>
            </a:r>
            <a:r>
              <a:rPr lang="en-US" altLang="zh-CN" dirty="0"/>
              <a:t>//</a:t>
            </a:r>
          </a:p>
          <a:p>
            <a:endParaRPr lang="en-US" altLang="zh-CN" dirty="0"/>
          </a:p>
          <a:p>
            <a:r>
              <a:rPr lang="zh-CN" altLang="en-US" dirty="0"/>
              <a:t>多行注释</a:t>
            </a:r>
            <a:r>
              <a:rPr lang="en-US" altLang="zh-CN" dirty="0"/>
              <a:t>   /*   */</a:t>
            </a:r>
          </a:p>
          <a:p>
            <a:endParaRPr lang="en-US" altLang="zh-CN" dirty="0"/>
          </a:p>
          <a:p>
            <a:r>
              <a:rPr lang="zh-CN" altLang="en-US" dirty="0"/>
              <a:t>多行注释</a:t>
            </a:r>
            <a:r>
              <a:rPr lang="zh-CN" altLang="en-US" dirty="0">
                <a:solidFill>
                  <a:srgbClr val="FF0000"/>
                </a:solidFill>
              </a:rPr>
              <a:t>不能嵌套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单行注释可以嵌套在多行注释中</a:t>
            </a:r>
          </a:p>
        </p:txBody>
      </p:sp>
    </p:spTree>
    <p:extLst>
      <p:ext uri="{BB962C8B-B14F-4D97-AF65-F5344CB8AC3E}">
        <p14:creationId xmlns:p14="http://schemas.microsoft.com/office/powerpoint/2010/main" val="288306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2969-5820-49FA-8554-78DF03FE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A0CEF-B5AA-49B4-9588-C2683C94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单元操作符   </a:t>
            </a:r>
            <a:r>
              <a:rPr lang="en-US" altLang="zh-CN" dirty="0"/>
              <a:t>a=~b</a:t>
            </a:r>
          </a:p>
          <a:p>
            <a:endParaRPr lang="en-US" altLang="zh-CN" dirty="0"/>
          </a:p>
          <a:p>
            <a:r>
              <a:rPr lang="zh-CN" altLang="en-US" dirty="0"/>
              <a:t>二元操作符   </a:t>
            </a:r>
            <a:r>
              <a:rPr lang="en-US" altLang="zh-CN" dirty="0"/>
              <a:t>a=</a:t>
            </a:r>
            <a:r>
              <a:rPr lang="en-US" altLang="zh-CN" dirty="0" err="1"/>
              <a:t>b+c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三元操作符   </a:t>
            </a:r>
            <a:r>
              <a:rPr lang="en-US" altLang="zh-CN" dirty="0"/>
              <a:t>a=</a:t>
            </a:r>
            <a:r>
              <a:rPr lang="en-US" altLang="zh-CN" dirty="0" err="1"/>
              <a:t>b?c:d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59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96BE6-B3EF-45FF-A7DC-825D7336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D004C-7951-413C-A4CC-909D2585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指明位数的数字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不指明位数的数字</a:t>
            </a:r>
          </a:p>
        </p:txBody>
      </p:sp>
    </p:spTree>
    <p:extLst>
      <p:ext uri="{BB962C8B-B14F-4D97-AF65-F5344CB8AC3E}">
        <p14:creationId xmlns:p14="http://schemas.microsoft.com/office/powerpoint/2010/main" val="370806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C3B1-D98B-40B7-B1B2-E7E1CBCF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指明位数的数字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76C1C-A108-4FC8-AC07-0042667C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  <a:r>
              <a:rPr lang="en-US" altLang="zh-CN" dirty="0"/>
              <a:t>&lt;size&gt;’&lt;base format&gt;&lt;number&gt;</a:t>
            </a:r>
          </a:p>
          <a:p>
            <a:endParaRPr lang="en-US" altLang="zh-CN" dirty="0"/>
          </a:p>
          <a:p>
            <a:r>
              <a:rPr lang="en-US" altLang="zh-CN" dirty="0"/>
              <a:t>size:</a:t>
            </a:r>
            <a:r>
              <a:rPr lang="zh-CN" altLang="en-US" dirty="0"/>
              <a:t>指明数字的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宽度，只能用十进制表示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base format</a:t>
            </a:r>
            <a:r>
              <a:rPr lang="zh-CN" altLang="en-US" dirty="0"/>
              <a:t>：十进制（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）十六进制（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/>
              <a:t>H</a:t>
            </a:r>
            <a:r>
              <a:rPr lang="zh-CN" altLang="en-US" dirty="0"/>
              <a:t>）八进制（</a:t>
            </a:r>
            <a:r>
              <a:rPr lang="en-US" altLang="zh-CN" dirty="0"/>
              <a:t>o</a:t>
            </a:r>
            <a:r>
              <a:rPr lang="zh-CN" altLang="en-US" dirty="0"/>
              <a:t>、</a:t>
            </a:r>
            <a:r>
              <a:rPr lang="en-US" altLang="zh-CN" dirty="0"/>
              <a:t>O</a:t>
            </a:r>
            <a:r>
              <a:rPr lang="zh-CN" altLang="en-US" dirty="0"/>
              <a:t>）二进制（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）。</a:t>
            </a:r>
            <a:r>
              <a:rPr lang="zh-CN" altLang="en-US" b="0" dirty="0">
                <a:solidFill>
                  <a:srgbClr val="7030A0"/>
                </a:solidFill>
              </a:rPr>
              <a:t>缺省为</a:t>
            </a:r>
            <a:r>
              <a:rPr lang="en-US" altLang="zh-CN" b="0" dirty="0">
                <a:solidFill>
                  <a:srgbClr val="7030A0"/>
                </a:solidFill>
              </a:rPr>
              <a:t>10</a:t>
            </a:r>
            <a:r>
              <a:rPr lang="zh-CN" altLang="en-US" b="0" dirty="0">
                <a:solidFill>
                  <a:srgbClr val="7030A0"/>
                </a:solidFill>
              </a:rPr>
              <a:t>进制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number</a:t>
            </a:r>
            <a:r>
              <a:rPr lang="zh-CN" altLang="en-US" dirty="0"/>
              <a:t>：按照不同进制的要求写，允许使用大写字母。</a:t>
            </a:r>
          </a:p>
        </p:txBody>
      </p:sp>
    </p:spTree>
    <p:extLst>
      <p:ext uri="{BB962C8B-B14F-4D97-AF65-F5344CB8AC3E}">
        <p14:creationId xmlns:p14="http://schemas.microsoft.com/office/powerpoint/2010/main" val="189499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94643-ACD1-4C89-AF60-FF7BFABD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不指明位数的数字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77371-928D-4C87-AEFC-8C51D1B1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如果在数字说明中没有指定基数，那么默认表示是十进制数。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如果没有指定宽度，则默认的位宽度与仿真器和使用的计算机有关（最小</a:t>
            </a:r>
            <a:r>
              <a:rPr lang="en-US" altLang="zh-CN" dirty="0"/>
              <a:t>32</a:t>
            </a:r>
            <a:r>
              <a:rPr lang="zh-CN" altLang="en-US" dirty="0"/>
              <a:t>位）。</a:t>
            </a:r>
          </a:p>
        </p:txBody>
      </p:sp>
    </p:spTree>
    <p:extLst>
      <p:ext uri="{BB962C8B-B14F-4D97-AF65-F5344CB8AC3E}">
        <p14:creationId xmlns:p14="http://schemas.microsoft.com/office/powerpoint/2010/main" val="391603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B5D6B-E9EE-4871-943F-905DB08B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AA434-DDEC-4439-92BE-BBE4A0FC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：表示不确定值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z</a:t>
            </a:r>
            <a:r>
              <a:rPr lang="zh-CN" altLang="en-US" dirty="0"/>
              <a:t>：表示高阻值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在以</a:t>
            </a:r>
            <a:r>
              <a:rPr lang="en-US" altLang="zh-CN" dirty="0"/>
              <a:t>16</a:t>
            </a:r>
            <a:r>
              <a:rPr lang="zh-CN" altLang="en-US" dirty="0"/>
              <a:t>进制为基数的表示中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zh-CN" altLang="en-US" dirty="0"/>
              <a:t>代表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在以</a:t>
            </a:r>
            <a:r>
              <a:rPr lang="en-US" altLang="zh-CN" dirty="0"/>
              <a:t>8</a:t>
            </a:r>
            <a:r>
              <a:rPr lang="zh-CN" altLang="en-US" dirty="0"/>
              <a:t>进制为基数的表示中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zh-CN" altLang="en-US" dirty="0"/>
              <a:t>代表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在以</a:t>
            </a:r>
            <a:r>
              <a:rPr lang="en-US" altLang="zh-CN" dirty="0"/>
              <a:t>2</a:t>
            </a:r>
            <a:r>
              <a:rPr lang="zh-CN" altLang="en-US" dirty="0"/>
              <a:t>进制为基数的表示中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z</a:t>
            </a:r>
            <a:r>
              <a:rPr lang="zh-CN" altLang="en-US" dirty="0"/>
              <a:t>代表</a:t>
            </a:r>
            <a:r>
              <a:rPr lang="en-US" altLang="zh-CN" dirty="0"/>
              <a:t>1</a:t>
            </a:r>
            <a:r>
              <a:rPr lang="zh-CN" altLang="en-US" dirty="0"/>
              <a:t>位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048886"/>
      </p:ext>
    </p:extLst>
  </p:cSld>
  <p:clrMapOvr>
    <a:masterClrMapping/>
  </p:clrMapOvr>
</p:sld>
</file>

<file path=ppt/theme/theme1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蓝色模板05-4：3</Template>
  <TotalTime>3975</TotalTime>
  <Words>1822</Words>
  <Application>Microsoft Office PowerPoint</Application>
  <PresentationFormat>全屏显示(4:3)</PresentationFormat>
  <Paragraphs>277</Paragraphs>
  <Slides>39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黑体</vt:lpstr>
      <vt:lpstr>微软雅黑</vt:lpstr>
      <vt:lpstr>Arial</vt:lpstr>
      <vt:lpstr>Wingdings</vt:lpstr>
      <vt:lpstr>213TGp_natural_light_v2</vt:lpstr>
      <vt:lpstr>计算机组成原理实验</vt:lpstr>
      <vt:lpstr>词法约定</vt:lpstr>
      <vt:lpstr>空白符</vt:lpstr>
      <vt:lpstr>注释</vt:lpstr>
      <vt:lpstr>操作符</vt:lpstr>
      <vt:lpstr>数字声明</vt:lpstr>
      <vt:lpstr>指明位数的数字</vt:lpstr>
      <vt:lpstr>不指明位数的数字</vt:lpstr>
      <vt:lpstr>x和z</vt:lpstr>
      <vt:lpstr>扩展</vt:lpstr>
      <vt:lpstr>负数</vt:lpstr>
      <vt:lpstr>下划线</vt:lpstr>
      <vt:lpstr>术语及定义</vt:lpstr>
      <vt:lpstr>空白符和注释</vt:lpstr>
      <vt:lpstr>整数常量</vt:lpstr>
      <vt:lpstr>整数常量举例</vt:lpstr>
      <vt:lpstr>整数常量</vt:lpstr>
      <vt:lpstr>字符串</vt:lpstr>
      <vt:lpstr>标识符(identifiers)</vt:lpstr>
      <vt:lpstr>数据类型</vt:lpstr>
      <vt:lpstr>值的种类</vt:lpstr>
      <vt:lpstr>线网</vt:lpstr>
      <vt:lpstr>寄存器</vt:lpstr>
      <vt:lpstr>端口规则</vt:lpstr>
      <vt:lpstr>向量</vt:lpstr>
      <vt:lpstr>可变的向量域选择</vt:lpstr>
      <vt:lpstr>整数</vt:lpstr>
      <vt:lpstr>数组</vt:lpstr>
      <vt:lpstr>存储器</vt:lpstr>
      <vt:lpstr>参数</vt:lpstr>
      <vt:lpstr>语言专用标记（tokens）</vt:lpstr>
      <vt:lpstr>语言专用标记</vt:lpstr>
      <vt:lpstr>编译指导(Compiler Directives)</vt:lpstr>
      <vt:lpstr>文本替换(substitution) -`define</vt:lpstr>
      <vt:lpstr>文本替换(substitution)</vt:lpstr>
      <vt:lpstr>文本包含</vt:lpstr>
      <vt:lpstr>timescale</vt:lpstr>
      <vt:lpstr>timescale</vt:lpstr>
      <vt:lpstr>timescale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Administrator</cp:lastModifiedBy>
  <cp:revision>32</cp:revision>
  <dcterms:created xsi:type="dcterms:W3CDTF">2019-06-29T09:44:52Z</dcterms:created>
  <dcterms:modified xsi:type="dcterms:W3CDTF">2019-09-16T08:52:51Z</dcterms:modified>
</cp:coreProperties>
</file>