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53" r:id="rId3"/>
    <p:sldId id="257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E88B-CE90-4B69-92E1-1135FE8DCD32}" type="datetimeFigureOut">
              <a:rPr lang="zh-CN" altLang="en-US" smtClean="0"/>
              <a:t>2019-8-30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985B-5167-4E69-BB2F-7336B080C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9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9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20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7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6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458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6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878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3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7090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3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442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38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507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4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78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335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9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3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2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9" y="457669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3512-DBEC-4BC1-859B-577151401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4CCBEF-F5E7-4EB0-92CF-FA425520A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265152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BF0EA-B240-4AC0-B4DC-D9BA97E2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Verilog</a:t>
            </a:r>
            <a:r>
              <a:rPr lang="zh-CN" altLang="en-US" b="0" dirty="0"/>
              <a:t>中</a:t>
            </a:r>
            <a:r>
              <a:rPr lang="en-US" altLang="zh-CN" b="0" dirty="0"/>
              <a:t>net</a:t>
            </a:r>
            <a:r>
              <a:rPr lang="zh-CN" altLang="en-US" b="0" dirty="0"/>
              <a:t>和</a:t>
            </a:r>
            <a:r>
              <a:rPr lang="en-US" altLang="zh-CN" b="0" dirty="0"/>
              <a:t>register</a:t>
            </a:r>
            <a:r>
              <a:rPr lang="zh-CN" altLang="en-US" b="0"/>
              <a:t>声明语法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E89F2-24E7-41AB-B9F5-94999245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931C2B-ED40-4AEB-AEB0-8EFDACF8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530"/>
            <a:ext cx="9144000" cy="51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0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CA76F-C7C2-4F16-94D2-40469E9C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98D5F-2F79-4192-971D-28C095C3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440"/>
            <a:ext cx="9144000" cy="32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2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0FB18-CC35-4DA1-B172-EDDEAFFB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选择正确的数据类型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FBB42-F3CE-4966-8947-38FF601D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2C596-5B40-4CFC-A24F-103DD650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585"/>
            <a:ext cx="9144000" cy="50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4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93F9-FBED-49FD-A08E-72865661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选择数据类型时常犯的错误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C87B4-10BA-4A58-BDCA-6D0FB3E1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F8F81-A15E-4FAA-B0BE-E93BE85C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664"/>
            <a:ext cx="9144000" cy="54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D8EA-638F-4C52-884A-F16F47E1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错误举例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26325-E4C8-4BD5-BC63-537D4A28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E8E070-BA73-4EB9-B7A8-1F78055A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270"/>
            <a:ext cx="9144000" cy="52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8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EB21-EDE7-4C9E-AA6C-D892827E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参数（</a:t>
            </a:r>
            <a:r>
              <a:rPr lang="en-US" altLang="zh-CN" b="0" dirty="0"/>
              <a:t>parameters)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75619-BAD3-4B47-A57E-EFD25A9F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CA7DA6-8103-4BDB-9140-88843CE2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23"/>
            <a:ext cx="9144000" cy="51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4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3CFCB-2062-458C-92FE-BD933F04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寄存器数组</a:t>
            </a:r>
            <a:r>
              <a:rPr lang="en-US" altLang="zh-CN" b="0" dirty="0"/>
              <a:t>(Register Arrays)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6751F-A6A8-4CD9-836D-0B9892A9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2EDDB-09AE-406F-B690-D081EDCD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000"/>
            <a:ext cx="9144000" cy="54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42B4-2AE2-417F-B882-E43BD2A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存储器寻址</a:t>
            </a:r>
            <a:r>
              <a:rPr lang="en-US" altLang="zh-CN" b="0" dirty="0"/>
              <a:t>(Memory addressing)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F9CAB-7D93-4BCC-8F98-A544E32E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73387-85A5-4A6F-8E91-9A8BE2DA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290"/>
            <a:ext cx="9144000" cy="51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0F704-C18B-4209-8E75-DA9FECD0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BF3A4-859A-462F-8C89-B5E45F83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5"/>
          <p:cNvSpPr txBox="1">
            <a:spLocks noChangeArrowheads="1"/>
          </p:cNvSpPr>
          <p:nvPr/>
        </p:nvSpPr>
        <p:spPr bwMode="auto">
          <a:xfrm>
            <a:off x="655479" y="132753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内</a:t>
            </a:r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8808122" y="-1172554"/>
            <a:ext cx="0" cy="2016000"/>
          </a:xfrm>
          <a:prstGeom prst="line">
            <a:avLst/>
          </a:prstGeom>
          <a:ln w="19050">
            <a:gradFill>
              <a:gsLst>
                <a:gs pos="100000">
                  <a:srgbClr val="E1CF9A"/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124708" y="5050815"/>
            <a:ext cx="608503" cy="608503"/>
            <a:chOff x="2433868" y="3138863"/>
            <a:chExt cx="1273585" cy="1273585"/>
          </a:xfrm>
        </p:grpSpPr>
        <p:sp>
          <p:nvSpPr>
            <p:cNvPr id="17" name="Oval 62"/>
            <p:cNvSpPr>
              <a:spLocks noChangeArrowheads="1"/>
            </p:cNvSpPr>
            <p:nvPr/>
          </p:nvSpPr>
          <p:spPr bwMode="auto">
            <a:xfrm>
              <a:off x="2433868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15" name="文本框 20"/>
            <p:cNvSpPr txBox="1"/>
            <p:nvPr/>
          </p:nvSpPr>
          <p:spPr>
            <a:xfrm>
              <a:off x="2508782" y="3441485"/>
              <a:ext cx="1140421" cy="66027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专注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96416" y="5052742"/>
            <a:ext cx="608503" cy="608502"/>
            <a:chOff x="2433867" y="3138861"/>
            <a:chExt cx="1273585" cy="1273584"/>
          </a:xfrm>
        </p:grpSpPr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创新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88751" y="5057623"/>
            <a:ext cx="608503" cy="608502"/>
            <a:chOff x="2433867" y="3138863"/>
            <a:chExt cx="1273585" cy="1273585"/>
          </a:xfrm>
        </p:grpSpPr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2433867" y="3138863"/>
              <a:ext cx="1273585" cy="1273585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观察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53000" y="5052742"/>
            <a:ext cx="608503" cy="608502"/>
            <a:chOff x="2433867" y="3138861"/>
            <a:chExt cx="1273585" cy="1273584"/>
          </a:xfrm>
        </p:grpSpPr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2433867" y="3138861"/>
              <a:ext cx="1273585" cy="1273584"/>
            </a:xfrm>
            <a:prstGeom prst="ellipse">
              <a:avLst/>
            </a:prstGeom>
            <a:solidFill>
              <a:srgbClr val="0A0404"/>
            </a:solidFill>
            <a:ln w="15875">
              <a:solidFill>
                <a:srgbClr val="E1CF9A"/>
              </a:soli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1CF9A">
                    <a:alpha val="99000"/>
                  </a:srgbClr>
                </a:solidFill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2508783" y="3441486"/>
              <a:ext cx="1140421" cy="66027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600" dirty="0">
                  <a:solidFill>
                    <a:srgbClr val="E1CF9A">
                      <a:alpha val="99000"/>
                    </a:srgbClr>
                  </a:solidFill>
                  <a:latin typeface="时尚中黑简体" pitchFamily="2" charset="-122"/>
                  <a:ea typeface="时尚中黑简体" pitchFamily="2" charset="-122"/>
                </a:rPr>
                <a:t>设计</a:t>
              </a:r>
            </a:p>
          </p:txBody>
        </p:sp>
      </p:grpSp>
      <p:sp>
        <p:nvSpPr>
          <p:cNvPr id="21" name="文本框 35"/>
          <p:cNvSpPr txBox="1">
            <a:spLocks noChangeArrowheads="1"/>
          </p:cNvSpPr>
          <p:nvPr/>
        </p:nvSpPr>
        <p:spPr bwMode="auto">
          <a:xfrm>
            <a:off x="655479" y="3324324"/>
            <a:ext cx="190821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zh-CN" altLang="en-US" sz="13800" dirty="0">
                <a:solidFill>
                  <a:srgbClr val="7030A0">
                    <a:alpha val="55000"/>
                  </a:srgbClr>
                </a:solidFill>
                <a:latin typeface="时尚中黑简体" pitchFamily="2" charset="-122"/>
                <a:ea typeface="时尚中黑简体" pitchFamily="2" charset="-122"/>
                <a:cs typeface="Arial" panose="020B0604020202020204" pitchFamily="34" charset="0"/>
              </a:rPr>
              <a:t>容</a:t>
            </a:r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193182" y="2540563"/>
            <a:ext cx="5101268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defTabSz="913765">
              <a:spcBef>
                <a:spcPts val="3600"/>
              </a:spcBef>
            </a:pPr>
            <a:r>
              <a:rPr lang="en-US" altLang="zh-CN" sz="6600" dirty="0">
                <a:solidFill>
                  <a:srgbClr val="00B050">
                    <a:alpha val="99000"/>
                  </a:srgb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Verilog </a:t>
            </a:r>
            <a:r>
              <a:rPr lang="zh-CN" altLang="en-US" sz="6600" dirty="0">
                <a:solidFill>
                  <a:srgbClr val="00B050">
                    <a:alpha val="99000"/>
                  </a:srgb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数值</a:t>
            </a:r>
          </a:p>
        </p:txBody>
      </p:sp>
      <p:cxnSp>
        <p:nvCxnSpPr>
          <p:cNvPr id="26" name="直接连接符 25"/>
          <p:cNvCxnSpPr/>
          <p:nvPr/>
        </p:nvCxnSpPr>
        <p:spPr>
          <a:xfrm rot="-5400000">
            <a:off x="5743816" y="1918847"/>
            <a:ext cx="0" cy="5256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771800" y="1480805"/>
            <a:ext cx="0" cy="4032000"/>
          </a:xfrm>
          <a:prstGeom prst="line">
            <a:avLst/>
          </a:prstGeom>
          <a:ln w="19050">
            <a:gradFill>
              <a:gsLst>
                <a:gs pos="50000">
                  <a:srgbClr val="E1CF9A"/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FE706-76E7-4B50-8982-84DB717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四值逻辑系统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A72CC-8D37-4CEF-8591-E5E8974E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652"/>
            <a:ext cx="9144000" cy="54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21C9-49E8-47B9-AFCD-EB0C80FF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主要数据类型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83E80-31FD-4F2A-9077-70E1A00F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Verilog</a:t>
            </a:r>
            <a:r>
              <a:rPr lang="zh-CN" altLang="en-US" b="0" dirty="0"/>
              <a:t>主要有三类</a:t>
            </a:r>
            <a:r>
              <a:rPr lang="en-US" altLang="zh-CN" b="0" dirty="0"/>
              <a:t>(class)</a:t>
            </a:r>
            <a:r>
              <a:rPr lang="zh-CN" altLang="en-US" b="0" dirty="0"/>
              <a:t>数据类型：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r>
              <a:rPr lang="en-US" altLang="zh-CN" b="0" dirty="0">
                <a:solidFill>
                  <a:srgbClr val="7030A0"/>
                </a:solidFill>
              </a:rPr>
              <a:t>net</a:t>
            </a:r>
            <a:r>
              <a:rPr lang="zh-CN" altLang="en-US" b="0" dirty="0"/>
              <a:t>（线网）</a:t>
            </a:r>
            <a:r>
              <a:rPr lang="en-US" altLang="zh-CN" b="0" dirty="0"/>
              <a:t>: </a:t>
            </a:r>
            <a:r>
              <a:rPr lang="zh-CN" altLang="en-US" b="0" dirty="0"/>
              <a:t>表示器件之间的物理</a:t>
            </a:r>
            <a:r>
              <a:rPr lang="zh-CN" altLang="en-US" b="0" dirty="0">
                <a:solidFill>
                  <a:srgbClr val="FF0000"/>
                </a:solidFill>
              </a:rPr>
              <a:t>连接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en-US" altLang="zh-CN" b="0" dirty="0">
                <a:solidFill>
                  <a:srgbClr val="7030A0"/>
                </a:solidFill>
              </a:rPr>
              <a:t>register</a:t>
            </a:r>
            <a:r>
              <a:rPr lang="zh-CN" altLang="en-US" b="0" dirty="0"/>
              <a:t>（寄存器）：表示抽象存储元件</a:t>
            </a:r>
            <a:endParaRPr lang="en-US" altLang="zh-CN" b="0" dirty="0"/>
          </a:p>
          <a:p>
            <a:r>
              <a:rPr lang="en-US" altLang="zh-CN" b="0" dirty="0">
                <a:solidFill>
                  <a:srgbClr val="7030A0"/>
                </a:solidFill>
              </a:rPr>
              <a:t>parameters</a:t>
            </a:r>
            <a:r>
              <a:rPr lang="en-US" altLang="zh-CN" b="0" dirty="0"/>
              <a:t>(</a:t>
            </a:r>
            <a:r>
              <a:rPr lang="zh-CN" altLang="en-US" b="0" dirty="0"/>
              <a:t>参数</a:t>
            </a:r>
            <a:r>
              <a:rPr lang="en-US" altLang="zh-CN" b="0" dirty="0"/>
              <a:t>) : </a:t>
            </a:r>
            <a:r>
              <a:rPr lang="zh-CN" altLang="en-US" b="0" dirty="0"/>
              <a:t>运行时的常数</a:t>
            </a:r>
            <a:r>
              <a:rPr lang="en-US" altLang="zh-CN" b="0" dirty="0"/>
              <a:t>(run-time constants)</a:t>
            </a: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5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56726-788B-4713-AC92-5177D124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net</a:t>
            </a:r>
            <a:r>
              <a:rPr lang="zh-CN" altLang="en-US" b="0" dirty="0"/>
              <a:t>（线网）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74785-49D4-4276-A0ED-153A122A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2C46E2-45B7-4579-B1DD-55683BE2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795"/>
            <a:ext cx="9144000" cy="58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0EB25-604F-41A5-B088-A676A3BC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net</a:t>
            </a:r>
            <a:r>
              <a:rPr lang="zh-CN" altLang="en-US" b="0" dirty="0"/>
              <a:t>类的类型（线网）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17A26-82A7-4D4B-94E4-965FC926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1021F5-F57A-4FE5-87CE-FF1F3E43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293"/>
            <a:ext cx="9144000" cy="477575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76E9924-A5E5-4D02-B0D3-675885F8F322}"/>
              </a:ext>
            </a:extLst>
          </p:cNvPr>
          <p:cNvSpPr/>
          <p:nvPr/>
        </p:nvSpPr>
        <p:spPr bwMode="auto">
          <a:xfrm>
            <a:off x="2761861" y="2864498"/>
            <a:ext cx="755780" cy="401216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7FCBD-C9F6-419A-98BC-06A14DB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net</a:t>
            </a:r>
            <a:r>
              <a:rPr lang="zh-CN" altLang="en-US" b="0" dirty="0"/>
              <a:t>类在发生逻辑冲突时的决断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275E5-BB72-4DA6-AB1F-D3AA683B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94A25F-8EC1-44B0-AB40-6E760E8C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604"/>
            <a:ext cx="9144000" cy="5225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ECA5B9-BA29-42D7-8E5C-9FCFAC78F09C}"/>
              </a:ext>
            </a:extLst>
          </p:cNvPr>
          <p:cNvSpPr/>
          <p:nvPr/>
        </p:nvSpPr>
        <p:spPr bwMode="auto">
          <a:xfrm>
            <a:off x="354563" y="3303037"/>
            <a:ext cx="2967135" cy="30896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8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754FB-9AF1-4AE0-8CC7-41B1AD2A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寄存器类（</a:t>
            </a:r>
            <a:r>
              <a:rPr lang="en-US" altLang="zh-CN" b="0" dirty="0"/>
              <a:t>register)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19013-0DCF-4D8F-AED4-4AE4D9D3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2C926-8D28-4829-B6A8-44E39C76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434"/>
            <a:ext cx="9144000" cy="5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7718-4BC2-4B1E-8441-A00DB892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寄存器类的类型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988A6-1D78-4D4D-9EE0-EEF08379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CE0F1-4018-4108-A77D-A1811F33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506"/>
            <a:ext cx="9144000" cy="45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7485"/>
      </p:ext>
    </p:extLst>
  </p:cSld>
  <p:clrMapOvr>
    <a:masterClrMapping/>
  </p:clrMapOvr>
</p:sld>
</file>

<file path=ppt/theme/theme1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蓝色模板05-4：3</Template>
  <TotalTime>1462</TotalTime>
  <Words>132</Words>
  <Application>Microsoft Office PowerPoint</Application>
  <PresentationFormat>全屏显示(4:3)</PresentationFormat>
  <Paragraphs>30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黑体</vt:lpstr>
      <vt:lpstr>时尚中黑简体</vt:lpstr>
      <vt:lpstr>微软雅黑</vt:lpstr>
      <vt:lpstr>Arial</vt:lpstr>
      <vt:lpstr>Wingdings</vt:lpstr>
      <vt:lpstr>213TGp_natural_light_v2</vt:lpstr>
      <vt:lpstr>数字逻辑实验</vt:lpstr>
      <vt:lpstr>PowerPoint 演示文稿</vt:lpstr>
      <vt:lpstr>四值逻辑系统</vt:lpstr>
      <vt:lpstr>主要数据类型</vt:lpstr>
      <vt:lpstr>net（线网）</vt:lpstr>
      <vt:lpstr>net类的类型（线网）</vt:lpstr>
      <vt:lpstr>net类在发生逻辑冲突时的决断</vt:lpstr>
      <vt:lpstr>寄存器类（register)</vt:lpstr>
      <vt:lpstr>寄存器类的类型</vt:lpstr>
      <vt:lpstr>Verilog中net和register声明语法</vt:lpstr>
      <vt:lpstr>举例</vt:lpstr>
      <vt:lpstr>选择正确的数据类型</vt:lpstr>
      <vt:lpstr>选择数据类型时常犯的错误</vt:lpstr>
      <vt:lpstr>错误举例</vt:lpstr>
      <vt:lpstr>参数（parameters)</vt:lpstr>
      <vt:lpstr>寄存器数组(Register Arrays)</vt:lpstr>
      <vt:lpstr>存储器寻址(Memory addressing)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Administrator</cp:lastModifiedBy>
  <cp:revision>9</cp:revision>
  <dcterms:created xsi:type="dcterms:W3CDTF">2019-07-03T07:04:41Z</dcterms:created>
  <dcterms:modified xsi:type="dcterms:W3CDTF">2019-08-30T03:56:29Z</dcterms:modified>
</cp:coreProperties>
</file>