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5"/>
  </p:notesMasterIdLst>
  <p:sldIdLst>
    <p:sldId id="256" r:id="rId4"/>
    <p:sldId id="258" r:id="rId5"/>
    <p:sldId id="257" r:id="rId6"/>
    <p:sldId id="259" r:id="rId7"/>
    <p:sldId id="264" r:id="rId8"/>
    <p:sldId id="265" r:id="rId9"/>
    <p:sldId id="269" r:id="rId10"/>
    <p:sldId id="263" r:id="rId11"/>
    <p:sldId id="262" r:id="rId12"/>
    <p:sldId id="261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学会使用</a:t>
            </a:r>
            <a:r>
              <a:rPr lang="x-none" altLang="zh-CN" dirty="0"/>
              <a:t> Verilog HDL </a:t>
            </a:r>
            <a:r>
              <a:rPr lang="zh-CN" altLang="zh-CN" dirty="0"/>
              <a:t>进行行为建模；</a:t>
            </a:r>
          </a:p>
          <a:p>
            <a:r>
              <a:rPr lang="zh-CN" altLang="zh-CN" dirty="0"/>
              <a:t>学会的</a:t>
            </a:r>
            <a:r>
              <a:rPr lang="x-none" altLang="zh-CN" dirty="0"/>
              <a:t> Verilog HDL </a:t>
            </a:r>
            <a:r>
              <a:rPr lang="zh-CN" altLang="zh-CN" dirty="0"/>
              <a:t>行为建模来实现计数器；</a:t>
            </a:r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行为建模来实现分频器；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en-US" altLang="zh-CN" dirty="0"/>
              <a:t>2</a:t>
            </a:r>
            <a:r>
              <a:rPr lang="zh-CN" altLang="zh-CN" dirty="0"/>
              <a:t>位的十</a:t>
            </a:r>
            <a:r>
              <a:rPr lang="zh-CN" altLang="en-US" dirty="0"/>
              <a:t>六</a:t>
            </a:r>
            <a:r>
              <a:rPr lang="zh-CN" altLang="zh-CN" dirty="0"/>
              <a:t>进制计数器，并用七段数码管来显示十</a:t>
            </a:r>
            <a:r>
              <a:rPr lang="zh-CN" altLang="en-US" dirty="0"/>
              <a:t>六</a:t>
            </a:r>
            <a:r>
              <a:rPr lang="zh-CN" altLang="zh-CN" dirty="0"/>
              <a:t>进制数</a:t>
            </a:r>
            <a:r>
              <a:rPr lang="x-none" altLang="zh-CN" dirty="0"/>
              <a:t>00~</a:t>
            </a:r>
            <a:r>
              <a:rPr lang="en-US" altLang="zh-CN" dirty="0"/>
              <a:t>FF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8A0D-49AD-4F9B-903C-2D342C98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D1273-C80A-4186-8E1B-7C5CA3BD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EGO1</a:t>
            </a:r>
            <a:r>
              <a:rPr lang="zh-CN" altLang="zh-CN" dirty="0"/>
              <a:t>实验板卡引进</a:t>
            </a:r>
            <a:r>
              <a:rPr lang="x-none" altLang="zh-CN" dirty="0"/>
              <a:t>P17</a:t>
            </a:r>
            <a:r>
              <a:rPr lang="zh-CN" altLang="zh-CN" dirty="0"/>
              <a:t>的时钟频率为</a:t>
            </a:r>
            <a:r>
              <a:rPr lang="x-none" altLang="zh-CN" dirty="0"/>
              <a:t>100MHz</a:t>
            </a:r>
            <a:r>
              <a:rPr lang="zh-CN" altLang="zh-CN" dirty="0"/>
              <a:t>，我们可以参照下表得到不同频率的时钟分频器。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D0BC104-39F5-43B8-B234-81BBADC39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56376"/>
              </p:ext>
            </p:extLst>
          </p:nvPr>
        </p:nvGraphicFramePr>
        <p:xfrm>
          <a:off x="745724" y="2698812"/>
          <a:ext cx="7331106" cy="3994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952">
                  <a:extLst>
                    <a:ext uri="{9D8B030D-6E8A-4147-A177-3AD203B41FA5}">
                      <a16:colId xmlns:a16="http://schemas.microsoft.com/office/drawing/2014/main" val="2780771506"/>
                    </a:ext>
                  </a:extLst>
                </a:gridCol>
                <a:gridCol w="1495206">
                  <a:extLst>
                    <a:ext uri="{9D8B030D-6E8A-4147-A177-3AD203B41FA5}">
                      <a16:colId xmlns:a16="http://schemas.microsoft.com/office/drawing/2014/main" val="370002541"/>
                    </a:ext>
                  </a:extLst>
                </a:gridCol>
                <a:gridCol w="1408604">
                  <a:extLst>
                    <a:ext uri="{9D8B030D-6E8A-4147-A177-3AD203B41FA5}">
                      <a16:colId xmlns:a16="http://schemas.microsoft.com/office/drawing/2014/main" val="2880859315"/>
                    </a:ext>
                  </a:extLst>
                </a:gridCol>
                <a:gridCol w="1215076">
                  <a:extLst>
                    <a:ext uri="{9D8B030D-6E8A-4147-A177-3AD203B41FA5}">
                      <a16:colId xmlns:a16="http://schemas.microsoft.com/office/drawing/2014/main" val="526282555"/>
                    </a:ext>
                  </a:extLst>
                </a:gridCol>
                <a:gridCol w="951036">
                  <a:extLst>
                    <a:ext uri="{9D8B030D-6E8A-4147-A177-3AD203B41FA5}">
                      <a16:colId xmlns:a16="http://schemas.microsoft.com/office/drawing/2014/main" val="678414378"/>
                    </a:ext>
                  </a:extLst>
                </a:gridCol>
                <a:gridCol w="1516232">
                  <a:extLst>
                    <a:ext uri="{9D8B030D-6E8A-4147-A177-3AD203B41FA5}">
                      <a16:colId xmlns:a16="http://schemas.microsoft.com/office/drawing/2014/main" val="873808822"/>
                    </a:ext>
                  </a:extLst>
                </a:gridCol>
              </a:tblGrid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位数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频率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周期</a:t>
                      </a:r>
                      <a:r>
                        <a:rPr lang="x-none" sz="1800" kern="0">
                          <a:effectLst/>
                        </a:rPr>
                        <a:t>(ms)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位数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频率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周期</a:t>
                      </a:r>
                      <a:r>
                        <a:rPr lang="x-none" sz="1800" kern="0">
                          <a:effectLst/>
                        </a:rPr>
                        <a:t>(ms)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628084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原始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100 000 000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12 207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0.081 92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866980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0"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50 000 000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6 103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0.163 84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044666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25 000 000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3 051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0.327 68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365768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12 500 000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1 525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0.655 36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7032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6 250 000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963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1.310 72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784695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3 125 000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0.000 32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381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2.621 44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301727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1 562 500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0.000 64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   191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5.242 88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718962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718 250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0.001 28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95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10.485 76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307251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390 625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0.002 56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20.971 52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220398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195 312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0.005 12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41.943 04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668779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97 656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0.010 24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83.886 08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989234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48 828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0.020 48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167.772 16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72550"/>
                  </a:ext>
                </a:extLst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24 414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0.040 96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355.544 32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42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9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82CD-3ECC-453B-B862-6834D00A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3578-78B7-4DE2-AEDB-DEF49AF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7" y="-1"/>
            <a:ext cx="5015883" cy="68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94327-554E-4B74-8E6D-C4FBC85C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(</a:t>
            </a:r>
            <a:r>
              <a:rPr lang="en-US" altLang="zh-CN" dirty="0" err="1"/>
              <a:t>fsm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E5422-A163-4BB4-8C5A-E995D4AA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4771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if(reset)</a:t>
            </a:r>
          </a:p>
          <a:p>
            <a:pPr marL="0" indent="0">
              <a:buNone/>
            </a:pPr>
            <a:r>
              <a:rPr lang="en-US" altLang="zh-CN" dirty="0"/>
              <a:t>    ...</a:t>
            </a:r>
          </a:p>
          <a:p>
            <a:pPr marL="0" indent="0">
              <a:buNone/>
            </a:pPr>
            <a:r>
              <a:rPr lang="en-US" altLang="zh-CN" dirty="0"/>
              <a:t>else  case(state)</a:t>
            </a:r>
          </a:p>
          <a:p>
            <a:pPr marL="0" indent="0">
              <a:buNone/>
            </a:pPr>
            <a:r>
              <a:rPr lang="en-US" altLang="zh-CN" dirty="0"/>
              <a:t>   STATE1:   ......</a:t>
            </a:r>
          </a:p>
          <a:p>
            <a:pPr marL="0" indent="0">
              <a:buNone/>
            </a:pPr>
            <a:r>
              <a:rPr lang="en-US" altLang="zh-CN" dirty="0"/>
              <a:t>   STATE2:   ......</a:t>
            </a:r>
          </a:p>
          <a:p>
            <a:pPr marL="0" indent="0">
              <a:buNone/>
            </a:pPr>
            <a:r>
              <a:rPr lang="en-US" altLang="zh-CN" dirty="0"/>
              <a:t>   ......</a:t>
            </a:r>
          </a:p>
          <a:p>
            <a:pPr marL="0" indent="0">
              <a:buNone/>
            </a:pPr>
            <a:r>
              <a:rPr lang="en-US" altLang="zh-CN" dirty="0"/>
              <a:t>   default: </a:t>
            </a:r>
            <a:r>
              <a:rPr lang="en-US" altLang="zh-CN" dirty="0">
                <a:solidFill>
                  <a:srgbClr val="0070C0"/>
                </a:solidFill>
              </a:rPr>
              <a:t>state &lt;= STATE1;</a:t>
            </a:r>
          </a:p>
          <a:p>
            <a:pPr marL="0" indent="0">
              <a:buNone/>
            </a:pPr>
            <a:r>
              <a:rPr lang="en-US" altLang="zh-CN" dirty="0" err="1"/>
              <a:t>endcase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1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42C4-65AC-4883-A189-4874285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时钟信号仿真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2B67C-8705-4FB0-9903-1AB5E741E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8" y="1552460"/>
            <a:ext cx="7015200" cy="43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6B8C-9B84-4D5D-979F-3413392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D92F6-D664-4525-98A2-449ED3C7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</p:spTree>
    <p:extLst>
      <p:ext uri="{BB962C8B-B14F-4D97-AF65-F5344CB8AC3E}">
        <p14:creationId xmlns:p14="http://schemas.microsoft.com/office/powerpoint/2010/main" val="24084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1771</TotalTime>
  <Words>384</Words>
  <Application>Microsoft Office PowerPoint</Application>
  <PresentationFormat>全屏显示(4:3)</PresentationFormat>
  <Paragraphs>125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 Unicode MS</vt:lpstr>
      <vt:lpstr>Gulim</vt:lpstr>
      <vt:lpstr>HY헤드라인M</vt:lpstr>
      <vt:lpstr>等线</vt:lpstr>
      <vt:lpstr>黑体</vt:lpstr>
      <vt:lpstr>华文楷体</vt:lpstr>
      <vt:lpstr>微软雅黑</vt:lpstr>
      <vt:lpstr>Arial</vt:lpstr>
      <vt:lpstr>Calibri</vt:lpstr>
      <vt:lpstr>Wingdings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分频器</vt:lpstr>
      <vt:lpstr>PowerPoint 演示文稿</vt:lpstr>
      <vt:lpstr>有限状态机(fsm)</vt:lpstr>
      <vt:lpstr>时钟信号仿真</vt:lpstr>
      <vt:lpstr>预习</vt:lpstr>
      <vt:lpstr>实验报告</vt:lpstr>
      <vt:lpstr>实验报告要求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Administrator</cp:lastModifiedBy>
  <cp:revision>39</cp:revision>
  <dcterms:created xsi:type="dcterms:W3CDTF">2019-06-29T07:16:46Z</dcterms:created>
  <dcterms:modified xsi:type="dcterms:W3CDTF">2019-11-14T02:30:32Z</dcterms:modified>
</cp:coreProperties>
</file>