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915" r:id="rId2"/>
    <p:sldMasterId id="2147484013" r:id="rId3"/>
  </p:sldMasterIdLst>
  <p:notesMasterIdLst>
    <p:notesMasterId r:id="rId22"/>
  </p:notesMasterIdLst>
  <p:sldIdLst>
    <p:sldId id="256" r:id="rId4"/>
    <p:sldId id="259" r:id="rId5"/>
    <p:sldId id="257" r:id="rId6"/>
    <p:sldId id="269" r:id="rId7"/>
    <p:sldId id="270" r:id="rId8"/>
    <p:sldId id="258" r:id="rId9"/>
    <p:sldId id="260" r:id="rId10"/>
    <p:sldId id="261" r:id="rId11"/>
    <p:sldId id="262" r:id="rId12"/>
    <p:sldId id="271" r:id="rId13"/>
    <p:sldId id="272" r:id="rId14"/>
    <p:sldId id="263" r:id="rId15"/>
    <p:sldId id="264" r:id="rId16"/>
    <p:sldId id="265" r:id="rId17"/>
    <p:sldId id="266" r:id="rId18"/>
    <p:sldId id="273" r:id="rId19"/>
    <p:sldId id="267" r:id="rId20"/>
    <p:sldId id="268" r:id="rId21"/>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19596-6559-49E7-AEB6-FDB3D4F3A95A}" type="datetimeFigureOut">
              <a:rPr lang="zh-CN" altLang="en-US" smtClean="0"/>
              <a:t>2019/9/2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646D-9DA1-4510-9B86-B0A2DCFC95AB}" type="slidenum">
              <a:rPr lang="zh-CN" altLang="en-US" smtClean="0"/>
              <a:t>‹#›</a:t>
            </a:fld>
            <a:endParaRPr lang="zh-CN" altLang="en-US"/>
          </a:p>
        </p:txBody>
      </p:sp>
    </p:spTree>
    <p:extLst>
      <p:ext uri="{BB962C8B-B14F-4D97-AF65-F5344CB8AC3E}">
        <p14:creationId xmlns:p14="http://schemas.microsoft.com/office/powerpoint/2010/main" val="388420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FD646D-9DA1-4510-9B86-B0A2DCFC95AB}" type="slidenum">
              <a:rPr lang="zh-CN" altLang="en-US" smtClean="0"/>
              <a:t>3</a:t>
            </a:fld>
            <a:endParaRPr lang="zh-CN" altLang="en-US"/>
          </a:p>
        </p:txBody>
      </p:sp>
    </p:spTree>
    <p:extLst>
      <p:ext uri="{BB962C8B-B14F-4D97-AF65-F5344CB8AC3E}">
        <p14:creationId xmlns:p14="http://schemas.microsoft.com/office/powerpoint/2010/main" val="113251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34" descr="main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5"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913"/>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163" y="0"/>
            <a:ext cx="2636837"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w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888" y="4643438"/>
            <a:ext cx="11255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w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8013" y="554355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55576" y="2174999"/>
            <a:ext cx="7772400" cy="1470025"/>
          </a:xfrm>
          <a:prstGeom prst="rect">
            <a:avLst/>
          </a:prstGeom>
        </p:spPr>
        <p:txBody>
          <a:bodyPr/>
          <a:lstStyle>
            <a:lvl1pPr algn="ctr">
              <a:defRPr sz="4200" b="1">
                <a:solidFill>
                  <a:srgbClr val="740000"/>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bg2">
                    <a:lumMod val="25000"/>
                  </a:schemeClr>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pic>
        <p:nvPicPr>
          <p:cNvPr id="14" name="Picture 92" descr="E:\单位图片\LOGO\暨南大学LOGO--png加晕光.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9035" y="764704"/>
            <a:ext cx="2486781" cy="72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8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846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8855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10"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p:nvSpPr>
        <p:spPr bwMode="ltGray">
          <a:xfrm>
            <a:off x="-24083" y="5373216"/>
            <a:ext cx="9144000" cy="10801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Oval 43"/>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 name="Rectangle 2"/>
          <p:cNvSpPr>
            <a:spLocks noGrp="1" noChangeArrowheads="1"/>
          </p:cNvSpPr>
          <p:nvPr>
            <p:ph type="ctrTitle"/>
          </p:nvPr>
        </p:nvSpPr>
        <p:spPr>
          <a:xfrm>
            <a:off x="611560" y="1340768"/>
            <a:ext cx="7632848"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latin typeface="微软雅黑" pitchFamily="34" charset="-122"/>
                <a:ea typeface="微软雅黑" pitchFamily="34" charset="-122"/>
              </a:defRPr>
            </a:lvl1pPr>
          </a:lstStyle>
          <a:p>
            <a:pPr lvl="0"/>
            <a:r>
              <a:rPr lang="zh-CN" altLang="en-US" noProof="0"/>
              <a:t>单击此处编辑母版标题样式</a:t>
            </a:r>
            <a:endParaRPr lang="en-US" altLang="zh-CN" noProof="0" dirty="0"/>
          </a:p>
        </p:txBody>
      </p:sp>
      <p:sp>
        <p:nvSpPr>
          <p:cNvPr id="3075" name="Rectangle 3"/>
          <p:cNvSpPr>
            <a:spLocks noGrp="1" noChangeArrowheads="1"/>
          </p:cNvSpPr>
          <p:nvPr>
            <p:ph type="subTitle" idx="1"/>
          </p:nvPr>
        </p:nvSpPr>
        <p:spPr>
          <a:xfrm>
            <a:off x="1590019" y="3356992"/>
            <a:ext cx="5827713" cy="593080"/>
          </a:xfrm>
          <a:noFill/>
          <a:ln>
            <a:noFill/>
          </a:ln>
          <a:effectLst/>
          <a:extLs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marL="0" indent="0" algn="l">
              <a:buNone/>
              <a:defRPr lang="en-US" altLang="zh-CN" sz="3000" b="1" noProof="0" dirty="0" smtClean="0">
                <a:solidFill>
                  <a:srgbClr val="660033"/>
                </a:solidFill>
                <a:latin typeface="微软雅黑" pitchFamily="34" charset="-122"/>
                <a:ea typeface="微软雅黑" pitchFamily="34" charset="-122"/>
                <a:cs typeface="+mj-cs"/>
              </a:defRPr>
            </a:lvl1pPr>
          </a:lstStyle>
          <a:p>
            <a:pPr lvl="0" algn="r">
              <a:spcBef>
                <a:spcPct val="0"/>
              </a:spcBef>
            </a:pPr>
            <a:r>
              <a:rPr lang="zh-CN" altLang="en-US" noProof="0"/>
              <a:t>单击此处编辑母版副标题样式</a:t>
            </a:r>
            <a:endParaRPr lang="en-US" altLang="zh-CN" noProof="0" dirty="0"/>
          </a:p>
        </p:txBody>
      </p:sp>
      <p:pic>
        <p:nvPicPr>
          <p:cNvPr id="3125" name="Picture 53" descr="E:\单位图片\校园风景\万国墙1.jpg"/>
          <p:cNvPicPr>
            <a:picLocks noChangeAspect="1" noChangeArrowheads="1"/>
          </p:cNvPicPr>
          <p:nvPr/>
        </p:nvPicPr>
        <p:blipFill rotWithShape="1">
          <a:blip r:embed="rId2">
            <a:extLst>
              <a:ext uri="{28A0092B-C50C-407E-A947-70E740481C1C}">
                <a14:useLocalDpi xmlns:a14="http://schemas.microsoft.com/office/drawing/2010/main" val="0"/>
              </a:ext>
            </a:extLst>
          </a:blip>
          <a:srcRect t="10808"/>
          <a:stretch/>
        </p:blipFill>
        <p:spPr bwMode="auto">
          <a:xfrm>
            <a:off x="4989676" y="4059610"/>
            <a:ext cx="4163947" cy="2785386"/>
          </a:xfrm>
          <a:prstGeom prst="rect">
            <a:avLst/>
          </a:prstGeom>
          <a:noFill/>
          <a:effectLst>
            <a:softEdge rad="508000"/>
          </a:effectLst>
          <a:extLst>
            <a:ext uri="{909E8E84-426E-40DD-AFC4-6F175D3DCCD1}">
              <a14:hiddenFill xmlns:a14="http://schemas.microsoft.com/office/drawing/2010/main">
                <a:solidFill>
                  <a:srgbClr val="FFFFFF"/>
                </a:solidFill>
              </a14:hiddenFill>
            </a:ext>
          </a:extLst>
        </p:spPr>
      </p:pic>
      <p:pic>
        <p:nvPicPr>
          <p:cNvPr id="9" name="Picture 92" descr="E:\单位图片\LOGO\暨南大学LOGO--png加晕光.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7" y="332655"/>
            <a:ext cx="2238247" cy="64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38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3688" y="465361"/>
            <a:ext cx="6019800" cy="487363"/>
          </a:xfrm>
        </p:spPr>
        <p:txBody>
          <a:bodyPr/>
          <a:lstStyle>
            <a:lvl1pPr algn="r">
              <a:defRPr sz="2800">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黑体" pitchFamily="49" charset="-122"/>
                <a:ea typeface="黑体" pitchFamily="49" charset="-122"/>
              </a:defRPr>
            </a:lvl1pPr>
            <a:lvl2pPr>
              <a:defRPr b="1">
                <a:latin typeface="黑体" pitchFamily="49" charset="-122"/>
                <a:ea typeface="黑体" pitchFamily="49" charset="-122"/>
              </a:defRPr>
            </a:lvl2pPr>
            <a:lvl3pPr>
              <a:defRPr b="1">
                <a:latin typeface="黑体" pitchFamily="49" charset="-122"/>
                <a:ea typeface="黑体" pitchFamily="49" charset="-122"/>
              </a:defRPr>
            </a:lvl3pPr>
            <a:lvl4pPr>
              <a:defRPr b="1">
                <a:latin typeface="黑体" pitchFamily="49" charset="-122"/>
                <a:ea typeface="黑体" pitchFamily="49" charset="-122"/>
              </a:defRPr>
            </a:lvl4pPr>
            <a:lvl5pPr>
              <a:defRPr b="1">
                <a:latin typeface="黑体" pitchFamily="49" charset="-122"/>
                <a:ea typeface="黑体"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68332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65939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6006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0721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72987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085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1167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4288740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7976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9191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8729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28625" y="260350"/>
            <a:ext cx="8229600" cy="331788"/>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8768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3688" y="465361"/>
            <a:ext cx="6019800" cy="487363"/>
          </a:xfrm>
        </p:spPr>
        <p:txBody>
          <a:bodyPr/>
          <a:lstStyle>
            <a:lvl1pPr algn="r">
              <a:defRPr sz="2800">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黑体" pitchFamily="49" charset="-122"/>
                <a:ea typeface="黑体" pitchFamily="49" charset="-122"/>
              </a:defRPr>
            </a:lvl1pPr>
            <a:lvl2pPr>
              <a:defRPr b="1">
                <a:latin typeface="黑体" pitchFamily="49" charset="-122"/>
                <a:ea typeface="黑体" pitchFamily="49" charset="-122"/>
              </a:defRPr>
            </a:lvl2pPr>
            <a:lvl3pPr>
              <a:defRPr b="1">
                <a:latin typeface="黑体" pitchFamily="49" charset="-122"/>
                <a:ea typeface="黑体" pitchFamily="49" charset="-122"/>
              </a:defRPr>
            </a:lvl3pPr>
            <a:lvl4pPr>
              <a:defRPr b="1">
                <a:latin typeface="黑体" pitchFamily="49" charset="-122"/>
                <a:ea typeface="黑体" pitchFamily="49" charset="-122"/>
              </a:defRPr>
            </a:lvl4pPr>
            <a:lvl5pPr>
              <a:defRPr b="1">
                <a:latin typeface="黑体" pitchFamily="49" charset="-122"/>
                <a:ea typeface="黑体"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950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8080"/>
        </a:solidFill>
        <a:effectLst/>
      </p:bgPr>
    </p:bg>
    <p:spTree>
      <p:nvGrpSpPr>
        <p:cNvPr id="1" name=""/>
        <p:cNvGrpSpPr/>
        <p:nvPr/>
      </p:nvGrpSpPr>
      <p:grpSpPr>
        <a:xfrm>
          <a:off x="0" y="0"/>
          <a:ext cx="0" cy="0"/>
          <a:chOff x="0" y="0"/>
          <a:chExt cx="0" cy="0"/>
        </a:xfrm>
      </p:grpSpPr>
      <p:sp>
        <p:nvSpPr>
          <p:cNvPr id="15" name="矩形 14"/>
          <p:cNvSpPr/>
          <p:nvPr/>
        </p:nvSpPr>
        <p:spPr>
          <a:xfrm>
            <a:off x="1" y="2"/>
            <a:ext cx="9144000" cy="68580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360" y="2130316"/>
            <a:ext cx="7773282" cy="1470052"/>
          </a:xfrm>
        </p:spPr>
        <p:txBody>
          <a:bodyPr>
            <a:normAutofit/>
          </a:bodyPr>
          <a:lstStyle>
            <a:lvl1pPr algn="l">
              <a:defRPr sz="381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979" y="3885976"/>
            <a:ext cx="6400044" cy="1752301"/>
          </a:xfrm>
        </p:spPr>
        <p:txBody>
          <a:bodyPr anchor="b"/>
          <a:lstStyle>
            <a:lvl1pPr marL="0" indent="0" algn="r">
              <a:buNone/>
              <a:defRPr b="1">
                <a:solidFill>
                  <a:schemeClr val="bg1"/>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1pPr>
            <a:lvl2pPr marL="362808" indent="0" algn="ctr">
              <a:buNone/>
              <a:defRPr>
                <a:solidFill>
                  <a:schemeClr val="tx1">
                    <a:tint val="75000"/>
                  </a:schemeClr>
                </a:solidFill>
              </a:defRPr>
            </a:lvl2pPr>
            <a:lvl3pPr marL="725617" indent="0" algn="ctr">
              <a:buNone/>
              <a:defRPr>
                <a:solidFill>
                  <a:schemeClr val="tx1">
                    <a:tint val="75000"/>
                  </a:schemeClr>
                </a:solidFill>
              </a:defRPr>
            </a:lvl3pPr>
            <a:lvl4pPr marL="1088425" indent="0" algn="ctr">
              <a:buNone/>
              <a:defRPr>
                <a:solidFill>
                  <a:schemeClr val="tx1">
                    <a:tint val="75000"/>
                  </a:schemeClr>
                </a:solidFill>
              </a:defRPr>
            </a:lvl4pPr>
            <a:lvl5pPr marL="1451233" indent="0" algn="ctr">
              <a:buNone/>
              <a:defRPr>
                <a:solidFill>
                  <a:schemeClr val="tx1">
                    <a:tint val="75000"/>
                  </a:schemeClr>
                </a:solidFill>
              </a:defRPr>
            </a:lvl5pPr>
            <a:lvl6pPr marL="1814042" indent="0" algn="ctr">
              <a:buNone/>
              <a:defRPr>
                <a:solidFill>
                  <a:schemeClr val="tx1">
                    <a:tint val="75000"/>
                  </a:schemeClr>
                </a:solidFill>
              </a:defRPr>
            </a:lvl6pPr>
            <a:lvl7pPr marL="2176851" indent="0" algn="ctr">
              <a:buNone/>
              <a:defRPr>
                <a:solidFill>
                  <a:schemeClr val="tx1">
                    <a:tint val="75000"/>
                  </a:schemeClr>
                </a:solidFill>
              </a:defRPr>
            </a:lvl7pPr>
            <a:lvl8pPr marL="2539659" indent="0" algn="ctr">
              <a:buNone/>
              <a:defRPr>
                <a:solidFill>
                  <a:schemeClr val="tx1">
                    <a:tint val="75000"/>
                  </a:schemeClr>
                </a:solidFill>
              </a:defRPr>
            </a:lvl8pPr>
            <a:lvl9pPr marL="2902467"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11" name="椭圆 10"/>
          <p:cNvSpPr/>
          <p:nvPr/>
        </p:nvSpPr>
        <p:spPr>
          <a:xfrm>
            <a:off x="8018862" y="284011"/>
            <a:ext cx="952416" cy="952474"/>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209345" y="474506"/>
            <a:ext cx="571450" cy="571485"/>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09436" y="1021370"/>
            <a:ext cx="1333382" cy="1333464"/>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095161" y="1307112"/>
            <a:ext cx="761933" cy="761979"/>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023310" y="5081864"/>
            <a:ext cx="2297909" cy="1413705"/>
            <a:chOff x="7589789" y="4801891"/>
            <a:chExt cx="2895524" cy="1335820"/>
          </a:xfrm>
        </p:grpSpPr>
        <p:cxnSp>
          <p:nvCxnSpPr>
            <p:cNvPr id="64" name="直接箭头连接符 63"/>
            <p:cNvCxnSpPr/>
            <p:nvPr userDrawn="1"/>
          </p:nvCxnSpPr>
          <p:spPr>
            <a:xfrm>
              <a:off x="7589789" y="5449829"/>
              <a:ext cx="2895524" cy="0"/>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userDrawn="1"/>
          </p:nvCxnSpPr>
          <p:spPr>
            <a:xfrm>
              <a:off x="9723333" y="4801891"/>
              <a:ext cx="761980" cy="645584"/>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userDrawn="1"/>
          </p:nvCxnSpPr>
          <p:spPr>
            <a:xfrm flipV="1">
              <a:off x="9723333" y="5451929"/>
              <a:ext cx="761980" cy="685782"/>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8865460" y="848498"/>
            <a:ext cx="241885" cy="5322287"/>
            <a:chOff x="8275571" y="877949"/>
            <a:chExt cx="304792" cy="5029068"/>
          </a:xfrm>
        </p:grpSpPr>
        <p:sp>
          <p:nvSpPr>
            <p:cNvPr id="88" name="矩形 87"/>
            <p:cNvSpPr/>
            <p:nvPr userDrawn="1"/>
          </p:nvSpPr>
          <p:spPr>
            <a:xfrm>
              <a:off x="8432165" y="8779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8351769" y="95414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8275571" y="10303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8351769" y="11107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8275571" y="118693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8427967" y="10345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8351769" y="12631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userDrawn="1"/>
          </p:nvSpPr>
          <p:spPr>
            <a:xfrm>
              <a:off x="8427967" y="11827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userDrawn="1"/>
          </p:nvSpPr>
          <p:spPr>
            <a:xfrm>
              <a:off x="8427967" y="13351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8355967" y="141553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userDrawn="1"/>
          </p:nvSpPr>
          <p:spPr>
            <a:xfrm>
              <a:off x="8275571" y="133933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8275571" y="14917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userDrawn="1"/>
          </p:nvSpPr>
          <p:spPr>
            <a:xfrm>
              <a:off x="8432165" y="15637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userDrawn="1"/>
          </p:nvSpPr>
          <p:spPr>
            <a:xfrm>
              <a:off x="8351769" y="163992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userDrawn="1"/>
          </p:nvSpPr>
          <p:spPr>
            <a:xfrm>
              <a:off x="8275571" y="17161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nvSpPr>
          <p:spPr>
            <a:xfrm>
              <a:off x="8351769" y="17965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8275571" y="187272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8427967" y="172032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userDrawn="1"/>
          </p:nvSpPr>
          <p:spPr>
            <a:xfrm>
              <a:off x="8351769" y="194891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userDrawn="1"/>
          </p:nvSpPr>
          <p:spPr>
            <a:xfrm>
              <a:off x="8427967" y="18685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userDrawn="1"/>
          </p:nvSpPr>
          <p:spPr>
            <a:xfrm>
              <a:off x="8427967" y="202091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userDrawn="1"/>
          </p:nvSpPr>
          <p:spPr>
            <a:xfrm>
              <a:off x="8355967" y="210131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8275571" y="202511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a:off x="8275571" y="217751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userDrawn="1"/>
          </p:nvSpPr>
          <p:spPr>
            <a:xfrm>
              <a:off x="8508363" y="423066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userDrawn="1"/>
          </p:nvSpPr>
          <p:spPr>
            <a:xfrm>
              <a:off x="8427967" y="430685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userDrawn="1"/>
          </p:nvSpPr>
          <p:spPr>
            <a:xfrm>
              <a:off x="8432165" y="415446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8508363" y="48444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8432165" y="445925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userDrawn="1"/>
          </p:nvSpPr>
          <p:spPr>
            <a:xfrm>
              <a:off x="8504165" y="438725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userDrawn="1"/>
          </p:nvSpPr>
          <p:spPr>
            <a:xfrm>
              <a:off x="8427967" y="46158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userDrawn="1"/>
          </p:nvSpPr>
          <p:spPr>
            <a:xfrm>
              <a:off x="8504165" y="453545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userDrawn="1"/>
          </p:nvSpPr>
          <p:spPr>
            <a:xfrm>
              <a:off x="8504165" y="468784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userDrawn="1"/>
          </p:nvSpPr>
          <p:spPr>
            <a:xfrm>
              <a:off x="8432165" y="476824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userDrawn="1"/>
          </p:nvSpPr>
          <p:spPr>
            <a:xfrm>
              <a:off x="8432165" y="553022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userDrawn="1"/>
          </p:nvSpPr>
          <p:spPr>
            <a:xfrm>
              <a:off x="8432165" y="3925869"/>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userDrawn="1"/>
          </p:nvSpPr>
          <p:spPr>
            <a:xfrm>
              <a:off x="8508363" y="491644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userDrawn="1"/>
          </p:nvSpPr>
          <p:spPr>
            <a:xfrm>
              <a:off x="8427967" y="499264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userDrawn="1"/>
          </p:nvSpPr>
          <p:spPr>
            <a:xfrm>
              <a:off x="8508363" y="400626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userDrawn="1"/>
          </p:nvSpPr>
          <p:spPr>
            <a:xfrm>
              <a:off x="8427967" y="568262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userDrawn="1"/>
          </p:nvSpPr>
          <p:spPr>
            <a:xfrm>
              <a:off x="8432165" y="377767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userDrawn="1"/>
          </p:nvSpPr>
          <p:spPr>
            <a:xfrm>
              <a:off x="8504165" y="507303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userDrawn="1"/>
          </p:nvSpPr>
          <p:spPr>
            <a:xfrm>
              <a:off x="8427967" y="53016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userDrawn="1"/>
          </p:nvSpPr>
          <p:spPr>
            <a:xfrm>
              <a:off x="8504165" y="5221235"/>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userDrawn="1"/>
          </p:nvSpPr>
          <p:spPr>
            <a:xfrm>
              <a:off x="8504165" y="5373631"/>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userDrawn="1"/>
          </p:nvSpPr>
          <p:spPr>
            <a:xfrm>
              <a:off x="8432165" y="545402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userDrawn="1"/>
          </p:nvSpPr>
          <p:spPr>
            <a:xfrm>
              <a:off x="8508363" y="5606423"/>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userDrawn="1"/>
          </p:nvSpPr>
          <p:spPr>
            <a:xfrm>
              <a:off x="8504165" y="5835017"/>
              <a:ext cx="72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Rectangle 44"/>
          <p:cNvSpPr>
            <a:spLocks noChangeArrowheads="1"/>
          </p:cNvSpPr>
          <p:nvPr/>
        </p:nvSpPr>
        <p:spPr bwMode="auto">
          <a:xfrm>
            <a:off x="2246060" y="798753"/>
            <a:ext cx="4248218" cy="287771"/>
          </a:xfrm>
          <a:prstGeom prst="rect">
            <a:avLst/>
          </a:prstGeom>
          <a:noFill/>
          <a:ln w="9525" algn="ctr">
            <a:noFill/>
            <a:miter lim="800000"/>
            <a:headEnd/>
            <a:tailEnd/>
          </a:ln>
        </p:spPr>
        <p:txBody>
          <a:bodyPr>
            <a:spAutoFit/>
          </a:bodyPr>
          <a:lstStyle/>
          <a:p>
            <a:pPr algn="ctr" fontAlgn="auto">
              <a:spcBef>
                <a:spcPts val="0"/>
              </a:spcBef>
              <a:spcAft>
                <a:spcPts val="0"/>
              </a:spcAft>
              <a:buClrTx/>
              <a:buFontTx/>
              <a:buNone/>
              <a:defRPr/>
            </a:pPr>
            <a:r>
              <a:rPr lang="zh-CN" altLang="en-US" sz="1270" dirty="0">
                <a:solidFill>
                  <a:prstClr val="white">
                    <a:lumMod val="85000"/>
                  </a:prstClr>
                </a:solidFill>
                <a:latin typeface="华文楷体" panose="02010600040101010101" pitchFamily="2" charset="-122"/>
                <a:ea typeface="华文楷体" panose="02010600040101010101" pitchFamily="2" charset="-122"/>
              </a:rPr>
              <a:t>忠信笃敬  知行合一  自强不息  和而不同</a:t>
            </a:r>
            <a:endParaRPr lang="zh-CN" altLang="en-US" sz="952" dirty="0">
              <a:solidFill>
                <a:prstClr val="white">
                  <a:lumMod val="85000"/>
                </a:prstClr>
              </a:solidFill>
              <a:latin typeface="华文楷体" panose="02010600040101010101" pitchFamily="2" charset="-122"/>
              <a:ea typeface="华文楷体" panose="02010600040101010101" pitchFamily="2" charset="-122"/>
            </a:endParaRPr>
          </a:p>
        </p:txBody>
      </p:sp>
      <p:grpSp>
        <p:nvGrpSpPr>
          <p:cNvPr id="70" name="组合 69"/>
          <p:cNvGrpSpPr/>
          <p:nvPr/>
        </p:nvGrpSpPr>
        <p:grpSpPr>
          <a:xfrm rot="16200000">
            <a:off x="-426983" y="4820358"/>
            <a:ext cx="322563" cy="3991104"/>
            <a:chOff x="8275571" y="877949"/>
            <a:chExt cx="304792" cy="5029068"/>
          </a:xfrm>
          <a:solidFill>
            <a:schemeClr val="bg1"/>
          </a:solidFill>
        </p:grpSpPr>
        <p:sp>
          <p:nvSpPr>
            <p:cNvPr id="71" name="矩形 70"/>
            <p:cNvSpPr/>
            <p:nvPr userDrawn="1"/>
          </p:nvSpPr>
          <p:spPr>
            <a:xfrm>
              <a:off x="8432165" y="8779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userDrawn="1"/>
          </p:nvSpPr>
          <p:spPr>
            <a:xfrm>
              <a:off x="8351769" y="95414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a:off x="8275571" y="10303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userDrawn="1"/>
          </p:nvSpPr>
          <p:spPr>
            <a:xfrm>
              <a:off x="8351769" y="1110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a:off x="8275571" y="118693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8427967" y="10345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userDrawn="1"/>
          </p:nvSpPr>
          <p:spPr>
            <a:xfrm>
              <a:off x="8351769" y="1263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userDrawn="1"/>
          </p:nvSpPr>
          <p:spPr>
            <a:xfrm>
              <a:off x="8427967" y="1182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8427967" y="1335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8355967" y="141553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8275571" y="13393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8275571" y="1491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8432165" y="1563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8351769" y="163992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userDrawn="1"/>
          </p:nvSpPr>
          <p:spPr>
            <a:xfrm>
              <a:off x="8275571" y="17161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8351769" y="1796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userDrawn="1"/>
          </p:nvSpPr>
          <p:spPr>
            <a:xfrm>
              <a:off x="8275571" y="18727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userDrawn="1"/>
          </p:nvSpPr>
          <p:spPr>
            <a:xfrm>
              <a:off x="8427967" y="17203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userDrawn="1"/>
          </p:nvSpPr>
          <p:spPr>
            <a:xfrm>
              <a:off x="8351769" y="1948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userDrawn="1"/>
          </p:nvSpPr>
          <p:spPr>
            <a:xfrm>
              <a:off x="8427967" y="1868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userDrawn="1"/>
          </p:nvSpPr>
          <p:spPr>
            <a:xfrm>
              <a:off x="8427967" y="2020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userDrawn="1"/>
          </p:nvSpPr>
          <p:spPr>
            <a:xfrm>
              <a:off x="8355967" y="210131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userDrawn="1"/>
          </p:nvSpPr>
          <p:spPr>
            <a:xfrm>
              <a:off x="8275571" y="20251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userDrawn="1"/>
          </p:nvSpPr>
          <p:spPr>
            <a:xfrm>
              <a:off x="8275571" y="217751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userDrawn="1"/>
          </p:nvSpPr>
          <p:spPr>
            <a:xfrm>
              <a:off x="8508363" y="423066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userDrawn="1"/>
          </p:nvSpPr>
          <p:spPr>
            <a:xfrm>
              <a:off x="8427967" y="430685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userDrawn="1"/>
          </p:nvSpPr>
          <p:spPr>
            <a:xfrm>
              <a:off x="8432165" y="415446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userDrawn="1"/>
          </p:nvSpPr>
          <p:spPr>
            <a:xfrm>
              <a:off x="8508363" y="4844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userDrawn="1"/>
          </p:nvSpPr>
          <p:spPr>
            <a:xfrm>
              <a:off x="8432165" y="4459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userDrawn="1"/>
          </p:nvSpPr>
          <p:spPr>
            <a:xfrm>
              <a:off x="8504165" y="4387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userDrawn="1"/>
          </p:nvSpPr>
          <p:spPr>
            <a:xfrm>
              <a:off x="8427967" y="4615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userDrawn="1"/>
          </p:nvSpPr>
          <p:spPr>
            <a:xfrm>
              <a:off x="8504165" y="453545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userDrawn="1"/>
          </p:nvSpPr>
          <p:spPr>
            <a:xfrm>
              <a:off x="8504165" y="4687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userDrawn="1"/>
          </p:nvSpPr>
          <p:spPr>
            <a:xfrm>
              <a:off x="8432165" y="476824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userDrawn="1"/>
          </p:nvSpPr>
          <p:spPr>
            <a:xfrm>
              <a:off x="8432165" y="55302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userDrawn="1"/>
          </p:nvSpPr>
          <p:spPr>
            <a:xfrm>
              <a:off x="8432165" y="392586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userDrawn="1"/>
          </p:nvSpPr>
          <p:spPr>
            <a:xfrm>
              <a:off x="8508363" y="4916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userDrawn="1"/>
          </p:nvSpPr>
          <p:spPr>
            <a:xfrm>
              <a:off x="8427967" y="49926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userDrawn="1"/>
          </p:nvSpPr>
          <p:spPr>
            <a:xfrm>
              <a:off x="8508363" y="400626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userDrawn="1"/>
          </p:nvSpPr>
          <p:spPr>
            <a:xfrm>
              <a:off x="8427967" y="56826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userDrawn="1"/>
          </p:nvSpPr>
          <p:spPr>
            <a:xfrm>
              <a:off x="8432165" y="377767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userDrawn="1"/>
          </p:nvSpPr>
          <p:spPr>
            <a:xfrm>
              <a:off x="8504165" y="50730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userDrawn="1"/>
          </p:nvSpPr>
          <p:spPr>
            <a:xfrm>
              <a:off x="8427967" y="5301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userDrawn="1"/>
          </p:nvSpPr>
          <p:spPr>
            <a:xfrm>
              <a:off x="8504165" y="52212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userDrawn="1"/>
          </p:nvSpPr>
          <p:spPr>
            <a:xfrm>
              <a:off x="8504165" y="5373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userDrawn="1"/>
          </p:nvSpPr>
          <p:spPr>
            <a:xfrm>
              <a:off x="8432165" y="545402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userDrawn="1"/>
          </p:nvSpPr>
          <p:spPr>
            <a:xfrm>
              <a:off x="8508363" y="56064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userDrawn="1"/>
          </p:nvSpPr>
          <p:spPr>
            <a:xfrm>
              <a:off x="8504165" y="58350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0" name="Picture 92" descr="E:\单位图片\LOGO\暨南大学LOGO--png加晕光.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6" y="525934"/>
            <a:ext cx="2368602" cy="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0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2" name="标题 1"/>
          <p:cNvSpPr>
            <a:spLocks noGrp="1"/>
          </p:cNvSpPr>
          <p:nvPr>
            <p:ph type="title"/>
          </p:nvPr>
        </p:nvSpPr>
        <p:spPr/>
        <p:txBody>
          <a:bodyPr>
            <a:normAutofit/>
          </a:bodyPr>
          <a:lstStyle>
            <a:lvl1pPr>
              <a:defRPr sz="3175">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01304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327" y="1599418"/>
            <a:ext cx="4054202" cy="4526078"/>
          </a:xfrm>
        </p:spPr>
        <p:txBody>
          <a:bodyPr/>
          <a:lstStyle>
            <a:lvl1pPr>
              <a:defRPr sz="2222"/>
            </a:lvl1pPr>
            <a:lvl2pPr>
              <a:defRPr sz="1905"/>
            </a:lvl2pPr>
            <a:lvl3pPr>
              <a:defRPr sz="1587"/>
            </a:lvl3pPr>
            <a:lvl4pPr>
              <a:defRPr sz="1429"/>
            </a:lvl4pPr>
            <a:lvl5pPr>
              <a:defRPr sz="1429"/>
            </a:lvl5pPr>
            <a:lvl6pPr>
              <a:defRPr sz="1429"/>
            </a:lvl6pPr>
            <a:lvl7pPr>
              <a:defRPr sz="1429"/>
            </a:lvl7pPr>
            <a:lvl8pPr>
              <a:defRPr sz="1429"/>
            </a:lvl8pPr>
            <a:lvl9pPr>
              <a:defRPr sz="142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32473" y="1599418"/>
            <a:ext cx="4054202" cy="4526078"/>
          </a:xfrm>
        </p:spPr>
        <p:txBody>
          <a:bodyPr/>
          <a:lstStyle>
            <a:lvl1pPr>
              <a:defRPr sz="2222"/>
            </a:lvl1pPr>
            <a:lvl2pPr>
              <a:defRPr sz="1905"/>
            </a:lvl2pPr>
            <a:lvl3pPr>
              <a:defRPr sz="1587"/>
            </a:lvl3pPr>
            <a:lvl4pPr>
              <a:defRPr sz="1429"/>
            </a:lvl4pPr>
            <a:lvl5pPr>
              <a:defRPr sz="1429"/>
            </a:lvl5pPr>
            <a:lvl6pPr>
              <a:defRPr sz="1429"/>
            </a:lvl6pPr>
            <a:lvl7pPr>
              <a:defRPr sz="1429"/>
            </a:lvl7pPr>
            <a:lvl8pPr>
              <a:defRPr sz="1429"/>
            </a:lvl8pPr>
            <a:lvl9pPr>
              <a:defRPr sz="142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92371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327" y="1535574"/>
            <a:ext cx="4040342" cy="640103"/>
          </a:xfrm>
        </p:spPr>
        <p:txBody>
          <a:bodyPr anchor="b"/>
          <a:lstStyle>
            <a:lvl1pPr marL="0" indent="0">
              <a:buNone/>
              <a:defRPr sz="1905" b="1"/>
            </a:lvl1pPr>
            <a:lvl2pPr marL="362808" indent="0">
              <a:buNone/>
              <a:defRPr sz="1587" b="1"/>
            </a:lvl2pPr>
            <a:lvl3pPr marL="725617" indent="0">
              <a:buNone/>
              <a:defRPr sz="1429" b="1"/>
            </a:lvl3pPr>
            <a:lvl4pPr marL="1088425" indent="0">
              <a:buNone/>
              <a:defRPr sz="1270" b="1"/>
            </a:lvl4pPr>
            <a:lvl5pPr marL="1451233" indent="0">
              <a:buNone/>
              <a:defRPr sz="1270" b="1"/>
            </a:lvl5pPr>
            <a:lvl6pPr marL="1814042" indent="0">
              <a:buNone/>
              <a:defRPr sz="1270" b="1"/>
            </a:lvl6pPr>
            <a:lvl7pPr marL="2176851" indent="0">
              <a:buNone/>
              <a:defRPr sz="1270" b="1"/>
            </a:lvl7pPr>
            <a:lvl8pPr marL="2539659" indent="0">
              <a:buNone/>
              <a:defRPr sz="1270" b="1"/>
            </a:lvl8pPr>
            <a:lvl9pPr marL="2902467" indent="0">
              <a:buNone/>
              <a:defRPr sz="1270" b="1"/>
            </a:lvl9pPr>
          </a:lstStyle>
          <a:p>
            <a:pPr lvl="0"/>
            <a:r>
              <a:rPr lang="zh-CN" altLang="en-US"/>
              <a:t>单击此处编辑母版文本样式</a:t>
            </a:r>
          </a:p>
        </p:txBody>
      </p:sp>
      <p:sp>
        <p:nvSpPr>
          <p:cNvPr id="4" name="内容占位符 3"/>
          <p:cNvSpPr>
            <a:spLocks noGrp="1"/>
          </p:cNvSpPr>
          <p:nvPr>
            <p:ph sz="half" idx="2"/>
          </p:nvPr>
        </p:nvSpPr>
        <p:spPr>
          <a:xfrm>
            <a:off x="457327" y="2175677"/>
            <a:ext cx="4040342" cy="3949818"/>
          </a:xfrm>
        </p:spPr>
        <p:txBody>
          <a:bodyPr/>
          <a:lstStyle>
            <a:lvl1pPr>
              <a:defRPr sz="1905"/>
            </a:lvl1pPr>
            <a:lvl2pPr>
              <a:defRPr sz="1587"/>
            </a:lvl2pPr>
            <a:lvl3pPr>
              <a:defRPr sz="1429"/>
            </a:lvl3pPr>
            <a:lvl4pPr>
              <a:defRPr sz="1270"/>
            </a:lvl4pPr>
            <a:lvl5pPr>
              <a:defRPr sz="1270"/>
            </a:lvl5pPr>
            <a:lvl6pPr>
              <a:defRPr sz="1270"/>
            </a:lvl6pPr>
            <a:lvl7pPr>
              <a:defRPr sz="1270"/>
            </a:lvl7pPr>
            <a:lvl8pPr>
              <a:defRPr sz="1270"/>
            </a:lvl8pPr>
            <a:lvl9pPr>
              <a:defRPr sz="12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72" y="1535574"/>
            <a:ext cx="4041602" cy="640103"/>
          </a:xfrm>
        </p:spPr>
        <p:txBody>
          <a:bodyPr anchor="b"/>
          <a:lstStyle>
            <a:lvl1pPr marL="0" indent="0">
              <a:buNone/>
              <a:defRPr sz="1905" b="1"/>
            </a:lvl1pPr>
            <a:lvl2pPr marL="362808" indent="0">
              <a:buNone/>
              <a:defRPr sz="1587" b="1"/>
            </a:lvl2pPr>
            <a:lvl3pPr marL="725617" indent="0">
              <a:buNone/>
              <a:defRPr sz="1429" b="1"/>
            </a:lvl3pPr>
            <a:lvl4pPr marL="1088425" indent="0">
              <a:buNone/>
              <a:defRPr sz="1270" b="1"/>
            </a:lvl4pPr>
            <a:lvl5pPr marL="1451233" indent="0">
              <a:buNone/>
              <a:defRPr sz="1270" b="1"/>
            </a:lvl5pPr>
            <a:lvl6pPr marL="1814042" indent="0">
              <a:buNone/>
              <a:defRPr sz="1270" b="1"/>
            </a:lvl6pPr>
            <a:lvl7pPr marL="2176851" indent="0">
              <a:buNone/>
              <a:defRPr sz="1270" b="1"/>
            </a:lvl7pPr>
            <a:lvl8pPr marL="2539659" indent="0">
              <a:buNone/>
              <a:defRPr sz="1270" b="1"/>
            </a:lvl8pPr>
            <a:lvl9pPr marL="2902467" indent="0">
              <a:buNone/>
              <a:defRPr sz="1270" b="1"/>
            </a:lvl9pPr>
          </a:lstStyle>
          <a:p>
            <a:pPr lvl="0"/>
            <a:r>
              <a:rPr lang="zh-CN" altLang="en-US"/>
              <a:t>单击此处编辑母版文本样式</a:t>
            </a:r>
          </a:p>
        </p:txBody>
      </p:sp>
      <p:sp>
        <p:nvSpPr>
          <p:cNvPr id="6" name="内容占位符 5"/>
          <p:cNvSpPr>
            <a:spLocks noGrp="1"/>
          </p:cNvSpPr>
          <p:nvPr>
            <p:ph sz="quarter" idx="4"/>
          </p:nvPr>
        </p:nvSpPr>
        <p:spPr>
          <a:xfrm>
            <a:off x="4645072" y="2175677"/>
            <a:ext cx="4041602" cy="3949818"/>
          </a:xfrm>
        </p:spPr>
        <p:txBody>
          <a:bodyPr/>
          <a:lstStyle>
            <a:lvl1pPr>
              <a:defRPr sz="1905"/>
            </a:lvl1pPr>
            <a:lvl2pPr>
              <a:defRPr sz="1587"/>
            </a:lvl2pPr>
            <a:lvl3pPr>
              <a:defRPr sz="1429"/>
            </a:lvl3pPr>
            <a:lvl4pPr>
              <a:defRPr sz="1270"/>
            </a:lvl4pPr>
            <a:lvl5pPr>
              <a:defRPr sz="1270"/>
            </a:lvl5pPr>
            <a:lvl6pPr>
              <a:defRPr sz="1270"/>
            </a:lvl6pPr>
            <a:lvl7pPr>
              <a:defRPr sz="1270"/>
            </a:lvl7pPr>
            <a:lvl8pPr>
              <a:defRPr sz="1270"/>
            </a:lvl8pPr>
            <a:lvl9pPr>
              <a:defRPr sz="12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68532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78802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4" descr="sub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descr="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063" y="-33338"/>
            <a:ext cx="1349375"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descr="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2338" y="-258763"/>
            <a:ext cx="1125537"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3" descr="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53975"/>
            <a:ext cx="7191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9"/>
          <p:cNvSpPr>
            <a:spLocks noChangeArrowheads="1"/>
          </p:cNvSpPr>
          <p:nvPr/>
        </p:nvSpPr>
        <p:spPr bwMode="auto">
          <a:xfrm>
            <a:off x="0" y="3563938"/>
            <a:ext cx="9144000" cy="3294062"/>
          </a:xfrm>
          <a:prstGeom prst="rect">
            <a:avLst/>
          </a:prstGeom>
          <a:gradFill rotWithShape="1">
            <a:gsLst>
              <a:gs pos="0">
                <a:srgbClr val="FFFFFF">
                  <a:alpha val="0"/>
                </a:srgbClr>
              </a:gs>
              <a:gs pos="100000">
                <a:srgbClr val="0099CC">
                  <a:alpha val="14999"/>
                </a:srgbClr>
              </a:gs>
            </a:gsLst>
            <a:lin ang="5400000" scaled="1"/>
          </a:gradFill>
          <a:ln w="9525">
            <a:noFill/>
            <a:miter lim="800000"/>
            <a:headEnd/>
            <a:tailEnd/>
          </a:ln>
        </p:spPr>
        <p:txBody>
          <a:bodyPr wrap="none" anchor="ctr"/>
          <a:lstStyle/>
          <a:p>
            <a:pPr algn="ctr">
              <a:defRPr/>
            </a:pPr>
            <a:endParaRPr lang="ko-KR" altLang="en-US"/>
          </a:p>
        </p:txBody>
      </p:sp>
      <p:sp>
        <p:nvSpPr>
          <p:cNvPr id="1031" name="Rectangle 3"/>
          <p:cNvSpPr>
            <a:spLocks noGrp="1" noChangeArrowheads="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1" name="Picture 92" descr="E:\单位图片\LOGO\暨南大学LOGO--png加晕光.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505" y="116214"/>
            <a:ext cx="2088232" cy="6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5088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txStyles>
    <p:titleStyle>
      <a:lvl1pPr algn="l" rtl="0" eaLnBrk="1" fontAlgn="base" latinLnBrk="1" hangingPunct="1">
        <a:spcBef>
          <a:spcPct val="0"/>
        </a:spcBef>
        <a:spcAft>
          <a:spcPct val="0"/>
        </a:spcAft>
        <a:defRPr sz="3600">
          <a:solidFill>
            <a:schemeClr val="bg1"/>
          </a:solidFill>
          <a:latin typeface="+mj-lt"/>
          <a:ea typeface="+mj-ea"/>
          <a:cs typeface="+mj-cs"/>
        </a:defRPr>
      </a:lvl1pPr>
      <a:lvl2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2pPr>
      <a:lvl3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3pPr>
      <a:lvl4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4pPr>
      <a:lvl5pPr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5pPr>
      <a:lvl6pPr marL="4572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6pPr>
      <a:lvl7pPr marL="9144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7pPr>
      <a:lvl8pPr marL="13716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8pPr>
      <a:lvl9pPr marL="1828800" algn="l" rtl="0" eaLnBrk="1" fontAlgn="base" latinLnBrk="1" hangingPunct="1">
        <a:spcBef>
          <a:spcPct val="0"/>
        </a:spcBef>
        <a:spcAft>
          <a:spcPct val="0"/>
        </a:spcAft>
        <a:defRPr sz="3600">
          <a:solidFill>
            <a:schemeClr val="bg1"/>
          </a:solidFill>
          <a:latin typeface="HY헤드라인M" pitchFamily="2" charset="-127"/>
          <a:ea typeface="HY헤드라인M" pitchFamily="2" charset="-127"/>
        </a:defRPr>
      </a:lvl9pPr>
    </p:titleStyle>
    <p:bodyStyle>
      <a:lvl1pPr marL="342900" indent="-342900" algn="l" rtl="0" eaLnBrk="1" fontAlgn="base" latinLnBrk="1"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sz="2800">
          <a:solidFill>
            <a:schemeClr val="tx1"/>
          </a:solidFill>
          <a:latin typeface="+mn-lt"/>
          <a:ea typeface="+mn-ea"/>
        </a:defRPr>
      </a:lvl2pPr>
      <a:lvl3pPr marL="1143000" indent="-228600" algn="l" rtl="0" eaLnBrk="1" fontAlgn="base" latinLnBrk="1" hangingPunct="1">
        <a:spcBef>
          <a:spcPct val="20000"/>
        </a:spcBef>
        <a:spcAft>
          <a:spcPct val="0"/>
        </a:spcAft>
        <a:buChar char="•"/>
        <a:defRPr sz="2400">
          <a:solidFill>
            <a:schemeClr val="tx1"/>
          </a:solidFill>
          <a:latin typeface="+mn-lt"/>
          <a:ea typeface="+mn-ea"/>
        </a:defRPr>
      </a:lvl3pPr>
      <a:lvl4pPr marL="1600200" indent="-228600" algn="l" rtl="0" eaLnBrk="1" fontAlgn="base" latinLnBrk="1" hangingPunct="1">
        <a:spcBef>
          <a:spcPct val="20000"/>
        </a:spcBef>
        <a:spcAft>
          <a:spcPct val="0"/>
        </a:spcAft>
        <a:buChar char="–"/>
        <a:defRPr sz="2000">
          <a:solidFill>
            <a:schemeClr val="tx1"/>
          </a:solidFill>
          <a:latin typeface="+mn-lt"/>
          <a:ea typeface="+mn-ea"/>
        </a:defRPr>
      </a:lvl4pPr>
      <a:lvl5pPr marL="2057400" indent="-228600" algn="l" rtl="0" eaLnBrk="1" fontAlgn="base" latinLnBrk="1" hangingPunct="1">
        <a:spcBef>
          <a:spcPct val="20000"/>
        </a:spcBef>
        <a:spcAft>
          <a:spcPct val="0"/>
        </a:spcAft>
        <a:buChar char="»"/>
        <a:defRPr sz="2000">
          <a:solidFill>
            <a:schemeClr val="tx1"/>
          </a:solidFill>
          <a:latin typeface="+mn-lt"/>
          <a:ea typeface="+mn-ea"/>
        </a:defRPr>
      </a:lvl5pPr>
      <a:lvl6pPr marL="2514600" indent="-228600" algn="l" rtl="0" eaLnBrk="1" fontAlgn="base" latinLnBrk="1" hangingPunct="1">
        <a:spcBef>
          <a:spcPct val="20000"/>
        </a:spcBef>
        <a:spcAft>
          <a:spcPct val="0"/>
        </a:spcAft>
        <a:buChar char="»"/>
        <a:defRPr sz="2000">
          <a:solidFill>
            <a:schemeClr val="tx1"/>
          </a:solidFill>
          <a:latin typeface="+mn-lt"/>
          <a:ea typeface="+mn-ea"/>
        </a:defRPr>
      </a:lvl6pPr>
      <a:lvl7pPr marL="2971800" indent="-228600" algn="l" rtl="0" eaLnBrk="1" fontAlgn="base" latinLnBrk="1" hangingPunct="1">
        <a:spcBef>
          <a:spcPct val="20000"/>
        </a:spcBef>
        <a:spcAft>
          <a:spcPct val="0"/>
        </a:spcAft>
        <a:buChar char="»"/>
        <a:defRPr sz="2000">
          <a:solidFill>
            <a:schemeClr val="tx1"/>
          </a:solidFill>
          <a:latin typeface="+mn-lt"/>
          <a:ea typeface="+mn-ea"/>
        </a:defRPr>
      </a:lvl7pPr>
      <a:lvl8pPr marL="3429000" indent="-228600" algn="l" rtl="0" eaLnBrk="1" fontAlgn="base" latinLnBrk="1" hangingPunct="1">
        <a:spcBef>
          <a:spcPct val="20000"/>
        </a:spcBef>
        <a:spcAft>
          <a:spcPct val="0"/>
        </a:spcAft>
        <a:buChar char="»"/>
        <a:defRPr sz="2000">
          <a:solidFill>
            <a:schemeClr val="tx1"/>
          </a:solidFill>
          <a:latin typeface="+mn-lt"/>
          <a:ea typeface="+mn-ea"/>
        </a:defRPr>
      </a:lvl8pPr>
      <a:lvl9pPr marL="3886200" indent="-228600" algn="l" rtl="0" eaLnBrk="1" fontAlgn="base" latinLnBrk="1"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327" y="1599418"/>
            <a:ext cx="8229348" cy="452607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矩形 7"/>
          <p:cNvSpPr/>
          <p:nvPr/>
        </p:nvSpPr>
        <p:spPr>
          <a:xfrm>
            <a:off x="1" y="445292"/>
            <a:ext cx="9144000" cy="78102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989734" y="12273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925931" y="20337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65460" y="28401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925931" y="36909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986403" y="28845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865460" y="117550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925931" y="1256143"/>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986403" y="117106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986403" y="133234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929263" y="141742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865460" y="133678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865460" y="1498065"/>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050205" y="367092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986403" y="375156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989734" y="359028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050205" y="432049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989734" y="391284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046874" y="383664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986403" y="407856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046874" y="399348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046874" y="415476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89734" y="423984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989734" y="504625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989734" y="334835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050205" y="439668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986403" y="447732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50205" y="343344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986403" y="5207538"/>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89734" y="3191520"/>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046874" y="456241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86403" y="4804334"/>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9046874" y="4719251"/>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9046874" y="4880532"/>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989734" y="4965616"/>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050205" y="5126897"/>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046874" y="5368819"/>
            <a:ext cx="57140" cy="7619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327" y="273851"/>
            <a:ext cx="8229348" cy="1144120"/>
          </a:xfrm>
          <a:prstGeom prst="rect">
            <a:avLst/>
          </a:prstGeom>
        </p:spPr>
        <p:txBody>
          <a:bodyPr vert="horz" lIns="91440" tIns="45720" rIns="91440" bIns="45720" rtlCol="0" anchor="ctr">
            <a:normAutofit/>
          </a:bodyPr>
          <a:lstStyle/>
          <a:p>
            <a:r>
              <a:rPr lang="zh-CN" altLang="en-US" dirty="0"/>
              <a:t>单击此处编辑母版标题样式</a:t>
            </a:r>
          </a:p>
        </p:txBody>
      </p:sp>
      <p:grpSp>
        <p:nvGrpSpPr>
          <p:cNvPr id="112" name="组合 111"/>
          <p:cNvGrpSpPr/>
          <p:nvPr/>
        </p:nvGrpSpPr>
        <p:grpSpPr>
          <a:xfrm rot="16200000">
            <a:off x="-426983" y="4820358"/>
            <a:ext cx="322563" cy="3991104"/>
            <a:chOff x="8275571" y="877949"/>
            <a:chExt cx="304792" cy="5029068"/>
          </a:xfrm>
          <a:solidFill>
            <a:srgbClr val="008080"/>
          </a:solidFill>
        </p:grpSpPr>
        <p:sp>
          <p:nvSpPr>
            <p:cNvPr id="64" name="矩形 63"/>
            <p:cNvSpPr/>
            <p:nvPr userDrawn="1"/>
          </p:nvSpPr>
          <p:spPr>
            <a:xfrm>
              <a:off x="8432165" y="8779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userDrawn="1"/>
          </p:nvSpPr>
          <p:spPr>
            <a:xfrm>
              <a:off x="8351769" y="95414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userDrawn="1"/>
          </p:nvSpPr>
          <p:spPr>
            <a:xfrm>
              <a:off x="8275571" y="10303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userDrawn="1"/>
          </p:nvSpPr>
          <p:spPr>
            <a:xfrm>
              <a:off x="8351769" y="1110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userDrawn="1"/>
          </p:nvSpPr>
          <p:spPr>
            <a:xfrm>
              <a:off x="8275571" y="118693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userDrawn="1"/>
          </p:nvSpPr>
          <p:spPr>
            <a:xfrm>
              <a:off x="8427967" y="10345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userDrawn="1"/>
          </p:nvSpPr>
          <p:spPr>
            <a:xfrm>
              <a:off x="8351769" y="1263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userDrawn="1"/>
          </p:nvSpPr>
          <p:spPr>
            <a:xfrm>
              <a:off x="8427967" y="11827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userDrawn="1"/>
          </p:nvSpPr>
          <p:spPr>
            <a:xfrm>
              <a:off x="8427967" y="13351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a:off x="8355967" y="141553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userDrawn="1"/>
          </p:nvSpPr>
          <p:spPr>
            <a:xfrm>
              <a:off x="8275571" y="13393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userDrawn="1"/>
          </p:nvSpPr>
          <p:spPr>
            <a:xfrm>
              <a:off x="8275571" y="1491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a:off x="8432165" y="15637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8351769" y="163992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userDrawn="1"/>
          </p:nvSpPr>
          <p:spPr>
            <a:xfrm>
              <a:off x="8275571" y="17161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userDrawn="1"/>
          </p:nvSpPr>
          <p:spPr>
            <a:xfrm>
              <a:off x="8351769" y="1796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userDrawn="1"/>
          </p:nvSpPr>
          <p:spPr>
            <a:xfrm>
              <a:off x="8275571" y="18727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8427967" y="17203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8351769" y="1948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8427967" y="18685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8427967" y="202091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8355967" y="210131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8275571" y="20251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8275571" y="217751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8508363" y="423066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8427967" y="430685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8432165" y="415446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8508363" y="4844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8432165" y="4459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8504165" y="438725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8427967" y="4615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userDrawn="1"/>
          </p:nvSpPr>
          <p:spPr>
            <a:xfrm>
              <a:off x="8504165" y="453545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userDrawn="1"/>
          </p:nvSpPr>
          <p:spPr>
            <a:xfrm>
              <a:off x="8504165" y="468784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8432165" y="476824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userDrawn="1"/>
          </p:nvSpPr>
          <p:spPr>
            <a:xfrm>
              <a:off x="8432165" y="553022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8432165" y="3925869"/>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userDrawn="1"/>
          </p:nvSpPr>
          <p:spPr>
            <a:xfrm>
              <a:off x="8508363" y="491644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userDrawn="1"/>
          </p:nvSpPr>
          <p:spPr>
            <a:xfrm>
              <a:off x="8427967" y="499264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userDrawn="1"/>
          </p:nvSpPr>
          <p:spPr>
            <a:xfrm>
              <a:off x="8508363" y="400626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nvSpPr>
          <p:spPr>
            <a:xfrm>
              <a:off x="8427967" y="568262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8432165" y="377767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8504165" y="507303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userDrawn="1"/>
          </p:nvSpPr>
          <p:spPr>
            <a:xfrm>
              <a:off x="8427967" y="5301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userDrawn="1"/>
          </p:nvSpPr>
          <p:spPr>
            <a:xfrm>
              <a:off x="8504165" y="5221235"/>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userDrawn="1"/>
          </p:nvSpPr>
          <p:spPr>
            <a:xfrm>
              <a:off x="8504165" y="5373631"/>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userDrawn="1"/>
          </p:nvSpPr>
          <p:spPr>
            <a:xfrm>
              <a:off x="8432165" y="545402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8508363" y="5606423"/>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a:off x="8504165" y="5835017"/>
              <a:ext cx="72000"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4" name="Picture 92" descr="E:\单位图片\LOGO\暨南大学LOGO--png加晕光.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8629" y="6149537"/>
            <a:ext cx="2168338" cy="62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712831"/>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00"/>
                                        <p:tgtEl>
                                          <p:spTgt spid="3">
                                            <p:txEl>
                                              <p:pRg st="0" end="0"/>
                                            </p:txEl>
                                          </p:spTgt>
                                        </p:tgtEl>
                                      </p:cBhvr>
                                    </p:animEffect>
                                    <p:anim calcmode="lin" valueType="num">
                                      <p:cBhvr>
                                        <p:cTn id="14"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00"/>
                                        <p:tgtEl>
                                          <p:spTgt spid="3">
                                            <p:txEl>
                                              <p:pRg st="1" end="1"/>
                                            </p:txEl>
                                          </p:spTgt>
                                        </p:tgtEl>
                                      </p:cBhvr>
                                    </p:animEffect>
                                    <p:anim calcmode="lin" valueType="num">
                                      <p:cBhvr>
                                        <p:cTn id="19" dur="6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600"/>
                                        <p:tgtEl>
                                          <p:spTgt spid="3">
                                            <p:txEl>
                                              <p:pRg st="2" end="2"/>
                                            </p:txEl>
                                          </p:spTgt>
                                        </p:tgtEl>
                                      </p:cBhvr>
                                    </p:animEffect>
                                    <p:anim calcmode="lin" valueType="num">
                                      <p:cBhvr>
                                        <p:cTn id="24" dur="6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6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600"/>
                                        <p:tgtEl>
                                          <p:spTgt spid="3">
                                            <p:txEl>
                                              <p:pRg st="3" end="3"/>
                                            </p:txEl>
                                          </p:spTgt>
                                        </p:tgtEl>
                                      </p:cBhvr>
                                    </p:animEffect>
                                    <p:anim calcmode="lin" valueType="num">
                                      <p:cBhvr>
                                        <p:cTn id="29" dur="6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6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600"/>
                                        <p:tgtEl>
                                          <p:spTgt spid="3">
                                            <p:txEl>
                                              <p:pRg st="4" end="4"/>
                                            </p:txEl>
                                          </p:spTgt>
                                        </p:tgtEl>
                                      </p:cBhvr>
                                    </p:animEffect>
                                    <p:anim calcmode="lin" valueType="num">
                                      <p:cBhvr>
                                        <p:cTn id="34" dur="6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6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txStyles>
    <p:titleStyle>
      <a:lvl1pPr algn="ctr" defTabSz="725617" rtl="0" eaLnBrk="1" latinLnBrk="0" hangingPunct="1">
        <a:spcBef>
          <a:spcPct val="0"/>
        </a:spcBef>
        <a:buNone/>
        <a:defRPr sz="3175" b="1" kern="120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defRPr>
      </a:lvl1pPr>
    </p:titleStyle>
    <p:bodyStyle>
      <a:lvl1pPr marL="272107" indent="-272107" algn="l" defTabSz="725617" rtl="0" eaLnBrk="1" latinLnBrk="0" hangingPunct="1">
        <a:spcBef>
          <a:spcPct val="20000"/>
        </a:spcBef>
        <a:buFont typeface="Arial" panose="020B0604020202020204" pitchFamily="34" charset="0"/>
        <a:buChar char="•"/>
        <a:defRPr sz="2540" b="1" kern="1200">
          <a:solidFill>
            <a:schemeClr val="tx1"/>
          </a:solidFill>
          <a:latin typeface="黑体" panose="02010609060101010101" pitchFamily="49" charset="-122"/>
          <a:ea typeface="黑体" panose="02010609060101010101" pitchFamily="49" charset="-122"/>
          <a:cs typeface="+mn-cs"/>
        </a:defRPr>
      </a:lvl1pPr>
      <a:lvl2pPr marL="589563" indent="-226755" algn="l" defTabSz="725617" rtl="0" eaLnBrk="1" latinLnBrk="0" hangingPunct="1">
        <a:spcBef>
          <a:spcPct val="20000"/>
        </a:spcBef>
        <a:buFont typeface="Arial" panose="020B0604020202020204" pitchFamily="34" charset="0"/>
        <a:buChar char="–"/>
        <a:defRPr sz="2222" b="1" kern="1200">
          <a:solidFill>
            <a:schemeClr val="tx1"/>
          </a:solidFill>
          <a:latin typeface="黑体" panose="02010609060101010101" pitchFamily="49" charset="-122"/>
          <a:ea typeface="黑体" panose="02010609060101010101" pitchFamily="49" charset="-122"/>
          <a:cs typeface="+mn-cs"/>
        </a:defRPr>
      </a:lvl2pPr>
      <a:lvl3pPr marL="907021" indent="-181404" algn="l" defTabSz="725617" rtl="0" eaLnBrk="1" latinLnBrk="0" hangingPunct="1">
        <a:spcBef>
          <a:spcPct val="20000"/>
        </a:spcBef>
        <a:buFont typeface="Arial" panose="020B0604020202020204" pitchFamily="34" charset="0"/>
        <a:buChar char="•"/>
        <a:defRPr sz="1905" b="1" kern="1200">
          <a:solidFill>
            <a:schemeClr val="tx1"/>
          </a:solidFill>
          <a:latin typeface="黑体" panose="02010609060101010101" pitchFamily="49" charset="-122"/>
          <a:ea typeface="黑体" panose="02010609060101010101" pitchFamily="49" charset="-122"/>
          <a:cs typeface="+mn-cs"/>
        </a:defRPr>
      </a:lvl3pPr>
      <a:lvl4pPr marL="1269829" indent="-181404" algn="l" defTabSz="725617" rtl="0" eaLnBrk="1" latinLnBrk="0" hangingPunct="1">
        <a:spcBef>
          <a:spcPct val="20000"/>
        </a:spcBef>
        <a:buFont typeface="Arial" panose="020B0604020202020204" pitchFamily="34" charset="0"/>
        <a:buChar char="–"/>
        <a:defRPr sz="1587" b="1" kern="1200">
          <a:solidFill>
            <a:schemeClr val="tx1"/>
          </a:solidFill>
          <a:latin typeface="黑体" panose="02010609060101010101" pitchFamily="49" charset="-122"/>
          <a:ea typeface="黑体" panose="02010609060101010101" pitchFamily="49" charset="-122"/>
          <a:cs typeface="+mn-cs"/>
        </a:defRPr>
      </a:lvl4pPr>
      <a:lvl5pPr marL="1632638" indent="-181404" algn="l" defTabSz="725617" rtl="0" eaLnBrk="1" latinLnBrk="0" hangingPunct="1">
        <a:spcBef>
          <a:spcPct val="20000"/>
        </a:spcBef>
        <a:buFont typeface="Arial" panose="020B0604020202020204" pitchFamily="34" charset="0"/>
        <a:buChar char="»"/>
        <a:defRPr sz="1587" b="1" kern="1200">
          <a:solidFill>
            <a:schemeClr val="tx1"/>
          </a:solidFill>
          <a:latin typeface="黑体" panose="02010609060101010101" pitchFamily="49" charset="-122"/>
          <a:ea typeface="黑体" panose="02010609060101010101" pitchFamily="49" charset="-122"/>
          <a:cs typeface="+mn-cs"/>
        </a:defRPr>
      </a:lvl5pPr>
      <a:lvl6pPr marL="1995447" indent="-181404" algn="l" defTabSz="725617" rtl="0" eaLnBrk="1" latinLnBrk="0" hangingPunct="1">
        <a:spcBef>
          <a:spcPct val="20000"/>
        </a:spcBef>
        <a:buFont typeface="Arial" panose="020B0604020202020204" pitchFamily="34" charset="0"/>
        <a:buChar char="•"/>
        <a:defRPr sz="1587" kern="1200">
          <a:solidFill>
            <a:schemeClr val="tx1"/>
          </a:solidFill>
          <a:latin typeface="+mn-lt"/>
          <a:ea typeface="+mn-ea"/>
          <a:cs typeface="+mn-cs"/>
        </a:defRPr>
      </a:lvl6pPr>
      <a:lvl7pPr marL="2358255" indent="-181404" algn="l" defTabSz="725617" rtl="0" eaLnBrk="1" latinLnBrk="0" hangingPunct="1">
        <a:spcBef>
          <a:spcPct val="20000"/>
        </a:spcBef>
        <a:buFont typeface="Arial" panose="020B0604020202020204" pitchFamily="34" charset="0"/>
        <a:buChar char="•"/>
        <a:defRPr sz="1587" kern="1200">
          <a:solidFill>
            <a:schemeClr val="tx1"/>
          </a:solidFill>
          <a:latin typeface="+mn-lt"/>
          <a:ea typeface="+mn-ea"/>
          <a:cs typeface="+mn-cs"/>
        </a:defRPr>
      </a:lvl7pPr>
      <a:lvl8pPr marL="2721063" indent="-181404" algn="l" defTabSz="725617" rtl="0" eaLnBrk="1" latinLnBrk="0" hangingPunct="1">
        <a:spcBef>
          <a:spcPct val="20000"/>
        </a:spcBef>
        <a:buFont typeface="Arial" panose="020B0604020202020204" pitchFamily="34" charset="0"/>
        <a:buChar char="•"/>
        <a:defRPr sz="1587" kern="1200">
          <a:solidFill>
            <a:schemeClr val="tx1"/>
          </a:solidFill>
          <a:latin typeface="+mn-lt"/>
          <a:ea typeface="+mn-ea"/>
          <a:cs typeface="+mn-cs"/>
        </a:defRPr>
      </a:lvl8pPr>
      <a:lvl9pPr marL="3083871" indent="-181404" algn="l" defTabSz="725617" rtl="0" eaLnBrk="1" latinLnBrk="0" hangingPunct="1">
        <a:spcBef>
          <a:spcPct val="20000"/>
        </a:spcBef>
        <a:buFont typeface="Arial" panose="020B0604020202020204" pitchFamily="34" charset="0"/>
        <a:buChar char="•"/>
        <a:defRPr sz="1587" kern="1200">
          <a:solidFill>
            <a:schemeClr val="tx1"/>
          </a:solidFill>
          <a:latin typeface="+mn-lt"/>
          <a:ea typeface="+mn-ea"/>
          <a:cs typeface="+mn-cs"/>
        </a:defRPr>
      </a:lvl9pPr>
    </p:bodyStyle>
    <p:otherStyle>
      <a:defPPr>
        <a:defRPr lang="zh-CN"/>
      </a:defPPr>
      <a:lvl1pPr marL="0" algn="l" defTabSz="725617" rtl="0" eaLnBrk="1" latinLnBrk="0" hangingPunct="1">
        <a:defRPr sz="1429" kern="1200">
          <a:solidFill>
            <a:schemeClr val="tx1"/>
          </a:solidFill>
          <a:latin typeface="+mn-lt"/>
          <a:ea typeface="+mn-ea"/>
          <a:cs typeface="+mn-cs"/>
        </a:defRPr>
      </a:lvl1pPr>
      <a:lvl2pPr marL="362808" algn="l" defTabSz="725617" rtl="0" eaLnBrk="1" latinLnBrk="0" hangingPunct="1">
        <a:defRPr sz="1429" kern="1200">
          <a:solidFill>
            <a:schemeClr val="tx1"/>
          </a:solidFill>
          <a:latin typeface="+mn-lt"/>
          <a:ea typeface="+mn-ea"/>
          <a:cs typeface="+mn-cs"/>
        </a:defRPr>
      </a:lvl2pPr>
      <a:lvl3pPr marL="725617" algn="l" defTabSz="725617" rtl="0" eaLnBrk="1" latinLnBrk="0" hangingPunct="1">
        <a:defRPr sz="1429" kern="1200">
          <a:solidFill>
            <a:schemeClr val="tx1"/>
          </a:solidFill>
          <a:latin typeface="+mn-lt"/>
          <a:ea typeface="+mn-ea"/>
          <a:cs typeface="+mn-cs"/>
        </a:defRPr>
      </a:lvl3pPr>
      <a:lvl4pPr marL="1088425" algn="l" defTabSz="725617" rtl="0" eaLnBrk="1" latinLnBrk="0" hangingPunct="1">
        <a:defRPr sz="1429" kern="1200">
          <a:solidFill>
            <a:schemeClr val="tx1"/>
          </a:solidFill>
          <a:latin typeface="+mn-lt"/>
          <a:ea typeface="+mn-ea"/>
          <a:cs typeface="+mn-cs"/>
        </a:defRPr>
      </a:lvl4pPr>
      <a:lvl5pPr marL="1451233" algn="l" defTabSz="725617" rtl="0" eaLnBrk="1" latinLnBrk="0" hangingPunct="1">
        <a:defRPr sz="1429" kern="1200">
          <a:solidFill>
            <a:schemeClr val="tx1"/>
          </a:solidFill>
          <a:latin typeface="+mn-lt"/>
          <a:ea typeface="+mn-ea"/>
          <a:cs typeface="+mn-cs"/>
        </a:defRPr>
      </a:lvl5pPr>
      <a:lvl6pPr marL="1814042" algn="l" defTabSz="725617" rtl="0" eaLnBrk="1" latinLnBrk="0" hangingPunct="1">
        <a:defRPr sz="1429" kern="1200">
          <a:solidFill>
            <a:schemeClr val="tx1"/>
          </a:solidFill>
          <a:latin typeface="+mn-lt"/>
          <a:ea typeface="+mn-ea"/>
          <a:cs typeface="+mn-cs"/>
        </a:defRPr>
      </a:lvl6pPr>
      <a:lvl7pPr marL="2176851" algn="l" defTabSz="725617" rtl="0" eaLnBrk="1" latinLnBrk="0" hangingPunct="1">
        <a:defRPr sz="1429" kern="1200">
          <a:solidFill>
            <a:schemeClr val="tx1"/>
          </a:solidFill>
          <a:latin typeface="+mn-lt"/>
          <a:ea typeface="+mn-ea"/>
          <a:cs typeface="+mn-cs"/>
        </a:defRPr>
      </a:lvl7pPr>
      <a:lvl8pPr marL="2539659" algn="l" defTabSz="725617" rtl="0" eaLnBrk="1" latinLnBrk="0" hangingPunct="1">
        <a:defRPr sz="1429" kern="1200">
          <a:solidFill>
            <a:schemeClr val="tx1"/>
          </a:solidFill>
          <a:latin typeface="+mn-lt"/>
          <a:ea typeface="+mn-ea"/>
          <a:cs typeface="+mn-cs"/>
        </a:defRPr>
      </a:lvl8pPr>
      <a:lvl9pPr marL="2902467" algn="l" defTabSz="725617" rtl="0" eaLnBrk="1" latinLnBrk="0" hangingPunct="1">
        <a:defRPr sz="14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Rectangle 106"/>
          <p:cNvSpPr>
            <a:spLocks noChangeArrowheads="1"/>
          </p:cNvSpPr>
          <p:nvPr/>
        </p:nvSpPr>
        <p:spPr bwMode="gray">
          <a:xfrm>
            <a:off x="0" y="405036"/>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6" name="Rectangle 2"/>
          <p:cNvSpPr>
            <a:spLocks noGrp="1" noChangeArrowheads="1"/>
          </p:cNvSpPr>
          <p:nvPr>
            <p:ph type="title"/>
          </p:nvPr>
        </p:nvSpPr>
        <p:spPr bwMode="gray">
          <a:xfrm>
            <a:off x="2057400" y="465361"/>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pic>
        <p:nvPicPr>
          <p:cNvPr id="16" name="Picture 53" descr="E:\单位图片\校园风景\万国墙1.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10808"/>
          <a:stretch/>
        </p:blipFill>
        <p:spPr bwMode="auto">
          <a:xfrm>
            <a:off x="7611251" y="154733"/>
            <a:ext cx="1550150" cy="1036940"/>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pic>
        <p:nvPicPr>
          <p:cNvPr id="8" name="Picture 92" descr="E:\单位图片\LOGO\暨南大学LOGO--png加晕光.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7938" y="457667"/>
            <a:ext cx="1872209" cy="54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73529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fade">
                                      <p:cBhvr>
                                        <p:cTn id="13" dur="600"/>
                                        <p:tgtEl>
                                          <p:spTgt spid="1027">
                                            <p:txEl>
                                              <p:pRg st="0" end="0"/>
                                            </p:txEl>
                                          </p:spTgt>
                                        </p:tgtEl>
                                      </p:cBhvr>
                                    </p:animEffect>
                                    <p:anim calcmode="lin" valueType="num">
                                      <p:cBhvr>
                                        <p:cTn id="14" dur="6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15" dur="600" fill="hold"/>
                                        <p:tgtEl>
                                          <p:spTgt spid="102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27">
                                            <p:txEl>
                                              <p:pRg st="1" end="1"/>
                                            </p:txEl>
                                          </p:spTgt>
                                        </p:tgtEl>
                                        <p:attrNameLst>
                                          <p:attrName>style.visibility</p:attrName>
                                        </p:attrNameLst>
                                      </p:cBhvr>
                                      <p:to>
                                        <p:strVal val="visible"/>
                                      </p:to>
                                    </p:set>
                                    <p:animEffect transition="in" filter="fade">
                                      <p:cBhvr>
                                        <p:cTn id="18" dur="600"/>
                                        <p:tgtEl>
                                          <p:spTgt spid="1027">
                                            <p:txEl>
                                              <p:pRg st="1" end="1"/>
                                            </p:txEl>
                                          </p:spTgt>
                                        </p:tgtEl>
                                      </p:cBhvr>
                                    </p:animEffect>
                                    <p:anim calcmode="lin" valueType="num">
                                      <p:cBhvr>
                                        <p:cTn id="19" dur="6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20" dur="600" fill="hold"/>
                                        <p:tgtEl>
                                          <p:spTgt spid="1027">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27">
                                            <p:txEl>
                                              <p:pRg st="2" end="2"/>
                                            </p:txEl>
                                          </p:spTgt>
                                        </p:tgtEl>
                                        <p:attrNameLst>
                                          <p:attrName>style.visibility</p:attrName>
                                        </p:attrNameLst>
                                      </p:cBhvr>
                                      <p:to>
                                        <p:strVal val="visible"/>
                                      </p:to>
                                    </p:set>
                                    <p:animEffect transition="in" filter="fade">
                                      <p:cBhvr>
                                        <p:cTn id="23" dur="600"/>
                                        <p:tgtEl>
                                          <p:spTgt spid="1027">
                                            <p:txEl>
                                              <p:pRg st="2" end="2"/>
                                            </p:txEl>
                                          </p:spTgt>
                                        </p:tgtEl>
                                      </p:cBhvr>
                                    </p:animEffect>
                                    <p:anim calcmode="lin" valueType="num">
                                      <p:cBhvr>
                                        <p:cTn id="24" dur="6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5" dur="600" fill="hold"/>
                                        <p:tgtEl>
                                          <p:spTgt spid="1027">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600"/>
                                        <p:tgtEl>
                                          <p:spTgt spid="1027">
                                            <p:txEl>
                                              <p:pRg st="3" end="3"/>
                                            </p:txEl>
                                          </p:spTgt>
                                        </p:tgtEl>
                                      </p:cBhvr>
                                    </p:animEffect>
                                    <p:anim calcmode="lin" valueType="num">
                                      <p:cBhvr>
                                        <p:cTn id="29" dur="6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30" dur="600" fill="hold"/>
                                        <p:tgtEl>
                                          <p:spTgt spid="102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27">
                                            <p:txEl>
                                              <p:pRg st="4" end="4"/>
                                            </p:txEl>
                                          </p:spTgt>
                                        </p:tgtEl>
                                        <p:attrNameLst>
                                          <p:attrName>style.visibility</p:attrName>
                                        </p:attrNameLst>
                                      </p:cBhvr>
                                      <p:to>
                                        <p:strVal val="visible"/>
                                      </p:to>
                                    </p:set>
                                    <p:animEffect transition="in" filter="fade">
                                      <p:cBhvr>
                                        <p:cTn id="33" dur="600"/>
                                        <p:tgtEl>
                                          <p:spTgt spid="1027">
                                            <p:txEl>
                                              <p:pRg st="4" end="4"/>
                                            </p:txEl>
                                          </p:spTgt>
                                        </p:tgtEl>
                                      </p:cBhvr>
                                    </p:animEffect>
                                    <p:anim calcmode="lin" valueType="num">
                                      <p:cBhvr>
                                        <p:cTn id="34" dur="6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5" dur="6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P spid="1026" grpId="0"/>
    </p:bldLst>
  </p:timing>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BB3EF3-ED44-4787-BE1B-F397804B05B3}"/>
              </a:ext>
            </a:extLst>
          </p:cNvPr>
          <p:cNvSpPr>
            <a:spLocks noGrp="1"/>
          </p:cNvSpPr>
          <p:nvPr>
            <p:ph type="ctrTitle"/>
          </p:nvPr>
        </p:nvSpPr>
        <p:spPr/>
        <p:txBody>
          <a:bodyPr/>
          <a:lstStyle/>
          <a:p>
            <a:r>
              <a:rPr lang="zh-CN" altLang="en-US" dirty="0"/>
              <a:t>数字逻辑实验</a:t>
            </a:r>
          </a:p>
        </p:txBody>
      </p:sp>
      <p:sp>
        <p:nvSpPr>
          <p:cNvPr id="3" name="副标题 2">
            <a:extLst>
              <a:ext uri="{FF2B5EF4-FFF2-40B4-BE49-F238E27FC236}">
                <a16:creationId xmlns:a16="http://schemas.microsoft.com/office/drawing/2014/main" xmlns="" id="{4327CF54-986B-4801-90CB-FF8262015CC1}"/>
              </a:ext>
            </a:extLst>
          </p:cNvPr>
          <p:cNvSpPr>
            <a:spLocks noGrp="1"/>
          </p:cNvSpPr>
          <p:nvPr>
            <p:ph type="subTitle" idx="1"/>
          </p:nvPr>
        </p:nvSpPr>
        <p:spPr/>
        <p:txBody>
          <a:bodyPr/>
          <a:lstStyle/>
          <a:p>
            <a:r>
              <a:rPr lang="zh-CN" altLang="en-US" dirty="0"/>
              <a:t>王传胜、梁倬骞</a:t>
            </a:r>
          </a:p>
        </p:txBody>
      </p:sp>
    </p:spTree>
    <p:extLst>
      <p:ext uri="{BB962C8B-B14F-4D97-AF65-F5344CB8AC3E}">
        <p14:creationId xmlns:p14="http://schemas.microsoft.com/office/powerpoint/2010/main" val="6600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模块图</a:t>
            </a:r>
          </a:p>
        </p:txBody>
      </p:sp>
      <p:pic>
        <p:nvPicPr>
          <p:cNvPr id="4" name="图片 3">
            <a:extLst>
              <a:ext uri="{FF2B5EF4-FFF2-40B4-BE49-F238E27FC236}">
                <a16:creationId xmlns:a16="http://schemas.microsoft.com/office/drawing/2014/main" xmlns="" id="{993E3BAB-136B-4F60-A995-C482FC63172C}"/>
              </a:ext>
            </a:extLst>
          </p:cNvPr>
          <p:cNvPicPr>
            <a:picLocks noChangeAspect="1"/>
          </p:cNvPicPr>
          <p:nvPr/>
        </p:nvPicPr>
        <p:blipFill>
          <a:blip r:embed="rId2"/>
          <a:stretch>
            <a:fillRect/>
          </a:stretch>
        </p:blipFill>
        <p:spPr>
          <a:xfrm>
            <a:off x="-4595" y="0"/>
            <a:ext cx="6720698" cy="6858000"/>
          </a:xfrm>
          <a:prstGeom prst="rect">
            <a:avLst/>
          </a:prstGeom>
        </p:spPr>
      </p:pic>
    </p:spTree>
    <p:extLst>
      <p:ext uri="{BB962C8B-B14F-4D97-AF65-F5344CB8AC3E}">
        <p14:creationId xmlns:p14="http://schemas.microsoft.com/office/powerpoint/2010/main" val="20632870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22721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FA8B0C-5027-42D9-8BB3-E5451AFFD393}"/>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xmlns="" id="{1229CBC6-F905-445E-99B0-705BE56DD633}"/>
              </a:ext>
            </a:extLst>
          </p:cNvPr>
          <p:cNvSpPr>
            <a:spLocks noGrp="1"/>
          </p:cNvSpPr>
          <p:nvPr>
            <p:ph idx="1"/>
          </p:nvPr>
        </p:nvSpPr>
        <p:spPr>
          <a:xfrm>
            <a:off x="217502" y="3698107"/>
            <a:ext cx="8766699" cy="2993807"/>
          </a:xfrm>
        </p:spPr>
        <p:txBody>
          <a:bodyPr/>
          <a:lstStyle/>
          <a:p>
            <a:r>
              <a:rPr lang="en-US" altLang="zh-CN" b="0" dirty="0"/>
              <a:t>module</a:t>
            </a:r>
            <a:r>
              <a:rPr lang="zh-CN" altLang="en-US" b="0" dirty="0"/>
              <a:t>能够表示：</a:t>
            </a:r>
            <a:endParaRPr lang="en-US" altLang="zh-CN" b="0" dirty="0"/>
          </a:p>
          <a:p>
            <a:pPr marL="0" indent="0">
              <a:buNone/>
            </a:pPr>
            <a:r>
              <a:rPr lang="en-US" altLang="zh-CN" b="0" dirty="0"/>
              <a:t>  –</a:t>
            </a:r>
            <a:r>
              <a:rPr lang="zh-CN" altLang="en-US" b="0" dirty="0"/>
              <a:t>物理块，如</a:t>
            </a:r>
            <a:r>
              <a:rPr lang="en-US" altLang="zh-CN" b="0" dirty="0"/>
              <a:t>IC</a:t>
            </a:r>
            <a:r>
              <a:rPr lang="zh-CN" altLang="en-US" b="0" dirty="0"/>
              <a:t>或</a:t>
            </a:r>
            <a:r>
              <a:rPr lang="en-US" altLang="zh-CN" b="0" dirty="0"/>
              <a:t>ASIC</a:t>
            </a:r>
            <a:r>
              <a:rPr lang="zh-CN" altLang="en-US" b="0" dirty="0"/>
              <a:t>单元</a:t>
            </a:r>
            <a:endParaRPr lang="en-US" altLang="zh-CN" b="0" dirty="0"/>
          </a:p>
          <a:p>
            <a:pPr marL="0" indent="0">
              <a:buNone/>
            </a:pPr>
            <a:r>
              <a:rPr lang="en-US" altLang="zh-CN" b="0" dirty="0"/>
              <a:t>  –</a:t>
            </a:r>
            <a:r>
              <a:rPr lang="zh-CN" altLang="en-US" b="0" dirty="0"/>
              <a:t>逻辑块，如一个</a:t>
            </a:r>
            <a:r>
              <a:rPr lang="en-US" altLang="zh-CN" b="0" dirty="0"/>
              <a:t>CPU</a:t>
            </a:r>
            <a:r>
              <a:rPr lang="zh-CN" altLang="en-US" b="0" dirty="0"/>
              <a:t>设计的</a:t>
            </a:r>
            <a:r>
              <a:rPr lang="en-US" altLang="zh-CN" b="0" dirty="0"/>
              <a:t>ALU</a:t>
            </a:r>
            <a:r>
              <a:rPr lang="zh-CN" altLang="en-US" b="0" dirty="0"/>
              <a:t>部分</a:t>
            </a:r>
            <a:endParaRPr lang="en-US" altLang="zh-CN" b="0" dirty="0"/>
          </a:p>
          <a:p>
            <a:pPr marL="0" indent="0">
              <a:buNone/>
            </a:pPr>
            <a:r>
              <a:rPr lang="en-US" altLang="zh-CN" b="0" dirty="0"/>
              <a:t>  –</a:t>
            </a:r>
            <a:r>
              <a:rPr lang="zh-CN" altLang="en-US" b="0" dirty="0"/>
              <a:t>整个系统</a:t>
            </a:r>
            <a:endParaRPr lang="en-US" altLang="zh-CN" b="0" dirty="0"/>
          </a:p>
          <a:p>
            <a:r>
              <a:rPr lang="zh-CN" altLang="en-US" b="0" dirty="0"/>
              <a:t>每一个模块的描述从关键词</a:t>
            </a:r>
            <a:r>
              <a:rPr lang="en-US" altLang="zh-CN" b="0" dirty="0"/>
              <a:t>module</a:t>
            </a:r>
            <a:r>
              <a:rPr lang="zh-CN" altLang="en-US" b="0" dirty="0"/>
              <a:t>开始，有一个名称（如</a:t>
            </a:r>
            <a:r>
              <a:rPr lang="en-US" altLang="zh-CN" b="0" dirty="0"/>
              <a:t>SN74LS74</a:t>
            </a:r>
            <a:r>
              <a:rPr lang="zh-CN" altLang="en-US" b="0" dirty="0"/>
              <a:t>，</a:t>
            </a:r>
            <a:r>
              <a:rPr lang="en-US" altLang="zh-CN" b="0" dirty="0"/>
              <a:t>DFF</a:t>
            </a:r>
            <a:r>
              <a:rPr lang="zh-CN" altLang="en-US" b="0" dirty="0"/>
              <a:t>，</a:t>
            </a:r>
            <a:r>
              <a:rPr lang="en-US" altLang="zh-CN" b="0" dirty="0"/>
              <a:t>ALU</a:t>
            </a:r>
            <a:r>
              <a:rPr lang="zh-CN" altLang="en-US" b="0" dirty="0"/>
              <a:t>等等），由关键词</a:t>
            </a:r>
            <a:r>
              <a:rPr lang="en-US" altLang="zh-CN" b="0" dirty="0" err="1"/>
              <a:t>endmodule</a:t>
            </a:r>
            <a:r>
              <a:rPr lang="zh-CN" altLang="en-US" b="0" dirty="0"/>
              <a:t>结束</a:t>
            </a:r>
            <a:endParaRPr lang="zh-CN" altLang="en-US" dirty="0"/>
          </a:p>
        </p:txBody>
      </p:sp>
      <p:pic>
        <p:nvPicPr>
          <p:cNvPr id="4" name="图片 3">
            <a:extLst>
              <a:ext uri="{FF2B5EF4-FFF2-40B4-BE49-F238E27FC236}">
                <a16:creationId xmlns:a16="http://schemas.microsoft.com/office/drawing/2014/main" xmlns="" id="{0962B031-3091-4F2D-858A-E251ADB24D97}"/>
              </a:ext>
            </a:extLst>
          </p:cNvPr>
          <p:cNvPicPr>
            <a:picLocks noChangeAspect="1"/>
          </p:cNvPicPr>
          <p:nvPr/>
        </p:nvPicPr>
        <p:blipFill>
          <a:blip r:embed="rId2"/>
          <a:stretch>
            <a:fillRect/>
          </a:stretch>
        </p:blipFill>
        <p:spPr>
          <a:xfrm>
            <a:off x="3733060" y="1034638"/>
            <a:ext cx="5410940" cy="2581555"/>
          </a:xfrm>
          <a:prstGeom prst="rect">
            <a:avLst/>
          </a:prstGeom>
        </p:spPr>
      </p:pic>
      <p:sp>
        <p:nvSpPr>
          <p:cNvPr id="5" name="对话气泡: 圆角矩形 4">
            <a:extLst>
              <a:ext uri="{FF2B5EF4-FFF2-40B4-BE49-F238E27FC236}">
                <a16:creationId xmlns:a16="http://schemas.microsoft.com/office/drawing/2014/main" xmlns="" id="{7EE94740-135D-4333-8700-2A9F1942A558}"/>
              </a:ext>
            </a:extLst>
          </p:cNvPr>
          <p:cNvSpPr/>
          <p:nvPr/>
        </p:nvSpPr>
        <p:spPr bwMode="auto">
          <a:xfrm>
            <a:off x="217502" y="1411550"/>
            <a:ext cx="2729884" cy="745724"/>
          </a:xfrm>
          <a:prstGeom prst="wedgeRoundRectCallout">
            <a:avLst>
              <a:gd name="adj1" fmla="val 91002"/>
              <a:gd name="adj2" fmla="val -68453"/>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en-US" altLang="zh-CN" dirty="0">
                <a:solidFill>
                  <a:srgbClr val="FF0000"/>
                </a:solidFill>
                <a:latin typeface="等线" panose="02010600030101010101" pitchFamily="2" charset="-122"/>
                <a:ea typeface="等线" panose="02010600030101010101" pitchFamily="2" charset="-122"/>
              </a:rPr>
              <a:t>module</a:t>
            </a:r>
            <a:r>
              <a:rPr lang="zh-CN" altLang="en-US" dirty="0">
                <a:solidFill>
                  <a:srgbClr val="FF0000"/>
                </a:solidFill>
                <a:latin typeface="等线" panose="02010600030101010101" pitchFamily="2" charset="-122"/>
                <a:ea typeface="等线" panose="02010600030101010101" pitchFamily="2" charset="-122"/>
              </a:rPr>
              <a:t>是层次化设计的基本构件</a:t>
            </a:r>
            <a:endParaRPr kumimoji="0" lang="zh-CN" altLang="en-US" sz="1800" b="1"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p:txBody>
      </p:sp>
      <p:sp>
        <p:nvSpPr>
          <p:cNvPr id="6" name="对话气泡: 圆角矩形 5">
            <a:extLst>
              <a:ext uri="{FF2B5EF4-FFF2-40B4-BE49-F238E27FC236}">
                <a16:creationId xmlns:a16="http://schemas.microsoft.com/office/drawing/2014/main" xmlns="" id="{F3667178-3EFB-4669-B156-6E95D6CCC281}"/>
              </a:ext>
            </a:extLst>
          </p:cNvPr>
          <p:cNvSpPr/>
          <p:nvPr/>
        </p:nvSpPr>
        <p:spPr bwMode="auto">
          <a:xfrm>
            <a:off x="346229" y="2521258"/>
            <a:ext cx="2840854" cy="541538"/>
          </a:xfrm>
          <a:prstGeom prst="wedgeRoundRectCallout">
            <a:avLst>
              <a:gd name="adj1" fmla="val 80470"/>
              <a:gd name="adj2" fmla="val -85041"/>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solidFill>
                  <a:srgbClr val="FF0000"/>
                </a:solidFill>
                <a:latin typeface="等线" panose="02010600030101010101" pitchFamily="2" charset="-122"/>
                <a:ea typeface="等线" panose="02010600030101010101" pitchFamily="2" charset="-122"/>
              </a:rPr>
              <a:t>逻辑描述放在</a:t>
            </a:r>
            <a:r>
              <a:rPr lang="en-US" altLang="zh-CN" dirty="0">
                <a:solidFill>
                  <a:srgbClr val="FF0000"/>
                </a:solidFill>
                <a:latin typeface="等线" panose="02010600030101010101" pitchFamily="2" charset="-122"/>
                <a:ea typeface="等线" panose="02010600030101010101" pitchFamily="2" charset="-122"/>
              </a:rPr>
              <a:t>module</a:t>
            </a:r>
            <a:r>
              <a:rPr lang="zh-CN" altLang="en-US" dirty="0">
                <a:solidFill>
                  <a:srgbClr val="FF0000"/>
                </a:solidFill>
                <a:latin typeface="等线" panose="02010600030101010101" pitchFamily="2" charset="-122"/>
                <a:ea typeface="等线" panose="02010600030101010101" pitchFamily="2" charset="-122"/>
              </a:rPr>
              <a:t>内部</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01519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5FF972-EA38-4CC0-BBF8-B4382F539DC9}"/>
              </a:ext>
            </a:extLst>
          </p:cNvPr>
          <p:cNvSpPr>
            <a:spLocks noGrp="1"/>
          </p:cNvSpPr>
          <p:nvPr>
            <p:ph type="title"/>
          </p:nvPr>
        </p:nvSpPr>
        <p:spPr/>
        <p:txBody>
          <a:bodyPr/>
          <a:lstStyle/>
          <a:p>
            <a:r>
              <a:rPr lang="zh-CN" altLang="en-US" b="0" dirty="0"/>
              <a:t>模块端口</a:t>
            </a:r>
            <a:r>
              <a:rPr lang="en-US" altLang="zh-CN" b="0" dirty="0"/>
              <a:t>(module ports)</a:t>
            </a:r>
            <a:endParaRPr lang="zh-CN" altLang="en-US" dirty="0"/>
          </a:p>
        </p:txBody>
      </p:sp>
      <p:sp>
        <p:nvSpPr>
          <p:cNvPr id="3" name="内容占位符 2">
            <a:extLst>
              <a:ext uri="{FF2B5EF4-FFF2-40B4-BE49-F238E27FC236}">
                <a16:creationId xmlns:a16="http://schemas.microsoft.com/office/drawing/2014/main" xmlns="" id="{446D582F-F852-4842-8248-3E8640CC6698}"/>
              </a:ext>
            </a:extLst>
          </p:cNvPr>
          <p:cNvSpPr>
            <a:spLocks noGrp="1"/>
          </p:cNvSpPr>
          <p:nvPr>
            <p:ph idx="1"/>
          </p:nvPr>
        </p:nvSpPr>
        <p:spPr>
          <a:xfrm>
            <a:off x="438150" y="5726096"/>
            <a:ext cx="8267700" cy="962487"/>
          </a:xfrm>
        </p:spPr>
        <p:txBody>
          <a:bodyPr/>
          <a:lstStyle/>
          <a:p>
            <a:r>
              <a:rPr lang="zh-CN" altLang="en-US" b="0" dirty="0"/>
              <a:t>注意模块的名称</a:t>
            </a:r>
            <a:r>
              <a:rPr lang="en-US" altLang="zh-CN" b="0" dirty="0"/>
              <a:t>DFF</a:t>
            </a:r>
            <a:r>
              <a:rPr lang="zh-CN" altLang="en-US" b="0" dirty="0"/>
              <a:t>，端口列表及说明</a:t>
            </a:r>
            <a:endParaRPr lang="en-US" altLang="zh-CN" b="0" dirty="0"/>
          </a:p>
          <a:p>
            <a:r>
              <a:rPr lang="zh-CN" altLang="en-US" b="0" dirty="0"/>
              <a:t>模块通过端口与外部通信</a:t>
            </a:r>
          </a:p>
          <a:p>
            <a:endParaRPr lang="zh-CN" altLang="en-US" dirty="0"/>
          </a:p>
        </p:txBody>
      </p:sp>
      <p:pic>
        <p:nvPicPr>
          <p:cNvPr id="4" name="图片 3">
            <a:extLst>
              <a:ext uri="{FF2B5EF4-FFF2-40B4-BE49-F238E27FC236}">
                <a16:creationId xmlns:a16="http://schemas.microsoft.com/office/drawing/2014/main" xmlns="" id="{93801E9B-CF1F-4383-B360-661A5B4C7939}"/>
              </a:ext>
            </a:extLst>
          </p:cNvPr>
          <p:cNvPicPr>
            <a:picLocks noChangeAspect="1"/>
          </p:cNvPicPr>
          <p:nvPr/>
        </p:nvPicPr>
        <p:blipFill>
          <a:blip r:embed="rId2"/>
          <a:stretch>
            <a:fillRect/>
          </a:stretch>
        </p:blipFill>
        <p:spPr>
          <a:xfrm>
            <a:off x="1189608" y="1421755"/>
            <a:ext cx="5998556" cy="3798314"/>
          </a:xfrm>
          <a:prstGeom prst="rect">
            <a:avLst/>
          </a:prstGeom>
        </p:spPr>
      </p:pic>
      <p:sp>
        <p:nvSpPr>
          <p:cNvPr id="5" name="对话气泡: 圆角矩形 4">
            <a:extLst>
              <a:ext uri="{FF2B5EF4-FFF2-40B4-BE49-F238E27FC236}">
                <a16:creationId xmlns:a16="http://schemas.microsoft.com/office/drawing/2014/main" xmlns="" id="{E1B711CF-EEC7-4085-97AF-06CCF6D1CF4B}"/>
              </a:ext>
            </a:extLst>
          </p:cNvPr>
          <p:cNvSpPr/>
          <p:nvPr/>
        </p:nvSpPr>
        <p:spPr bwMode="auto">
          <a:xfrm>
            <a:off x="7188164" y="1421755"/>
            <a:ext cx="1955836" cy="628987"/>
          </a:xfrm>
          <a:prstGeom prst="wedgeRoundRectCallout">
            <a:avLst>
              <a:gd name="adj1" fmla="val -102644"/>
              <a:gd name="adj2" fmla="val 4632"/>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solidFill>
                  <a:srgbClr val="FF0000"/>
                </a:solidFill>
              </a:rPr>
              <a:t>端口在模块名字后的括号中列出</a:t>
            </a:r>
            <a:endParaRPr kumimoji="0" lang="zh-CN" altLang="en-US" sz="1800" b="1" i="0" u="none" strike="noStrike" cap="none" normalizeH="0" baseline="0" dirty="0">
              <a:ln>
                <a:noFill/>
              </a:ln>
              <a:solidFill>
                <a:srgbClr val="FF0000"/>
              </a:solidFill>
              <a:effectLst/>
              <a:latin typeface="Arial" charset="0"/>
            </a:endParaRPr>
          </a:p>
        </p:txBody>
      </p:sp>
      <p:sp>
        <p:nvSpPr>
          <p:cNvPr id="6" name="对话气泡: 圆角矩形 5">
            <a:extLst>
              <a:ext uri="{FF2B5EF4-FFF2-40B4-BE49-F238E27FC236}">
                <a16:creationId xmlns:a16="http://schemas.microsoft.com/office/drawing/2014/main" xmlns="" id="{80EF6538-2581-4FAB-9802-4C56A8F8434E}"/>
              </a:ext>
            </a:extLst>
          </p:cNvPr>
          <p:cNvSpPr/>
          <p:nvPr/>
        </p:nvSpPr>
        <p:spPr bwMode="auto">
          <a:xfrm>
            <a:off x="6818049" y="2778711"/>
            <a:ext cx="2325951" cy="650289"/>
          </a:xfrm>
          <a:prstGeom prst="wedgeRoundRectCallout">
            <a:avLst>
              <a:gd name="adj1" fmla="val -138570"/>
              <a:gd name="adj2" fmla="val -16037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solidFill>
                  <a:srgbClr val="FF0000"/>
                </a:solidFill>
              </a:rPr>
              <a:t>端口可以说明为</a:t>
            </a:r>
            <a:r>
              <a:rPr lang="en-US" altLang="zh-CN" dirty="0">
                <a:solidFill>
                  <a:srgbClr val="FF0000"/>
                </a:solidFill>
              </a:rPr>
              <a:t>input, output</a:t>
            </a:r>
            <a:r>
              <a:rPr lang="zh-CN" altLang="en-US" dirty="0">
                <a:solidFill>
                  <a:srgbClr val="FF0000"/>
                </a:solidFill>
              </a:rPr>
              <a:t>，</a:t>
            </a:r>
            <a:r>
              <a:rPr lang="en-US" altLang="zh-CN" dirty="0" err="1">
                <a:solidFill>
                  <a:srgbClr val="FF0000"/>
                </a:solidFill>
              </a:rPr>
              <a:t>inout</a:t>
            </a:r>
            <a:endParaRPr lang="en-US" altLang="zh-CN" dirty="0">
              <a:solidFill>
                <a:srgbClr val="FF0000"/>
              </a:solidFill>
            </a:endParaRPr>
          </a:p>
          <a:p>
            <a:pPr latinLnBrk="0"/>
            <a:endParaRPr kumimoji="0" lang="zh-CN" altLang="en-US" sz="1800" b="1" i="0" u="none" strike="noStrike" cap="none" normalizeH="0" baseline="0" dirty="0">
              <a:ln>
                <a:noFill/>
              </a:ln>
              <a:solidFill>
                <a:srgbClr val="FF0000"/>
              </a:solidFill>
              <a:effectLst/>
              <a:latin typeface="Arial" charset="0"/>
            </a:endParaRPr>
          </a:p>
        </p:txBody>
      </p:sp>
      <p:sp>
        <p:nvSpPr>
          <p:cNvPr id="7" name="对话气泡: 圆角矩形 6">
            <a:extLst>
              <a:ext uri="{FF2B5EF4-FFF2-40B4-BE49-F238E27FC236}">
                <a16:creationId xmlns:a16="http://schemas.microsoft.com/office/drawing/2014/main" xmlns="" id="{D885FEAA-80C4-4A1C-AB04-8B4FBADE575B}"/>
              </a:ext>
            </a:extLst>
          </p:cNvPr>
          <p:cNvSpPr/>
          <p:nvPr/>
        </p:nvSpPr>
        <p:spPr bwMode="auto">
          <a:xfrm>
            <a:off x="142043" y="1111036"/>
            <a:ext cx="3009530" cy="487363"/>
          </a:xfrm>
          <a:prstGeom prst="wedgeRoundRectCallout">
            <a:avLst>
              <a:gd name="adj1" fmla="val -7917"/>
              <a:gd name="adj2" fmla="val 222977"/>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t>端口等价于硬件的引脚</a:t>
            </a:r>
            <a:r>
              <a:rPr lang="en-US" altLang="zh-CN" dirty="0"/>
              <a:t>(pin)</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dirty="0">
              <a:ln>
                <a:noFill/>
              </a:ln>
              <a:solidFill>
                <a:schemeClr val="tx1"/>
              </a:solidFill>
              <a:effectLst/>
              <a:latin typeface="Arial" charset="0"/>
            </a:endParaRPr>
          </a:p>
        </p:txBody>
      </p:sp>
      <p:cxnSp>
        <p:nvCxnSpPr>
          <p:cNvPr id="9" name="直接箭头连接符 8">
            <a:extLst>
              <a:ext uri="{FF2B5EF4-FFF2-40B4-BE49-F238E27FC236}">
                <a16:creationId xmlns:a16="http://schemas.microsoft.com/office/drawing/2014/main" xmlns="" id="{54D78600-0343-431D-B299-60E522664416}"/>
              </a:ext>
            </a:extLst>
          </p:cNvPr>
          <p:cNvCxnSpPr>
            <a:stCxn id="7" idx="3"/>
          </p:cNvCxnSpPr>
          <p:nvPr/>
        </p:nvCxnSpPr>
        <p:spPr bwMode="auto">
          <a:xfrm>
            <a:off x="3151573" y="1354718"/>
            <a:ext cx="3089429" cy="314284"/>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xmlns="" id="{945B3101-C3B0-44E2-9FD6-D2F1F7EA927B}"/>
              </a:ext>
            </a:extLst>
          </p:cNvPr>
          <p:cNvCxnSpPr>
            <a:stCxn id="7" idx="3"/>
          </p:cNvCxnSpPr>
          <p:nvPr/>
        </p:nvCxnSpPr>
        <p:spPr bwMode="auto">
          <a:xfrm>
            <a:off x="3151573" y="1354718"/>
            <a:ext cx="79899" cy="1157663"/>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对话气泡: 圆角矩形 13">
            <a:extLst>
              <a:ext uri="{FF2B5EF4-FFF2-40B4-BE49-F238E27FC236}">
                <a16:creationId xmlns:a16="http://schemas.microsoft.com/office/drawing/2014/main" xmlns="" id="{98212745-6B49-4402-822A-6637374377D8}"/>
              </a:ext>
            </a:extLst>
          </p:cNvPr>
          <p:cNvSpPr/>
          <p:nvPr/>
        </p:nvSpPr>
        <p:spPr bwMode="auto">
          <a:xfrm>
            <a:off x="710214" y="4518734"/>
            <a:ext cx="2725444" cy="768372"/>
          </a:xfrm>
          <a:prstGeom prst="wedgeRoundRectCallout">
            <a:avLst>
              <a:gd name="adj1" fmla="val 89903"/>
              <a:gd name="adj2" fmla="val -346507"/>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solidFill>
                  <a:srgbClr val="FF0000"/>
                </a:solidFill>
              </a:rPr>
              <a:t>端口类型可以说明为</a:t>
            </a:r>
            <a:r>
              <a:rPr lang="en-US" altLang="zh-CN" dirty="0">
                <a:solidFill>
                  <a:srgbClr val="FF0000"/>
                </a:solidFill>
              </a:rPr>
              <a:t>wire</a:t>
            </a:r>
            <a:r>
              <a:rPr lang="zh-CN" altLang="en-US" dirty="0">
                <a:solidFill>
                  <a:srgbClr val="FF0000"/>
                </a:solidFill>
              </a:rPr>
              <a:t>、</a:t>
            </a:r>
            <a:r>
              <a:rPr lang="en-US" altLang="zh-CN" dirty="0">
                <a:solidFill>
                  <a:srgbClr val="FF0000"/>
                </a:solidFill>
              </a:rPr>
              <a:t>reg</a:t>
            </a:r>
            <a:r>
              <a:rPr lang="zh-CN" altLang="en-US" dirty="0">
                <a:solidFill>
                  <a:srgbClr val="FF0000"/>
                </a:solidFill>
              </a:rPr>
              <a:t>。默认是</a:t>
            </a:r>
            <a:r>
              <a:rPr lang="en-US" altLang="zh-CN" dirty="0">
                <a:solidFill>
                  <a:srgbClr val="FF0000"/>
                </a:solidFill>
              </a:rPr>
              <a:t>wire</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87038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C4C1C8-D19F-4E92-8A59-D46900C057F0}"/>
              </a:ext>
            </a:extLst>
          </p:cNvPr>
          <p:cNvSpPr>
            <a:spLocks noGrp="1"/>
          </p:cNvSpPr>
          <p:nvPr>
            <p:ph type="title"/>
          </p:nvPr>
        </p:nvSpPr>
        <p:spPr/>
        <p:txBody>
          <a:bodyPr/>
          <a:lstStyle/>
          <a:p>
            <a:r>
              <a:rPr lang="zh-CN" altLang="en-US" b="0" dirty="0"/>
              <a:t>模块实例化</a:t>
            </a:r>
            <a:r>
              <a:rPr lang="en-US" altLang="zh-CN" b="0" dirty="0"/>
              <a:t>(module instances)</a:t>
            </a:r>
            <a:endParaRPr lang="zh-CN" altLang="en-US" dirty="0"/>
          </a:p>
        </p:txBody>
      </p:sp>
      <p:sp>
        <p:nvSpPr>
          <p:cNvPr id="3" name="内容占位符 2">
            <a:extLst>
              <a:ext uri="{FF2B5EF4-FFF2-40B4-BE49-F238E27FC236}">
                <a16:creationId xmlns:a16="http://schemas.microsoft.com/office/drawing/2014/main" xmlns="" id="{24C8BFB5-6112-45B0-BC87-ECBCB78520A7}"/>
              </a:ext>
            </a:extLst>
          </p:cNvPr>
          <p:cNvSpPr>
            <a:spLocks noGrp="1"/>
          </p:cNvSpPr>
          <p:nvPr>
            <p:ph idx="1"/>
          </p:nvPr>
        </p:nvSpPr>
        <p:spPr>
          <a:xfrm>
            <a:off x="3634367" y="1522151"/>
            <a:ext cx="5298639" cy="4648200"/>
          </a:xfrm>
        </p:spPr>
        <p:txBody>
          <a:bodyPr/>
          <a:lstStyle/>
          <a:p>
            <a:pPr marL="0" indent="0">
              <a:buNone/>
            </a:pPr>
            <a:r>
              <a:rPr lang="en-US" altLang="zh-CN" sz="2000" b="0" dirty="0"/>
              <a:t>module DFF (d, </a:t>
            </a:r>
            <a:r>
              <a:rPr lang="en-US" altLang="zh-CN" sz="2000" b="0" dirty="0" err="1"/>
              <a:t>clk</a:t>
            </a:r>
            <a:r>
              <a:rPr lang="en-US" altLang="zh-CN" sz="2000" b="0" dirty="0"/>
              <a:t>, </a:t>
            </a:r>
            <a:r>
              <a:rPr lang="en-US" altLang="zh-CN" sz="2000" b="0" dirty="0" err="1"/>
              <a:t>clr</a:t>
            </a:r>
            <a:r>
              <a:rPr lang="en-US" altLang="zh-CN" sz="2000" b="0" dirty="0"/>
              <a:t>, q, </a:t>
            </a:r>
            <a:r>
              <a:rPr lang="en-US" altLang="zh-CN" sz="2000" b="0" dirty="0" err="1"/>
              <a:t>qb</a:t>
            </a:r>
            <a:r>
              <a:rPr lang="en-US" altLang="zh-CN" sz="2000" b="0" dirty="0"/>
              <a:t>);</a:t>
            </a:r>
          </a:p>
          <a:p>
            <a:pPr marL="0" indent="0">
              <a:buNone/>
            </a:pPr>
            <a:r>
              <a:rPr lang="en-US" altLang="zh-CN" sz="2000" b="0" dirty="0"/>
              <a:t>....</a:t>
            </a:r>
          </a:p>
          <a:p>
            <a:pPr marL="0" indent="0">
              <a:buNone/>
            </a:pPr>
            <a:r>
              <a:rPr lang="en-US" altLang="zh-CN" sz="2000" b="0" dirty="0" err="1"/>
              <a:t>Endmodule</a:t>
            </a:r>
            <a:endParaRPr lang="en-US" altLang="zh-CN" sz="2000" b="0" dirty="0"/>
          </a:p>
          <a:p>
            <a:pPr marL="0" indent="0">
              <a:buNone/>
            </a:pPr>
            <a:endParaRPr lang="en-US" altLang="zh-CN" sz="2000" b="0" dirty="0"/>
          </a:p>
          <a:p>
            <a:pPr marL="0" indent="0">
              <a:buNone/>
            </a:pPr>
            <a:r>
              <a:rPr lang="en-US" altLang="zh-CN" sz="2000" b="0" dirty="0"/>
              <a:t>module REG4( d, </a:t>
            </a:r>
            <a:r>
              <a:rPr lang="en-US" altLang="zh-CN" sz="2000" b="0" dirty="0" err="1"/>
              <a:t>clk</a:t>
            </a:r>
            <a:r>
              <a:rPr lang="en-US" altLang="zh-CN" sz="2000" b="0" dirty="0"/>
              <a:t>, </a:t>
            </a:r>
            <a:r>
              <a:rPr lang="en-US" altLang="zh-CN" sz="2000" b="0" dirty="0" err="1"/>
              <a:t>clr</a:t>
            </a:r>
            <a:r>
              <a:rPr lang="en-US" altLang="zh-CN" sz="2000" b="0" dirty="0"/>
              <a:t>, q, </a:t>
            </a:r>
            <a:r>
              <a:rPr lang="en-US" altLang="zh-CN" sz="2000" b="0" dirty="0" err="1"/>
              <a:t>qb</a:t>
            </a:r>
            <a:r>
              <a:rPr lang="en-US" altLang="zh-CN" sz="2000" b="0" dirty="0"/>
              <a:t>);</a:t>
            </a:r>
          </a:p>
          <a:p>
            <a:pPr marL="0" indent="0">
              <a:buNone/>
            </a:pPr>
            <a:r>
              <a:rPr lang="en-US" altLang="zh-CN" sz="2000" b="0" dirty="0"/>
              <a:t>output [3:0] q, </a:t>
            </a:r>
            <a:r>
              <a:rPr lang="en-US" altLang="zh-CN" sz="2000" b="0" dirty="0" err="1"/>
              <a:t>qb</a:t>
            </a:r>
            <a:r>
              <a:rPr lang="en-US" altLang="zh-CN" sz="2000" b="0" dirty="0"/>
              <a:t>;</a:t>
            </a:r>
          </a:p>
          <a:p>
            <a:pPr marL="0" indent="0">
              <a:buNone/>
            </a:pPr>
            <a:r>
              <a:rPr lang="en-US" altLang="zh-CN" sz="2000" b="0" dirty="0"/>
              <a:t>input [3:0] d;</a:t>
            </a:r>
          </a:p>
          <a:p>
            <a:pPr marL="0" indent="0">
              <a:buNone/>
            </a:pPr>
            <a:r>
              <a:rPr lang="en-US" altLang="zh-CN" sz="2000" b="0" dirty="0"/>
              <a:t>input </a:t>
            </a:r>
            <a:r>
              <a:rPr lang="en-US" altLang="zh-CN" sz="2000" b="0" dirty="0" err="1"/>
              <a:t>clk</a:t>
            </a:r>
            <a:r>
              <a:rPr lang="en-US" altLang="zh-CN" sz="2000" b="0" dirty="0"/>
              <a:t>, </a:t>
            </a:r>
            <a:r>
              <a:rPr lang="en-US" altLang="zh-CN" sz="2000" b="0" dirty="0" err="1"/>
              <a:t>clr</a:t>
            </a:r>
            <a:r>
              <a:rPr lang="en-US" altLang="zh-CN" sz="2000" b="0" dirty="0"/>
              <a:t>;</a:t>
            </a:r>
          </a:p>
          <a:p>
            <a:pPr marL="0" indent="0">
              <a:buNone/>
            </a:pPr>
            <a:r>
              <a:rPr lang="en-US" altLang="zh-CN" sz="2000" b="0" dirty="0"/>
              <a:t>DFF d0 (d[0], </a:t>
            </a:r>
            <a:r>
              <a:rPr lang="en-US" altLang="zh-CN" sz="2000" b="0" dirty="0" err="1"/>
              <a:t>clk</a:t>
            </a:r>
            <a:r>
              <a:rPr lang="en-US" altLang="zh-CN" sz="2000" b="0" dirty="0"/>
              <a:t>, </a:t>
            </a:r>
            <a:r>
              <a:rPr lang="en-US" altLang="zh-CN" sz="2000" b="0" dirty="0" err="1"/>
              <a:t>clr</a:t>
            </a:r>
            <a:r>
              <a:rPr lang="en-US" altLang="zh-CN" sz="2000" b="0" dirty="0"/>
              <a:t>, q[0], </a:t>
            </a:r>
            <a:r>
              <a:rPr lang="en-US" altLang="zh-CN" sz="2000" b="0" dirty="0" err="1"/>
              <a:t>qb</a:t>
            </a:r>
            <a:r>
              <a:rPr lang="en-US" altLang="zh-CN" sz="2000" b="0" dirty="0"/>
              <a:t>[0]);</a:t>
            </a:r>
          </a:p>
          <a:p>
            <a:pPr marL="0" indent="0">
              <a:buNone/>
            </a:pPr>
            <a:r>
              <a:rPr lang="en-US" altLang="zh-CN" sz="2000" b="0" dirty="0"/>
              <a:t>DFF d1 (d[1], </a:t>
            </a:r>
            <a:r>
              <a:rPr lang="en-US" altLang="zh-CN" sz="2000" b="0" dirty="0" err="1"/>
              <a:t>clk</a:t>
            </a:r>
            <a:r>
              <a:rPr lang="en-US" altLang="zh-CN" sz="2000" b="0" dirty="0"/>
              <a:t>, </a:t>
            </a:r>
            <a:r>
              <a:rPr lang="en-US" altLang="zh-CN" sz="2000" b="0" dirty="0" err="1"/>
              <a:t>clr</a:t>
            </a:r>
            <a:r>
              <a:rPr lang="en-US" altLang="zh-CN" sz="2000" b="0" dirty="0"/>
              <a:t>, q[1], </a:t>
            </a:r>
            <a:r>
              <a:rPr lang="en-US" altLang="zh-CN" sz="2000" b="0" dirty="0" err="1"/>
              <a:t>qb</a:t>
            </a:r>
            <a:r>
              <a:rPr lang="en-US" altLang="zh-CN" sz="2000" b="0" dirty="0"/>
              <a:t>[1]);</a:t>
            </a:r>
          </a:p>
          <a:p>
            <a:pPr marL="0" indent="0">
              <a:buNone/>
            </a:pPr>
            <a:r>
              <a:rPr lang="en-US" altLang="zh-CN" sz="2000" b="0" dirty="0"/>
              <a:t>DFF d2 (d[2], </a:t>
            </a:r>
            <a:r>
              <a:rPr lang="en-US" altLang="zh-CN" sz="2000" b="0" dirty="0" err="1"/>
              <a:t>clk</a:t>
            </a:r>
            <a:r>
              <a:rPr lang="en-US" altLang="zh-CN" sz="2000" b="0" dirty="0"/>
              <a:t>, </a:t>
            </a:r>
            <a:r>
              <a:rPr lang="en-US" altLang="zh-CN" sz="2000" b="0" dirty="0" err="1"/>
              <a:t>clr</a:t>
            </a:r>
            <a:r>
              <a:rPr lang="en-US" altLang="zh-CN" sz="2000" b="0" dirty="0"/>
              <a:t>, q[2], </a:t>
            </a:r>
            <a:r>
              <a:rPr lang="en-US" altLang="zh-CN" sz="2000" b="0" dirty="0" err="1"/>
              <a:t>qb</a:t>
            </a:r>
            <a:r>
              <a:rPr lang="en-US" altLang="zh-CN" sz="2000" b="0" dirty="0"/>
              <a:t>[2]);</a:t>
            </a:r>
          </a:p>
          <a:p>
            <a:pPr marL="0" indent="0">
              <a:buNone/>
            </a:pPr>
            <a:r>
              <a:rPr lang="en-US" altLang="zh-CN" sz="2000" b="0" dirty="0"/>
              <a:t>DFF d3 (d[3], </a:t>
            </a:r>
            <a:r>
              <a:rPr lang="en-US" altLang="zh-CN" sz="2000" b="0" dirty="0" err="1"/>
              <a:t>clk</a:t>
            </a:r>
            <a:r>
              <a:rPr lang="en-US" altLang="zh-CN" sz="2000" b="0" dirty="0"/>
              <a:t>, </a:t>
            </a:r>
            <a:r>
              <a:rPr lang="en-US" altLang="zh-CN" sz="2000" b="0" dirty="0" err="1"/>
              <a:t>clr</a:t>
            </a:r>
            <a:r>
              <a:rPr lang="en-US" altLang="zh-CN" sz="2000" b="0" dirty="0"/>
              <a:t>, q[3], </a:t>
            </a:r>
            <a:r>
              <a:rPr lang="en-US" altLang="zh-CN" sz="2000" b="0" dirty="0" err="1"/>
              <a:t>qb</a:t>
            </a:r>
            <a:r>
              <a:rPr lang="en-US" altLang="zh-CN" sz="2000" b="0" dirty="0"/>
              <a:t>[3]);</a:t>
            </a:r>
          </a:p>
          <a:p>
            <a:pPr marL="0" indent="0">
              <a:buNone/>
            </a:pPr>
            <a:r>
              <a:rPr lang="en-US" altLang="zh-CN" sz="2000" b="0" dirty="0" err="1"/>
              <a:t>endmodule</a:t>
            </a:r>
            <a:endParaRPr lang="zh-CN" altLang="en-US" sz="2000" b="0" dirty="0"/>
          </a:p>
          <a:p>
            <a:pPr marL="0" indent="0">
              <a:buNone/>
            </a:pPr>
            <a:endParaRPr lang="zh-CN" altLang="en-US" sz="2000" dirty="0"/>
          </a:p>
        </p:txBody>
      </p:sp>
      <p:pic>
        <p:nvPicPr>
          <p:cNvPr id="4" name="图片 3">
            <a:extLst>
              <a:ext uri="{FF2B5EF4-FFF2-40B4-BE49-F238E27FC236}">
                <a16:creationId xmlns:a16="http://schemas.microsoft.com/office/drawing/2014/main" xmlns="" id="{FECEF485-ED03-46E5-BF57-3CBD949B273E}"/>
              </a:ext>
            </a:extLst>
          </p:cNvPr>
          <p:cNvPicPr>
            <a:picLocks noChangeAspect="1"/>
          </p:cNvPicPr>
          <p:nvPr/>
        </p:nvPicPr>
        <p:blipFill>
          <a:blip r:embed="rId2"/>
          <a:stretch>
            <a:fillRect/>
          </a:stretch>
        </p:blipFill>
        <p:spPr>
          <a:xfrm>
            <a:off x="0" y="1624613"/>
            <a:ext cx="3634367" cy="4614139"/>
          </a:xfrm>
          <a:prstGeom prst="rect">
            <a:avLst/>
          </a:prstGeom>
        </p:spPr>
      </p:pic>
      <p:cxnSp>
        <p:nvCxnSpPr>
          <p:cNvPr id="6" name="直接箭头连接符 5">
            <a:extLst>
              <a:ext uri="{FF2B5EF4-FFF2-40B4-BE49-F238E27FC236}">
                <a16:creationId xmlns:a16="http://schemas.microsoft.com/office/drawing/2014/main" xmlns="" id="{AB295AD8-52DB-404D-A704-13624AE1F9D2}"/>
              </a:ext>
            </a:extLst>
          </p:cNvPr>
          <p:cNvCxnSpPr/>
          <p:nvPr/>
        </p:nvCxnSpPr>
        <p:spPr bwMode="auto">
          <a:xfrm>
            <a:off x="2270671" y="1890872"/>
            <a:ext cx="2502917" cy="1178012"/>
          </a:xfrm>
          <a:prstGeom prst="straightConnector1">
            <a:avLst/>
          </a:prstGeom>
          <a:solidFill>
            <a:schemeClr val="accent1"/>
          </a:solidFill>
          <a:ln w="38100" cap="flat" cmpd="sng" algn="ctr">
            <a:solidFill>
              <a:srgbClr val="7030A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a:extLst>
              <a:ext uri="{FF2B5EF4-FFF2-40B4-BE49-F238E27FC236}">
                <a16:creationId xmlns:a16="http://schemas.microsoft.com/office/drawing/2014/main" xmlns="" id="{DBB47572-E51F-425E-8C6F-A4B818FB281C}"/>
              </a:ext>
            </a:extLst>
          </p:cNvPr>
          <p:cNvCxnSpPr/>
          <p:nvPr/>
        </p:nvCxnSpPr>
        <p:spPr bwMode="auto">
          <a:xfrm>
            <a:off x="1043514" y="3487911"/>
            <a:ext cx="3208890" cy="1156353"/>
          </a:xfrm>
          <a:prstGeom prst="straightConnector1">
            <a:avLst/>
          </a:prstGeom>
          <a:solidFill>
            <a:schemeClr val="accent1"/>
          </a:solidFill>
          <a:ln w="38100" cap="flat" cmpd="sng" algn="ctr">
            <a:solidFill>
              <a:srgbClr val="FF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xmlns="" id="{C828E7AC-0279-4669-99D6-52AE157FD2EF}"/>
              </a:ext>
            </a:extLst>
          </p:cNvPr>
          <p:cNvCxnSpPr/>
          <p:nvPr/>
        </p:nvCxnSpPr>
        <p:spPr bwMode="auto">
          <a:xfrm>
            <a:off x="2891087" y="3487911"/>
            <a:ext cx="1361317" cy="2312707"/>
          </a:xfrm>
          <a:prstGeom prst="straightConnector1">
            <a:avLst/>
          </a:prstGeom>
          <a:solidFill>
            <a:schemeClr val="accent1"/>
          </a:solidFill>
          <a:ln w="38100" cap="flat" cmpd="sng" algn="ctr">
            <a:solidFill>
              <a:srgbClr val="00B05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4005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E4FDA5-8731-478C-884A-00F6916E6746}"/>
              </a:ext>
            </a:extLst>
          </p:cNvPr>
          <p:cNvSpPr>
            <a:spLocks noGrp="1"/>
          </p:cNvSpPr>
          <p:nvPr>
            <p:ph type="title"/>
          </p:nvPr>
        </p:nvSpPr>
        <p:spPr/>
        <p:txBody>
          <a:bodyPr/>
          <a:lstStyle/>
          <a:p>
            <a:r>
              <a:rPr lang="zh-CN" altLang="en-US" b="0" dirty="0"/>
              <a:t>模块实例化</a:t>
            </a:r>
            <a:r>
              <a:rPr lang="en-US" altLang="zh-CN" b="0" dirty="0"/>
              <a:t>(module instances)</a:t>
            </a:r>
            <a:endParaRPr lang="zh-CN" altLang="en-US" dirty="0"/>
          </a:p>
        </p:txBody>
      </p:sp>
      <p:sp>
        <p:nvSpPr>
          <p:cNvPr id="3" name="内容占位符 2">
            <a:extLst>
              <a:ext uri="{FF2B5EF4-FFF2-40B4-BE49-F238E27FC236}">
                <a16:creationId xmlns:a16="http://schemas.microsoft.com/office/drawing/2014/main" xmlns="" id="{78724F6B-C017-4089-9908-52633567BEB1}"/>
              </a:ext>
            </a:extLst>
          </p:cNvPr>
          <p:cNvSpPr>
            <a:spLocks noGrp="1"/>
          </p:cNvSpPr>
          <p:nvPr>
            <p:ph idx="1"/>
          </p:nvPr>
        </p:nvSpPr>
        <p:spPr/>
        <p:txBody>
          <a:bodyPr/>
          <a:lstStyle/>
          <a:p>
            <a:r>
              <a:rPr lang="zh-CN" altLang="en-US" b="0" dirty="0"/>
              <a:t>可以将模块的实例通过端口连接起来构成一个大的系统或元件。</a:t>
            </a:r>
            <a:endParaRPr lang="en-US" altLang="zh-CN" b="0" dirty="0"/>
          </a:p>
          <a:p>
            <a:endParaRPr lang="en-US" altLang="zh-CN" b="0" dirty="0"/>
          </a:p>
          <a:p>
            <a:r>
              <a:rPr lang="zh-CN" altLang="en-US" b="0" dirty="0"/>
              <a:t>在上面的例子中，</a:t>
            </a:r>
            <a:r>
              <a:rPr lang="en-US" altLang="zh-CN" b="0" dirty="0"/>
              <a:t>REG4</a:t>
            </a:r>
            <a:r>
              <a:rPr lang="zh-CN" altLang="en-US" b="0" dirty="0"/>
              <a:t>有模块</a:t>
            </a:r>
            <a:r>
              <a:rPr lang="en-US" altLang="zh-CN" b="0" dirty="0"/>
              <a:t>DFF</a:t>
            </a:r>
            <a:r>
              <a:rPr lang="zh-CN" altLang="en-US" b="0" dirty="0"/>
              <a:t>的四个实例。注意，每个实例都有自己的名字</a:t>
            </a:r>
            <a:r>
              <a:rPr lang="en-US" altLang="zh-CN" b="0" dirty="0"/>
              <a:t>(d0, d1, d2, d3)</a:t>
            </a:r>
            <a:r>
              <a:rPr lang="zh-CN" altLang="en-US" b="0" dirty="0"/>
              <a:t>。实例名是每个对象唯一的标记，通过这个标记可以查看每个实例的内部。</a:t>
            </a:r>
            <a:endParaRPr lang="en-US" altLang="zh-CN" b="0" dirty="0"/>
          </a:p>
          <a:p>
            <a:endParaRPr lang="en-US" altLang="zh-CN" b="0" dirty="0"/>
          </a:p>
          <a:p>
            <a:r>
              <a:rPr lang="zh-CN" altLang="en-US" b="0" dirty="0"/>
              <a:t>实例中端口的次序与模块定义的次序相同。</a:t>
            </a:r>
            <a:endParaRPr lang="en-US" altLang="zh-CN" b="0" dirty="0"/>
          </a:p>
          <a:p>
            <a:endParaRPr lang="en-US" altLang="zh-CN" b="0" dirty="0"/>
          </a:p>
          <a:p>
            <a:r>
              <a:rPr lang="zh-CN" altLang="en-US" b="0" dirty="0"/>
              <a:t>模块实例化与调用程序不同。每个实例都是模块的一个完全的拷贝，</a:t>
            </a:r>
            <a:r>
              <a:rPr lang="zh-CN" altLang="en-US" b="0" dirty="0">
                <a:solidFill>
                  <a:srgbClr val="00B050"/>
                </a:solidFill>
              </a:rPr>
              <a:t>相互独立</a:t>
            </a:r>
            <a:r>
              <a:rPr lang="zh-CN" altLang="en-US" b="0" dirty="0"/>
              <a:t>、</a:t>
            </a:r>
            <a:r>
              <a:rPr lang="zh-CN" altLang="en-US" b="0" dirty="0">
                <a:solidFill>
                  <a:srgbClr val="FF0000"/>
                </a:solidFill>
              </a:rPr>
              <a:t>并行</a:t>
            </a:r>
            <a:r>
              <a:rPr lang="zh-CN" altLang="en-US" b="0" dirty="0"/>
              <a:t>。</a:t>
            </a:r>
            <a:endParaRPr lang="zh-CN" altLang="en-US" dirty="0"/>
          </a:p>
        </p:txBody>
      </p:sp>
    </p:spTree>
    <p:extLst>
      <p:ext uri="{BB962C8B-B14F-4D97-AF65-F5344CB8AC3E}">
        <p14:creationId xmlns:p14="http://schemas.microsoft.com/office/powerpoint/2010/main" val="2137403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7391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4A2F1B-9D7E-4F7E-A499-78E35099E9E2}"/>
              </a:ext>
            </a:extLst>
          </p:cNvPr>
          <p:cNvSpPr>
            <a:spLocks noGrp="1"/>
          </p:cNvSpPr>
          <p:nvPr>
            <p:ph type="title"/>
          </p:nvPr>
        </p:nvSpPr>
        <p:spPr/>
        <p:txBody>
          <a:bodyPr/>
          <a:lstStyle/>
          <a:p>
            <a:r>
              <a:rPr lang="zh-CN" altLang="en-US" b="0" dirty="0"/>
              <a:t>模块实例化</a:t>
            </a:r>
            <a:r>
              <a:rPr lang="en-US" altLang="zh-CN" b="0" dirty="0"/>
              <a:t>—</a:t>
            </a:r>
            <a:r>
              <a:rPr lang="zh-CN" altLang="en-US" b="0" dirty="0"/>
              <a:t>端口</a:t>
            </a:r>
            <a:endParaRPr lang="zh-CN" altLang="en-US" dirty="0"/>
          </a:p>
        </p:txBody>
      </p:sp>
      <p:sp>
        <p:nvSpPr>
          <p:cNvPr id="3" name="内容占位符 2">
            <a:extLst>
              <a:ext uri="{FF2B5EF4-FFF2-40B4-BE49-F238E27FC236}">
                <a16:creationId xmlns:a16="http://schemas.microsoft.com/office/drawing/2014/main" xmlns="" id="{A2E61801-07EB-4296-BB74-195BD631F675}"/>
              </a:ext>
            </a:extLst>
          </p:cNvPr>
          <p:cNvSpPr>
            <a:spLocks noGrp="1"/>
          </p:cNvSpPr>
          <p:nvPr>
            <p:ph idx="1"/>
          </p:nvPr>
        </p:nvSpPr>
        <p:spPr>
          <a:xfrm>
            <a:off x="457200" y="1676400"/>
            <a:ext cx="8267700" cy="487363"/>
          </a:xfrm>
        </p:spPr>
        <p:txBody>
          <a:bodyPr/>
          <a:lstStyle/>
          <a:p>
            <a:r>
              <a:rPr lang="zh-CN" altLang="en-US" b="0" dirty="0"/>
              <a:t>模块实例化的两种方式：</a:t>
            </a:r>
            <a:endParaRPr lang="zh-CN" altLang="en-US" dirty="0"/>
          </a:p>
        </p:txBody>
      </p:sp>
      <p:sp>
        <p:nvSpPr>
          <p:cNvPr id="4" name="文本框 3">
            <a:extLst>
              <a:ext uri="{FF2B5EF4-FFF2-40B4-BE49-F238E27FC236}">
                <a16:creationId xmlns:a16="http://schemas.microsoft.com/office/drawing/2014/main" xmlns="" id="{95E5DCCD-0D41-42E1-A9C7-DA08F72522D9}"/>
              </a:ext>
            </a:extLst>
          </p:cNvPr>
          <p:cNvSpPr txBox="1"/>
          <p:nvPr/>
        </p:nvSpPr>
        <p:spPr>
          <a:xfrm>
            <a:off x="1660124" y="2299316"/>
            <a:ext cx="5193437" cy="1569660"/>
          </a:xfrm>
          <a:prstGeom prst="rect">
            <a:avLst/>
          </a:prstGeom>
          <a:noFill/>
        </p:spPr>
        <p:txBody>
          <a:bodyPr wrap="square" rtlCol="0">
            <a:spAutoFit/>
          </a:bodyPr>
          <a:lstStyle/>
          <a:p>
            <a:pPr marL="0" indent="0">
              <a:buNone/>
            </a:pPr>
            <a:r>
              <a:rPr lang="en-US" altLang="zh-CN" sz="2400" dirty="0"/>
              <a:t>module DFF (d, </a:t>
            </a:r>
            <a:r>
              <a:rPr lang="en-US" altLang="zh-CN" sz="2400" dirty="0" err="1"/>
              <a:t>clk</a:t>
            </a:r>
            <a:r>
              <a:rPr lang="en-US" altLang="zh-CN" sz="2400" dirty="0"/>
              <a:t>, </a:t>
            </a:r>
            <a:r>
              <a:rPr lang="en-US" altLang="zh-CN" sz="2400" dirty="0" err="1"/>
              <a:t>clr</a:t>
            </a:r>
            <a:r>
              <a:rPr lang="en-US" altLang="zh-CN" sz="2400" dirty="0"/>
              <a:t>, q, </a:t>
            </a:r>
            <a:r>
              <a:rPr lang="en-US" altLang="zh-CN" sz="2400" dirty="0" err="1"/>
              <a:t>qb</a:t>
            </a:r>
            <a:r>
              <a:rPr lang="en-US" altLang="zh-CN" sz="2400" dirty="0"/>
              <a:t>);</a:t>
            </a:r>
          </a:p>
          <a:p>
            <a:pPr marL="0" indent="0">
              <a:buNone/>
            </a:pPr>
            <a:r>
              <a:rPr lang="en-US" altLang="zh-CN" sz="2400" dirty="0"/>
              <a:t>....</a:t>
            </a:r>
          </a:p>
          <a:p>
            <a:pPr marL="0" indent="0">
              <a:buNone/>
            </a:pPr>
            <a:r>
              <a:rPr lang="en-US" altLang="zh-CN" sz="2400" dirty="0" err="1"/>
              <a:t>Endmodule</a:t>
            </a:r>
            <a:endParaRPr lang="en-US" altLang="zh-CN" sz="2400" dirty="0"/>
          </a:p>
          <a:p>
            <a:endParaRPr lang="zh-CN" altLang="en-US" sz="2400" dirty="0"/>
          </a:p>
        </p:txBody>
      </p:sp>
      <p:sp>
        <p:nvSpPr>
          <p:cNvPr id="6" name="文本框 5">
            <a:extLst>
              <a:ext uri="{FF2B5EF4-FFF2-40B4-BE49-F238E27FC236}">
                <a16:creationId xmlns:a16="http://schemas.microsoft.com/office/drawing/2014/main" xmlns="" id="{5DA83834-C9AE-4577-BB2B-7975826604C4}"/>
              </a:ext>
            </a:extLst>
          </p:cNvPr>
          <p:cNvSpPr txBox="1"/>
          <p:nvPr/>
        </p:nvSpPr>
        <p:spPr>
          <a:xfrm>
            <a:off x="1123575" y="3863241"/>
            <a:ext cx="4753224" cy="830997"/>
          </a:xfrm>
          <a:prstGeom prst="rect">
            <a:avLst/>
          </a:prstGeom>
          <a:noFill/>
          <a:ln w="9525">
            <a:solidFill>
              <a:srgbClr val="00B050"/>
            </a:solidFill>
          </a:ln>
        </p:spPr>
        <p:txBody>
          <a:bodyPr wrap="none" rtlCol="0">
            <a:spAutoFit/>
          </a:bodyPr>
          <a:lstStyle/>
          <a:p>
            <a:r>
              <a:rPr lang="en-US" altLang="zh-CN" sz="2400" b="1" dirty="0">
                <a:latin typeface="等线" panose="02010600030101010101" pitchFamily="2" charset="-122"/>
                <a:ea typeface="等线" panose="02010600030101010101" pitchFamily="2" charset="-122"/>
              </a:rPr>
              <a:t>DFF d0 (d[0], </a:t>
            </a:r>
            <a:r>
              <a:rPr lang="en-US" altLang="zh-CN" sz="2400" b="1" dirty="0" err="1">
                <a:latin typeface="等线" panose="02010600030101010101" pitchFamily="2" charset="-122"/>
                <a:ea typeface="等线" panose="02010600030101010101" pitchFamily="2" charset="-122"/>
              </a:rPr>
              <a:t>clk</a:t>
            </a:r>
            <a:r>
              <a:rPr lang="en-US" altLang="zh-CN" sz="2400"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clr</a:t>
            </a:r>
            <a:r>
              <a:rPr lang="en-US" altLang="zh-CN" sz="2400" b="1" dirty="0">
                <a:latin typeface="等线" panose="02010600030101010101" pitchFamily="2" charset="-122"/>
                <a:ea typeface="等线" panose="02010600030101010101" pitchFamily="2" charset="-122"/>
              </a:rPr>
              <a:t>, q[0], </a:t>
            </a:r>
            <a:r>
              <a:rPr lang="en-US" altLang="zh-CN" sz="2400" b="1" dirty="0" err="1">
                <a:latin typeface="等线" panose="02010600030101010101" pitchFamily="2" charset="-122"/>
                <a:ea typeface="等线" panose="02010600030101010101" pitchFamily="2" charset="-122"/>
              </a:rPr>
              <a:t>qb</a:t>
            </a:r>
            <a:r>
              <a:rPr lang="en-US" altLang="zh-CN" sz="2400" b="1" dirty="0">
                <a:latin typeface="等线" panose="02010600030101010101" pitchFamily="2" charset="-122"/>
                <a:ea typeface="等线" panose="02010600030101010101" pitchFamily="2" charset="-122"/>
              </a:rPr>
              <a:t>[0]);</a:t>
            </a:r>
          </a:p>
          <a:p>
            <a:endParaRPr lang="zh-CN" altLang="en-US" sz="2400" b="1" dirty="0">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xmlns="" id="{6E788711-8A46-43B3-A404-1D4D9421B3CF}"/>
              </a:ext>
            </a:extLst>
          </p:cNvPr>
          <p:cNvSpPr txBox="1"/>
          <p:nvPr/>
        </p:nvSpPr>
        <p:spPr>
          <a:xfrm>
            <a:off x="350252" y="5017402"/>
            <a:ext cx="7790571" cy="830997"/>
          </a:xfrm>
          <a:prstGeom prst="rect">
            <a:avLst/>
          </a:prstGeom>
          <a:noFill/>
          <a:ln w="9525">
            <a:solidFill>
              <a:srgbClr val="00B050"/>
            </a:solidFill>
          </a:ln>
        </p:spPr>
        <p:txBody>
          <a:bodyPr wrap="square" rtlCol="0">
            <a:spAutoFit/>
          </a:bodyPr>
          <a:lstStyle>
            <a:defPPr>
              <a:defRPr lang="ko-KR"/>
            </a:defPPr>
            <a:lvl1pPr>
              <a:defRPr sz="2400" b="1">
                <a:latin typeface="等线" panose="02010600030101010101" pitchFamily="2" charset="-122"/>
                <a:ea typeface="等线" panose="02010600030101010101" pitchFamily="2" charset="-122"/>
              </a:defRPr>
            </a:lvl1pPr>
          </a:lstStyle>
          <a:p>
            <a:r>
              <a:rPr lang="en-US" altLang="zh-CN" dirty="0"/>
              <a:t>DFF d0 (.</a:t>
            </a:r>
            <a:r>
              <a:rPr lang="en-US" altLang="zh-CN" dirty="0" err="1"/>
              <a:t>qb</a:t>
            </a:r>
            <a:r>
              <a:rPr lang="en-US" altLang="zh-CN" dirty="0"/>
              <a:t>(</a:t>
            </a:r>
            <a:r>
              <a:rPr lang="en-US" altLang="zh-CN" dirty="0" err="1"/>
              <a:t>qb</a:t>
            </a:r>
            <a:r>
              <a:rPr lang="en-US" altLang="zh-CN" dirty="0"/>
              <a:t>[0]),.d(d[0]), .</a:t>
            </a:r>
            <a:r>
              <a:rPr lang="en-US" altLang="zh-CN" dirty="0" err="1"/>
              <a:t>clk</a:t>
            </a:r>
            <a:r>
              <a:rPr lang="en-US" altLang="zh-CN" dirty="0"/>
              <a:t>(</a:t>
            </a:r>
            <a:r>
              <a:rPr lang="en-US" altLang="zh-CN" dirty="0" err="1"/>
              <a:t>clk</a:t>
            </a:r>
            <a:r>
              <a:rPr lang="en-US" altLang="zh-CN" dirty="0"/>
              <a:t>), .</a:t>
            </a:r>
            <a:r>
              <a:rPr lang="en-US" altLang="zh-CN" dirty="0" err="1"/>
              <a:t>clr</a:t>
            </a:r>
            <a:r>
              <a:rPr lang="en-US" altLang="zh-CN" dirty="0"/>
              <a:t>(</a:t>
            </a:r>
            <a:r>
              <a:rPr lang="en-US" altLang="zh-CN" dirty="0" err="1"/>
              <a:t>clr</a:t>
            </a:r>
            <a:r>
              <a:rPr lang="en-US" altLang="zh-CN" dirty="0"/>
              <a:t>), .q(q[0]));</a:t>
            </a:r>
          </a:p>
          <a:p>
            <a:endParaRPr lang="zh-CN" altLang="en-US" dirty="0"/>
          </a:p>
        </p:txBody>
      </p:sp>
      <p:sp>
        <p:nvSpPr>
          <p:cNvPr id="8" name="对话气泡: 圆角矩形 7">
            <a:extLst>
              <a:ext uri="{FF2B5EF4-FFF2-40B4-BE49-F238E27FC236}">
                <a16:creationId xmlns:a16="http://schemas.microsoft.com/office/drawing/2014/main" xmlns="" id="{632908FF-F9F4-4C1D-8BF2-57CD23A3C9EB}"/>
              </a:ext>
            </a:extLst>
          </p:cNvPr>
          <p:cNvSpPr/>
          <p:nvPr/>
        </p:nvSpPr>
        <p:spPr bwMode="auto">
          <a:xfrm>
            <a:off x="6747029" y="2530136"/>
            <a:ext cx="2307850" cy="976544"/>
          </a:xfrm>
          <a:prstGeom prst="wedgeRoundRectCallout">
            <a:avLst>
              <a:gd name="adj1" fmla="val -113806"/>
              <a:gd name="adj2" fmla="val 9613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0"/>
            <a:r>
              <a:rPr lang="zh-CN" altLang="en-US" dirty="0"/>
              <a:t>实例中端口的次序与模块定义的次序</a:t>
            </a:r>
            <a:r>
              <a:rPr lang="zh-CN" altLang="en-US" dirty="0">
                <a:solidFill>
                  <a:srgbClr val="FF0000"/>
                </a:solidFill>
              </a:rPr>
              <a:t>相同</a:t>
            </a:r>
            <a:endParaRPr kumimoji="0" lang="zh-CN" altLang="en-US" sz="1800" b="1" i="0" u="none" strike="noStrike" cap="none" normalizeH="0" baseline="0" dirty="0">
              <a:ln>
                <a:noFill/>
              </a:ln>
              <a:solidFill>
                <a:srgbClr val="FF0000"/>
              </a:solidFill>
              <a:effectLst/>
              <a:latin typeface="Arial" charset="0"/>
            </a:endParaRPr>
          </a:p>
        </p:txBody>
      </p:sp>
      <p:sp>
        <p:nvSpPr>
          <p:cNvPr id="9" name="对话气泡: 圆角矩形 8">
            <a:extLst>
              <a:ext uri="{FF2B5EF4-FFF2-40B4-BE49-F238E27FC236}">
                <a16:creationId xmlns:a16="http://schemas.microsoft.com/office/drawing/2014/main" xmlns="" id="{67D751C2-A538-4CD3-9F85-A061D34FF198}"/>
              </a:ext>
            </a:extLst>
          </p:cNvPr>
          <p:cNvSpPr/>
          <p:nvPr/>
        </p:nvSpPr>
        <p:spPr bwMode="auto">
          <a:xfrm>
            <a:off x="2805343" y="5955531"/>
            <a:ext cx="3768022" cy="874216"/>
          </a:xfrm>
          <a:prstGeom prst="wedgeRoundRectCallout">
            <a:avLst>
              <a:gd name="adj1" fmla="val -38504"/>
              <a:gd name="adj2" fmla="val -117243"/>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rPr>
              <a:t>通过模块定义的端口名称（类似形参），这种方式</a:t>
            </a:r>
            <a:r>
              <a:rPr kumimoji="0" lang="zh-CN" altLang="en-US" sz="1800" b="1" i="0" u="none" strike="noStrike" cap="none" normalizeH="0" baseline="0" dirty="0">
                <a:ln>
                  <a:noFill/>
                </a:ln>
                <a:solidFill>
                  <a:srgbClr val="7030A0"/>
                </a:solidFill>
                <a:effectLst/>
                <a:latin typeface="Arial" charset="0"/>
              </a:rPr>
              <a:t>不要求次序相同</a:t>
            </a:r>
          </a:p>
        </p:txBody>
      </p:sp>
      <p:sp>
        <p:nvSpPr>
          <p:cNvPr id="5" name="爆炸形: 8 pt  4">
            <a:extLst>
              <a:ext uri="{FF2B5EF4-FFF2-40B4-BE49-F238E27FC236}">
                <a16:creationId xmlns:a16="http://schemas.microsoft.com/office/drawing/2014/main" xmlns="" id="{AD68B8F1-758B-4509-A05B-BA4CC0503FF9}"/>
              </a:ext>
            </a:extLst>
          </p:cNvPr>
          <p:cNvSpPr/>
          <p:nvPr/>
        </p:nvSpPr>
        <p:spPr bwMode="auto">
          <a:xfrm>
            <a:off x="822579" y="898219"/>
            <a:ext cx="5193437" cy="3778898"/>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7030A0"/>
                </a:solidFill>
                <a:effectLst/>
                <a:latin typeface="微软雅黑" panose="020B0503020204020204" pitchFamily="34" charset="-122"/>
                <a:ea typeface="微软雅黑" panose="020B0503020204020204" pitchFamily="34" charset="-122"/>
              </a:rPr>
              <a:t>如果参数出现错误，</a:t>
            </a:r>
            <a:r>
              <a:rPr kumimoji="0" lang="en-US" altLang="zh-CN" sz="2800" b="1" i="0" u="none" strike="noStrike" cap="none" normalizeH="0" baseline="0" dirty="0" err="1">
                <a:ln>
                  <a:noFill/>
                </a:ln>
                <a:solidFill>
                  <a:srgbClr val="FFFF00"/>
                </a:solidFill>
                <a:effectLst/>
                <a:latin typeface="微软雅黑" panose="020B0503020204020204" pitchFamily="34" charset="-122"/>
                <a:ea typeface="微软雅黑" panose="020B0503020204020204" pitchFamily="34" charset="-122"/>
              </a:rPr>
              <a:t>vivado</a:t>
            </a:r>
            <a:r>
              <a:rPr lang="zh-CN" altLang="en-US" sz="2800" b="1" dirty="0">
                <a:solidFill>
                  <a:srgbClr val="FF0000"/>
                </a:solidFill>
                <a:latin typeface="微软雅黑" panose="020B0503020204020204" pitchFamily="34" charset="-122"/>
                <a:ea typeface="微软雅黑" panose="020B0503020204020204" pitchFamily="34" charset="-122"/>
              </a:rPr>
              <a:t>不会</a:t>
            </a:r>
            <a:r>
              <a:rPr lang="zh-CN" altLang="en-US" sz="2800" b="1" dirty="0">
                <a:solidFill>
                  <a:srgbClr val="FFFF00"/>
                </a:solidFill>
                <a:latin typeface="微软雅黑" panose="020B0503020204020204" pitchFamily="34" charset="-122"/>
                <a:ea typeface="微软雅黑" panose="020B0503020204020204" pitchFamily="34" charset="-122"/>
              </a:rPr>
              <a:t>告知你！！！</a:t>
            </a:r>
            <a:endParaRPr kumimoji="0" lang="zh-CN" altLang="en-US" sz="2800" b="1"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8533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52AAE9-C2FB-4F03-B250-E990D6415B4D}"/>
              </a:ext>
            </a:extLst>
          </p:cNvPr>
          <p:cNvSpPr>
            <a:spLocks noGrp="1"/>
          </p:cNvSpPr>
          <p:nvPr>
            <p:ph type="title"/>
          </p:nvPr>
        </p:nvSpPr>
        <p:spPr/>
        <p:txBody>
          <a:bodyPr/>
          <a:lstStyle/>
          <a:p>
            <a:r>
              <a:rPr lang="zh-CN" altLang="en-US" b="0" dirty="0"/>
              <a:t>模块实例化</a:t>
            </a:r>
            <a:r>
              <a:rPr lang="en-US" altLang="zh-CN" b="0" dirty="0"/>
              <a:t>—</a:t>
            </a:r>
            <a:r>
              <a:rPr lang="zh-CN" altLang="en-US" b="0" dirty="0"/>
              <a:t>模块名称</a:t>
            </a:r>
            <a:endParaRPr lang="zh-CN" altLang="en-US" dirty="0"/>
          </a:p>
        </p:txBody>
      </p:sp>
      <p:sp>
        <p:nvSpPr>
          <p:cNvPr id="3" name="内容占位符 2">
            <a:extLst>
              <a:ext uri="{FF2B5EF4-FFF2-40B4-BE49-F238E27FC236}">
                <a16:creationId xmlns:a16="http://schemas.microsoft.com/office/drawing/2014/main" xmlns="" id="{926FFBDB-480D-4BC1-9A65-271C47F4B7AD}"/>
              </a:ext>
            </a:extLst>
          </p:cNvPr>
          <p:cNvSpPr>
            <a:spLocks noGrp="1"/>
          </p:cNvSpPr>
          <p:nvPr>
            <p:ph idx="1"/>
          </p:nvPr>
        </p:nvSpPr>
        <p:spPr/>
        <p:txBody>
          <a:bodyPr/>
          <a:lstStyle/>
          <a:p>
            <a:pPr marL="0" indent="0">
              <a:buNone/>
            </a:pPr>
            <a:r>
              <a:rPr lang="en-US" altLang="zh-CN" b="0" dirty="0"/>
              <a:t>MUX</a:t>
            </a:r>
            <a:r>
              <a:rPr lang="zh-CN" altLang="en-US" b="0" dirty="0"/>
              <a:t>的实例化语句包括：</a:t>
            </a:r>
            <a:endParaRPr lang="en-US" altLang="zh-CN" b="0" dirty="0"/>
          </a:p>
          <a:p>
            <a:pPr marL="0" indent="0">
              <a:buNone/>
            </a:pPr>
            <a:endParaRPr lang="en-US" altLang="zh-CN" b="0" dirty="0"/>
          </a:p>
          <a:p>
            <a:r>
              <a:rPr lang="zh-CN" altLang="en-US" b="0" dirty="0"/>
              <a:t>模块名字：与引用模块相同</a:t>
            </a:r>
            <a:endParaRPr lang="en-US" altLang="zh-CN" b="0" dirty="0"/>
          </a:p>
          <a:p>
            <a:endParaRPr lang="en-US" altLang="zh-CN" b="0" dirty="0"/>
          </a:p>
          <a:p>
            <a:r>
              <a:rPr lang="zh-CN" altLang="en-US" b="0" dirty="0"/>
              <a:t>实例名字：任意，但要符合标记命名规则</a:t>
            </a:r>
            <a:endParaRPr lang="en-US" altLang="zh-CN" b="0" dirty="0"/>
          </a:p>
          <a:p>
            <a:endParaRPr lang="en-US" altLang="zh-CN" b="0" dirty="0"/>
          </a:p>
          <a:p>
            <a:r>
              <a:rPr lang="zh-CN" altLang="en-US" b="0" dirty="0"/>
              <a:t>端口列表：与引用模块的次序相同或者通过形参调用</a:t>
            </a:r>
          </a:p>
          <a:p>
            <a:endParaRPr lang="zh-CN" altLang="en-US" dirty="0"/>
          </a:p>
        </p:txBody>
      </p:sp>
    </p:spTree>
    <p:extLst>
      <p:ext uri="{BB962C8B-B14F-4D97-AF65-F5344CB8AC3E}">
        <p14:creationId xmlns:p14="http://schemas.microsoft.com/office/powerpoint/2010/main" val="36769491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F3D1CC-4ED2-4960-85B6-D33AC5B3C039}"/>
              </a:ext>
            </a:extLst>
          </p:cNvPr>
          <p:cNvSpPr>
            <a:spLocks noGrp="1"/>
          </p:cNvSpPr>
          <p:nvPr>
            <p:ph type="title"/>
          </p:nvPr>
        </p:nvSpPr>
        <p:spPr/>
        <p:txBody>
          <a:bodyPr/>
          <a:lstStyle/>
          <a:p>
            <a:r>
              <a:rPr lang="en-US" altLang="zh-CN" dirty="0"/>
              <a:t>EDA</a:t>
            </a:r>
            <a:r>
              <a:rPr lang="zh-CN" altLang="en-US" dirty="0"/>
              <a:t>历史</a:t>
            </a:r>
          </a:p>
        </p:txBody>
      </p:sp>
      <p:sp>
        <p:nvSpPr>
          <p:cNvPr id="3" name="内容占位符 2">
            <a:extLst>
              <a:ext uri="{FF2B5EF4-FFF2-40B4-BE49-F238E27FC236}">
                <a16:creationId xmlns:a16="http://schemas.microsoft.com/office/drawing/2014/main" xmlns="" id="{8E612F23-9E40-4E5A-9191-C9CE7178776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94830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0316D1-1EF9-4B63-BC85-5E96F3BE700A}"/>
              </a:ext>
            </a:extLst>
          </p:cNvPr>
          <p:cNvSpPr>
            <a:spLocks noGrp="1"/>
          </p:cNvSpPr>
          <p:nvPr>
            <p:ph type="title"/>
          </p:nvPr>
        </p:nvSpPr>
        <p:spPr/>
        <p:txBody>
          <a:bodyPr>
            <a:normAutofit fontScale="90000"/>
          </a:bodyPr>
          <a:lstStyle/>
          <a:p>
            <a:r>
              <a:rPr lang="zh-CN" altLang="en-US" dirty="0"/>
              <a:t>硬件描述语言</a:t>
            </a:r>
            <a:r>
              <a:rPr lang="en-US" altLang="zh-CN" dirty="0"/>
              <a:t>HDL</a:t>
            </a:r>
            <a:endParaRPr lang="zh-CN" altLang="en-US" dirty="0"/>
          </a:p>
        </p:txBody>
      </p:sp>
      <p:sp>
        <p:nvSpPr>
          <p:cNvPr id="3" name="内容占位符 2">
            <a:extLst>
              <a:ext uri="{FF2B5EF4-FFF2-40B4-BE49-F238E27FC236}">
                <a16:creationId xmlns:a16="http://schemas.microsoft.com/office/drawing/2014/main" xmlns="" id="{DFDAE96B-7460-45E1-A0C7-4689600C029D}"/>
              </a:ext>
            </a:extLst>
          </p:cNvPr>
          <p:cNvSpPr>
            <a:spLocks noGrp="1"/>
          </p:cNvSpPr>
          <p:nvPr>
            <p:ph idx="1"/>
          </p:nvPr>
        </p:nvSpPr>
        <p:spPr/>
        <p:txBody>
          <a:bodyPr>
            <a:normAutofit/>
          </a:bodyPr>
          <a:lstStyle/>
          <a:p>
            <a:r>
              <a:rPr lang="zh-CN" altLang="en-US" b="0" dirty="0"/>
              <a:t>具有特殊结构能够对硬件逻辑电路的功能进行描述的一种高级编程语言</a:t>
            </a:r>
            <a:endParaRPr lang="en-US" altLang="zh-CN" b="0" dirty="0"/>
          </a:p>
          <a:p>
            <a:r>
              <a:rPr lang="zh-CN" altLang="en-US" b="0" dirty="0"/>
              <a:t>这种特殊结构能够：</a:t>
            </a:r>
            <a:endParaRPr lang="en-US" altLang="zh-CN" b="0" dirty="0"/>
          </a:p>
          <a:p>
            <a:pPr marL="0" indent="0">
              <a:buNone/>
            </a:pPr>
            <a:r>
              <a:rPr lang="en-US" altLang="zh-CN" sz="2000" b="0" dirty="0"/>
              <a:t>  –</a:t>
            </a:r>
            <a:r>
              <a:rPr lang="zh-CN" altLang="en-US" sz="2000" b="0" dirty="0">
                <a:solidFill>
                  <a:srgbClr val="7030A0"/>
                </a:solidFill>
              </a:rPr>
              <a:t>描述电路的连接</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描述电路的功能</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在不同抽象级上描述电路</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描述电路的时序</a:t>
            </a:r>
            <a:endParaRPr lang="en-US" altLang="zh-CN" sz="2000" b="0" dirty="0">
              <a:solidFill>
                <a:srgbClr val="7030A0"/>
              </a:solidFill>
            </a:endParaRPr>
          </a:p>
          <a:p>
            <a:pPr marL="0" indent="0">
              <a:buNone/>
            </a:pPr>
            <a:r>
              <a:rPr lang="en-US" altLang="zh-CN" sz="2000" b="0" dirty="0"/>
              <a:t>  –</a:t>
            </a:r>
            <a:r>
              <a:rPr lang="zh-CN" altLang="en-US" sz="2000" b="0" dirty="0">
                <a:solidFill>
                  <a:srgbClr val="7030A0"/>
                </a:solidFill>
              </a:rPr>
              <a:t>表达具有并行性</a:t>
            </a:r>
            <a:endParaRPr lang="en-US" altLang="zh-CN" sz="2000" b="0" dirty="0">
              <a:solidFill>
                <a:srgbClr val="7030A0"/>
              </a:solidFill>
            </a:endParaRPr>
          </a:p>
          <a:p>
            <a:r>
              <a:rPr lang="en-US" altLang="zh-CN" b="0" dirty="0"/>
              <a:t>HDL</a:t>
            </a:r>
            <a:r>
              <a:rPr lang="zh-CN" altLang="en-US" b="0" dirty="0"/>
              <a:t>主要有两种：</a:t>
            </a:r>
            <a:r>
              <a:rPr lang="en-US" altLang="zh-CN" b="0" dirty="0"/>
              <a:t>Verilog</a:t>
            </a:r>
            <a:r>
              <a:rPr lang="zh-CN" altLang="en-US" b="0" dirty="0"/>
              <a:t>和</a:t>
            </a:r>
            <a:r>
              <a:rPr lang="en-US" altLang="zh-CN" b="0" dirty="0"/>
              <a:t>VHDL</a:t>
            </a:r>
          </a:p>
          <a:p>
            <a:pPr marL="0" indent="0">
              <a:buNone/>
            </a:pPr>
            <a:r>
              <a:rPr lang="zh-CN" altLang="en-US" b="0" dirty="0"/>
              <a:t>  </a:t>
            </a:r>
            <a:r>
              <a:rPr lang="en-US" altLang="zh-CN" sz="2000" b="0" dirty="0"/>
              <a:t>–</a:t>
            </a:r>
            <a:r>
              <a:rPr lang="en-US" altLang="zh-CN" sz="2000" b="0" dirty="0">
                <a:solidFill>
                  <a:srgbClr val="00B050"/>
                </a:solidFill>
              </a:rPr>
              <a:t>Verilog</a:t>
            </a:r>
            <a:r>
              <a:rPr lang="zh-CN" altLang="en-US" sz="2000" b="0" dirty="0">
                <a:solidFill>
                  <a:srgbClr val="00B050"/>
                </a:solidFill>
              </a:rPr>
              <a:t>起源于</a:t>
            </a:r>
            <a:r>
              <a:rPr lang="en-US" altLang="zh-CN" sz="2000" b="0" dirty="0">
                <a:solidFill>
                  <a:srgbClr val="00B050"/>
                </a:solidFill>
              </a:rPr>
              <a:t>C</a:t>
            </a:r>
            <a:r>
              <a:rPr lang="zh-CN" altLang="en-US" sz="2000" b="0" dirty="0">
                <a:solidFill>
                  <a:srgbClr val="00B050"/>
                </a:solidFill>
              </a:rPr>
              <a:t>语言，因此非常类似于</a:t>
            </a:r>
            <a:r>
              <a:rPr lang="en-US" altLang="zh-CN" sz="2000" b="0" dirty="0">
                <a:solidFill>
                  <a:srgbClr val="00B050"/>
                </a:solidFill>
              </a:rPr>
              <a:t>C</a:t>
            </a:r>
            <a:r>
              <a:rPr lang="zh-CN" altLang="en-US" sz="2000" b="0" dirty="0">
                <a:solidFill>
                  <a:srgbClr val="00B050"/>
                </a:solidFill>
              </a:rPr>
              <a:t>语言，容易掌握</a:t>
            </a:r>
            <a:endParaRPr lang="en-US" altLang="zh-CN" sz="2000" b="0" dirty="0">
              <a:solidFill>
                <a:srgbClr val="00B050"/>
              </a:solidFill>
            </a:endParaRPr>
          </a:p>
          <a:p>
            <a:pPr marL="0" indent="0">
              <a:buNone/>
            </a:pPr>
            <a:r>
              <a:rPr lang="en-US" altLang="zh-CN" sz="2000" b="0" dirty="0"/>
              <a:t>  –</a:t>
            </a:r>
            <a:r>
              <a:rPr lang="en-US" altLang="zh-CN" sz="2000" b="0" dirty="0">
                <a:solidFill>
                  <a:srgbClr val="00B050"/>
                </a:solidFill>
              </a:rPr>
              <a:t>VHDL</a:t>
            </a:r>
            <a:r>
              <a:rPr lang="zh-CN" altLang="en-US" sz="2000" b="0" dirty="0">
                <a:solidFill>
                  <a:srgbClr val="00B050"/>
                </a:solidFill>
              </a:rPr>
              <a:t>起源于</a:t>
            </a:r>
            <a:r>
              <a:rPr lang="en-US" altLang="zh-CN" sz="2000" b="0" dirty="0">
                <a:solidFill>
                  <a:srgbClr val="00B050"/>
                </a:solidFill>
              </a:rPr>
              <a:t>C++</a:t>
            </a:r>
            <a:r>
              <a:rPr lang="zh-CN" altLang="en-US" sz="2000" b="0" dirty="0">
                <a:solidFill>
                  <a:srgbClr val="00B050"/>
                </a:solidFill>
              </a:rPr>
              <a:t>语言，格式严谨，不易学习。</a:t>
            </a:r>
            <a:endParaRPr lang="zh-CN" altLang="en-US" sz="2000" dirty="0">
              <a:solidFill>
                <a:srgbClr val="00B050"/>
              </a:solidFill>
            </a:endParaRPr>
          </a:p>
        </p:txBody>
      </p:sp>
    </p:spTree>
    <p:extLst>
      <p:ext uri="{BB962C8B-B14F-4D97-AF65-F5344CB8AC3E}">
        <p14:creationId xmlns:p14="http://schemas.microsoft.com/office/powerpoint/2010/main" val="1822678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3CA14C-EB18-44DE-B527-C2B536F7143E}"/>
              </a:ext>
            </a:extLst>
          </p:cNvPr>
          <p:cNvSpPr>
            <a:spLocks noGrp="1"/>
          </p:cNvSpPr>
          <p:nvPr>
            <p:ph type="title"/>
          </p:nvPr>
        </p:nvSpPr>
        <p:spPr/>
        <p:txBody>
          <a:bodyPr/>
          <a:lstStyle/>
          <a:p>
            <a:r>
              <a:rPr lang="en-US" altLang="zh-CN" dirty="0"/>
              <a:t>HDL</a:t>
            </a:r>
            <a:r>
              <a:rPr lang="zh-CN" altLang="en-US" dirty="0"/>
              <a:t>的优点</a:t>
            </a:r>
          </a:p>
        </p:txBody>
      </p:sp>
      <p:sp>
        <p:nvSpPr>
          <p:cNvPr id="3" name="内容占位符 2">
            <a:extLst>
              <a:ext uri="{FF2B5EF4-FFF2-40B4-BE49-F238E27FC236}">
                <a16:creationId xmlns:a16="http://schemas.microsoft.com/office/drawing/2014/main" xmlns="" id="{190093A8-C30D-4626-AFD8-D05DF74290B8}"/>
              </a:ext>
            </a:extLst>
          </p:cNvPr>
          <p:cNvSpPr>
            <a:spLocks noGrp="1"/>
          </p:cNvSpPr>
          <p:nvPr>
            <p:ph idx="1"/>
          </p:nvPr>
        </p:nvSpPr>
        <p:spPr/>
        <p:txBody>
          <a:bodyPr/>
          <a:lstStyle/>
          <a:p>
            <a:pPr marL="0" indent="0">
              <a:buNone/>
            </a:pPr>
            <a:r>
              <a:rPr lang="zh-CN" altLang="en-US" dirty="0"/>
              <a:t>与传统的基于电路的设计方法相比：</a:t>
            </a:r>
            <a:endParaRPr lang="en-US" altLang="zh-CN" dirty="0"/>
          </a:p>
          <a:p>
            <a:pPr marL="0" indent="0">
              <a:buNone/>
            </a:pPr>
            <a:endParaRPr lang="en-US" altLang="zh-CN" dirty="0"/>
          </a:p>
          <a:p>
            <a:r>
              <a:rPr lang="zh-CN" altLang="en-US" dirty="0"/>
              <a:t>可以在非常抽象的层次上对电路进行描述</a:t>
            </a:r>
            <a:endParaRPr lang="en-US" altLang="zh-CN" dirty="0"/>
          </a:p>
          <a:p>
            <a:endParaRPr lang="en-US" altLang="zh-CN" dirty="0"/>
          </a:p>
          <a:p>
            <a:r>
              <a:rPr lang="zh-CN" altLang="en-US" dirty="0"/>
              <a:t>可以在设计的早期对电路的功能进行验证</a:t>
            </a:r>
            <a:endParaRPr lang="en-US" altLang="zh-CN" dirty="0"/>
          </a:p>
          <a:p>
            <a:endParaRPr lang="en-US" altLang="zh-CN" dirty="0"/>
          </a:p>
          <a:p>
            <a:r>
              <a:rPr lang="zh-CN" altLang="en-US" dirty="0"/>
              <a:t>类似于程序设计，带有文字注释的源程序便于开发和修改</a:t>
            </a:r>
            <a:endParaRPr lang="en-US" altLang="zh-CN" dirty="0"/>
          </a:p>
          <a:p>
            <a:endParaRPr lang="en-US" altLang="zh-CN" dirty="0"/>
          </a:p>
          <a:p>
            <a:r>
              <a:rPr lang="zh-CN" altLang="en-US" dirty="0"/>
              <a:t>不会出现部件损坏或接触不良的情况</a:t>
            </a:r>
          </a:p>
        </p:txBody>
      </p:sp>
    </p:spTree>
    <p:extLst>
      <p:ext uri="{BB962C8B-B14F-4D97-AF65-F5344CB8AC3E}">
        <p14:creationId xmlns:p14="http://schemas.microsoft.com/office/powerpoint/2010/main" val="3481828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9966E7-599D-4F21-A0AE-D95707174AED}"/>
              </a:ext>
            </a:extLst>
          </p:cNvPr>
          <p:cNvSpPr>
            <a:spLocks noGrp="1"/>
          </p:cNvSpPr>
          <p:nvPr>
            <p:ph type="title"/>
          </p:nvPr>
        </p:nvSpPr>
        <p:spPr/>
        <p:txBody>
          <a:bodyPr/>
          <a:lstStyle/>
          <a:p>
            <a:r>
              <a:rPr lang="zh-CN" altLang="en-US" dirty="0"/>
              <a:t>典型的设计流程</a:t>
            </a:r>
          </a:p>
        </p:txBody>
      </p:sp>
      <p:sp>
        <p:nvSpPr>
          <p:cNvPr id="3" name="内容占位符 2">
            <a:extLst>
              <a:ext uri="{FF2B5EF4-FFF2-40B4-BE49-F238E27FC236}">
                <a16:creationId xmlns:a16="http://schemas.microsoft.com/office/drawing/2014/main" xmlns="" id="{F84C444A-E519-49D5-8D0A-277107F83BCB}"/>
              </a:ext>
            </a:extLst>
          </p:cNvPr>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27564" y="794904"/>
            <a:ext cx="4600581" cy="6173817"/>
          </a:xfrm>
          <a:prstGeom prst="rect">
            <a:avLst/>
          </a:prstGeom>
        </p:spPr>
      </p:pic>
    </p:spTree>
    <p:extLst>
      <p:ext uri="{BB962C8B-B14F-4D97-AF65-F5344CB8AC3E}">
        <p14:creationId xmlns:p14="http://schemas.microsoft.com/office/powerpoint/2010/main" val="1120578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4CE796-F8EE-4007-AB3D-21526B77EC3E}"/>
              </a:ext>
            </a:extLst>
          </p:cNvPr>
          <p:cNvSpPr>
            <a:spLocks noGrp="1"/>
          </p:cNvSpPr>
          <p:nvPr>
            <p:ph type="title"/>
          </p:nvPr>
        </p:nvSpPr>
        <p:spPr/>
        <p:txBody>
          <a:bodyPr>
            <a:normAutofit fontScale="90000"/>
          </a:bodyPr>
          <a:lstStyle/>
          <a:p>
            <a:r>
              <a:rPr lang="en-US" altLang="zh-CN" dirty="0"/>
              <a:t>Verilog</a:t>
            </a:r>
            <a:r>
              <a:rPr lang="zh-CN" altLang="en-US" dirty="0"/>
              <a:t>历史</a:t>
            </a:r>
          </a:p>
        </p:txBody>
      </p:sp>
      <p:sp>
        <p:nvSpPr>
          <p:cNvPr id="3" name="内容占位符 2">
            <a:extLst>
              <a:ext uri="{FF2B5EF4-FFF2-40B4-BE49-F238E27FC236}">
                <a16:creationId xmlns:a16="http://schemas.microsoft.com/office/drawing/2014/main" xmlns="" id="{42CA4301-76FA-4B83-889E-E593FDEC9815}"/>
              </a:ext>
            </a:extLst>
          </p:cNvPr>
          <p:cNvSpPr>
            <a:spLocks noGrp="1"/>
          </p:cNvSpPr>
          <p:nvPr>
            <p:ph idx="1"/>
          </p:nvPr>
        </p:nvSpPr>
        <p:spPr/>
        <p:txBody>
          <a:bodyPr/>
          <a:lstStyle/>
          <a:p>
            <a:r>
              <a:rPr lang="en-US" altLang="zh-CN" b="0" dirty="0"/>
              <a:t>Verilog HDL</a:t>
            </a:r>
            <a:r>
              <a:rPr lang="zh-CN" altLang="en-US" b="0" dirty="0"/>
              <a:t>是在</a:t>
            </a:r>
            <a:r>
              <a:rPr lang="en-US" altLang="zh-CN" b="0" dirty="0"/>
              <a:t>1983</a:t>
            </a:r>
            <a:r>
              <a:rPr lang="zh-CN" altLang="en-US" b="0" dirty="0"/>
              <a:t>年由</a:t>
            </a:r>
            <a:r>
              <a:rPr lang="en-US" altLang="zh-CN" b="0" dirty="0"/>
              <a:t>GDA(</a:t>
            </a:r>
            <a:r>
              <a:rPr lang="en-US" altLang="zh-CN" b="0" dirty="0" err="1"/>
              <a:t>GateWayDesign</a:t>
            </a:r>
            <a:r>
              <a:rPr lang="en-US" altLang="zh-CN" b="0" dirty="0"/>
              <a:t> Automation)</a:t>
            </a:r>
            <a:r>
              <a:rPr lang="zh-CN" altLang="en-US" b="0" dirty="0"/>
              <a:t>公司的</a:t>
            </a:r>
            <a:r>
              <a:rPr lang="en-US" altLang="zh-CN" b="0" dirty="0"/>
              <a:t>Phil </a:t>
            </a:r>
            <a:r>
              <a:rPr lang="en-US" altLang="zh-CN" b="0" dirty="0" err="1"/>
              <a:t>Moorby</a:t>
            </a:r>
            <a:r>
              <a:rPr lang="zh-CN" altLang="en-US" b="0" dirty="0"/>
              <a:t>所创。</a:t>
            </a:r>
            <a:r>
              <a:rPr lang="en-US" altLang="zh-CN" b="0" dirty="0"/>
              <a:t>Phi </a:t>
            </a:r>
            <a:r>
              <a:rPr lang="en-US" altLang="zh-CN" b="0" dirty="0" err="1"/>
              <a:t>Moorby</a:t>
            </a:r>
            <a:r>
              <a:rPr lang="zh-CN" altLang="en-US" b="0" dirty="0"/>
              <a:t>后来成为</a:t>
            </a:r>
            <a:r>
              <a:rPr lang="en-US" altLang="zh-CN" b="0" dirty="0"/>
              <a:t>Verilog-XL</a:t>
            </a:r>
            <a:r>
              <a:rPr lang="zh-CN" altLang="en-US" b="0" dirty="0"/>
              <a:t>的主要设计者和</a:t>
            </a:r>
            <a:r>
              <a:rPr lang="en-US" altLang="zh-CN" b="0" dirty="0"/>
              <a:t>Cadence</a:t>
            </a:r>
            <a:r>
              <a:rPr lang="zh-CN" altLang="en-US" b="0" dirty="0"/>
              <a:t>公司的第一个合伙人。</a:t>
            </a:r>
            <a:endParaRPr lang="en-US" altLang="zh-CN" b="0" dirty="0"/>
          </a:p>
          <a:p>
            <a:r>
              <a:rPr lang="zh-CN" altLang="en-US" b="0" dirty="0"/>
              <a:t>在</a:t>
            </a:r>
            <a:r>
              <a:rPr lang="en-US" altLang="zh-CN" b="0" dirty="0"/>
              <a:t>1984~1985</a:t>
            </a:r>
            <a:r>
              <a:rPr lang="zh-CN" altLang="en-US" b="0" dirty="0"/>
              <a:t>年间，</a:t>
            </a:r>
            <a:r>
              <a:rPr lang="en-US" altLang="zh-CN" b="0" dirty="0" err="1"/>
              <a:t>Moorby</a:t>
            </a:r>
            <a:r>
              <a:rPr lang="zh-CN" altLang="en-US" b="0" dirty="0"/>
              <a:t>设计出了第一个</a:t>
            </a:r>
            <a:r>
              <a:rPr lang="en-US" altLang="zh-CN" b="0" dirty="0"/>
              <a:t>Verilog-XL</a:t>
            </a:r>
            <a:r>
              <a:rPr lang="zh-CN" altLang="en-US" b="0" dirty="0"/>
              <a:t>的仿真器。</a:t>
            </a:r>
            <a:endParaRPr lang="en-US" altLang="zh-CN" b="0" dirty="0"/>
          </a:p>
          <a:p>
            <a:r>
              <a:rPr lang="en-US" altLang="zh-CN" b="0" dirty="0"/>
              <a:t>1986</a:t>
            </a:r>
            <a:r>
              <a:rPr lang="zh-CN" altLang="en-US" b="0" dirty="0"/>
              <a:t>年，</a:t>
            </a:r>
            <a:r>
              <a:rPr lang="en-US" altLang="zh-CN" b="0" dirty="0" err="1"/>
              <a:t>Moorby</a:t>
            </a:r>
            <a:r>
              <a:rPr lang="zh-CN" altLang="en-US" b="0" dirty="0"/>
              <a:t>提出了用于快速门级仿真的</a:t>
            </a:r>
            <a:r>
              <a:rPr lang="en-US" altLang="zh-CN" b="0" dirty="0"/>
              <a:t>XL</a:t>
            </a:r>
            <a:r>
              <a:rPr lang="zh-CN" altLang="en-US" b="0" dirty="0"/>
              <a:t>算法。</a:t>
            </a:r>
            <a:endParaRPr lang="en-US" altLang="zh-CN" b="0" dirty="0"/>
          </a:p>
          <a:p>
            <a:r>
              <a:rPr lang="en-US" altLang="zh-CN" b="0" dirty="0"/>
              <a:t>1990</a:t>
            </a:r>
            <a:r>
              <a:rPr lang="zh-CN" altLang="en-US" b="0" dirty="0"/>
              <a:t>年，</a:t>
            </a:r>
            <a:r>
              <a:rPr lang="en-US" altLang="zh-CN" b="0" dirty="0"/>
              <a:t>Cadence</a:t>
            </a:r>
            <a:r>
              <a:rPr lang="zh-CN" altLang="en-US" b="0" dirty="0"/>
              <a:t>公司收购了</a:t>
            </a:r>
            <a:r>
              <a:rPr lang="en-US" altLang="zh-CN" b="0" dirty="0"/>
              <a:t>GDA</a:t>
            </a:r>
            <a:r>
              <a:rPr lang="zh-CN" altLang="en-US" b="0" dirty="0"/>
              <a:t>公司</a:t>
            </a:r>
            <a:endParaRPr lang="en-US" altLang="zh-CN" b="0" dirty="0"/>
          </a:p>
          <a:p>
            <a:r>
              <a:rPr lang="en-US" altLang="zh-CN" b="0" dirty="0"/>
              <a:t>1991</a:t>
            </a:r>
            <a:r>
              <a:rPr lang="zh-CN" altLang="en-US" b="0" dirty="0"/>
              <a:t>年，</a:t>
            </a:r>
            <a:r>
              <a:rPr lang="en-US" altLang="zh-CN" b="0" dirty="0"/>
              <a:t>Cadence</a:t>
            </a:r>
            <a:r>
              <a:rPr lang="zh-CN" altLang="en-US" b="0" dirty="0"/>
              <a:t>公司公开发表</a:t>
            </a:r>
            <a:r>
              <a:rPr lang="en-US" altLang="zh-CN" b="0" dirty="0"/>
              <a:t>Verilog</a:t>
            </a:r>
            <a:r>
              <a:rPr lang="zh-CN" altLang="en-US" b="0" dirty="0"/>
              <a:t>语言，成立了</a:t>
            </a:r>
            <a:r>
              <a:rPr lang="en-US" altLang="zh-CN" b="0" dirty="0"/>
              <a:t>OVI(Open </a:t>
            </a:r>
            <a:r>
              <a:rPr lang="en-US" altLang="zh-CN" b="0" dirty="0" err="1"/>
              <a:t>VerilogInternational</a:t>
            </a:r>
            <a:r>
              <a:rPr lang="en-US" altLang="zh-CN" b="0" dirty="0"/>
              <a:t>)</a:t>
            </a:r>
            <a:r>
              <a:rPr lang="zh-CN" altLang="en-US" b="0" dirty="0"/>
              <a:t>组织来负责</a:t>
            </a:r>
            <a:r>
              <a:rPr lang="en-US" altLang="zh-CN" b="0" dirty="0" err="1"/>
              <a:t>VerilogHDL</a:t>
            </a:r>
            <a:r>
              <a:rPr lang="zh-CN" altLang="en-US" b="0" dirty="0"/>
              <a:t>语言的发展。</a:t>
            </a:r>
            <a:endParaRPr lang="en-US" altLang="zh-CN" b="0" dirty="0"/>
          </a:p>
          <a:p>
            <a:r>
              <a:rPr lang="en-US" altLang="zh-CN" b="0" dirty="0"/>
              <a:t>1995</a:t>
            </a:r>
            <a:r>
              <a:rPr lang="zh-CN" altLang="en-US" b="0" dirty="0"/>
              <a:t>年制定了</a:t>
            </a:r>
            <a:r>
              <a:rPr lang="en-US" altLang="zh-CN" b="0" dirty="0" err="1"/>
              <a:t>VerilogHDL</a:t>
            </a:r>
            <a:r>
              <a:rPr lang="zh-CN" altLang="en-US" b="0" dirty="0"/>
              <a:t>的</a:t>
            </a:r>
            <a:r>
              <a:rPr lang="en-US" altLang="zh-CN" b="0" dirty="0"/>
              <a:t>IEEE</a:t>
            </a:r>
            <a:r>
              <a:rPr lang="zh-CN" altLang="en-US" b="0" dirty="0"/>
              <a:t>标准，即</a:t>
            </a:r>
            <a:r>
              <a:rPr lang="en-US" altLang="zh-CN" b="0" dirty="0"/>
              <a:t>IEEE1364</a:t>
            </a:r>
            <a:r>
              <a:rPr lang="zh-CN" altLang="en-US" b="0" dirty="0"/>
              <a:t>。</a:t>
            </a:r>
          </a:p>
          <a:p>
            <a:endParaRPr lang="zh-CN" altLang="en-US" dirty="0"/>
          </a:p>
        </p:txBody>
      </p:sp>
    </p:spTree>
    <p:extLst>
      <p:ext uri="{BB962C8B-B14F-4D97-AF65-F5344CB8AC3E}">
        <p14:creationId xmlns:p14="http://schemas.microsoft.com/office/powerpoint/2010/main" val="2925584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340957-CAFB-4D02-AD74-6150C7A92AA4}"/>
              </a:ext>
            </a:extLst>
          </p:cNvPr>
          <p:cNvSpPr>
            <a:spLocks noGrp="1"/>
          </p:cNvSpPr>
          <p:nvPr>
            <p:ph type="title"/>
          </p:nvPr>
        </p:nvSpPr>
        <p:spPr/>
        <p:txBody>
          <a:bodyPr/>
          <a:lstStyle/>
          <a:p>
            <a:r>
              <a:rPr lang="zh-CN" altLang="en-US" dirty="0"/>
              <a:t>为什么用</a:t>
            </a:r>
            <a:r>
              <a:rPr lang="en-US" altLang="zh-CN" dirty="0"/>
              <a:t>Verilog</a:t>
            </a:r>
            <a:endParaRPr lang="zh-CN" altLang="en-US" dirty="0"/>
          </a:p>
        </p:txBody>
      </p:sp>
      <p:sp>
        <p:nvSpPr>
          <p:cNvPr id="3" name="内容占位符 2">
            <a:extLst>
              <a:ext uri="{FF2B5EF4-FFF2-40B4-BE49-F238E27FC236}">
                <a16:creationId xmlns:a16="http://schemas.microsoft.com/office/drawing/2014/main" xmlns="" id="{7C894521-D0EC-47FF-8A63-F69D1E3B5035}"/>
              </a:ext>
            </a:extLst>
          </p:cNvPr>
          <p:cNvSpPr>
            <a:spLocks noGrp="1"/>
          </p:cNvSpPr>
          <p:nvPr>
            <p:ph idx="1"/>
          </p:nvPr>
        </p:nvSpPr>
        <p:spPr/>
        <p:txBody>
          <a:bodyPr/>
          <a:lstStyle/>
          <a:p>
            <a:r>
              <a:rPr lang="zh-CN" altLang="en-US" b="0" dirty="0"/>
              <a:t>使用</a:t>
            </a:r>
            <a:r>
              <a:rPr lang="en-US" altLang="zh-CN" b="0" dirty="0"/>
              <a:t>HDL</a:t>
            </a:r>
            <a:r>
              <a:rPr lang="zh-CN" altLang="en-US" b="0" dirty="0"/>
              <a:t>描述设计具有下列优点：</a:t>
            </a:r>
            <a:endParaRPr lang="en-US" altLang="zh-CN" b="0" dirty="0"/>
          </a:p>
          <a:p>
            <a:pPr marL="0" indent="0">
              <a:buNone/>
            </a:pPr>
            <a:r>
              <a:rPr lang="en-US" altLang="zh-CN" sz="2000" b="0" dirty="0"/>
              <a:t>   </a:t>
            </a:r>
            <a:r>
              <a:rPr lang="en-US" altLang="zh-CN" sz="2000" b="0" dirty="0">
                <a:solidFill>
                  <a:srgbClr val="7030A0"/>
                </a:solidFill>
              </a:rPr>
              <a:t>–</a:t>
            </a:r>
            <a:r>
              <a:rPr lang="zh-CN" altLang="en-US" sz="2000" b="0" dirty="0">
                <a:solidFill>
                  <a:srgbClr val="7030A0"/>
                </a:solidFill>
              </a:rPr>
              <a:t>基于语言的设计易于移植且不依赖于工艺</a:t>
            </a:r>
            <a:endParaRPr lang="en-US" altLang="zh-CN" sz="2000" b="0" dirty="0">
              <a:solidFill>
                <a:srgbClr val="7030A0"/>
              </a:solidFill>
            </a:endParaRPr>
          </a:p>
          <a:p>
            <a:pPr marL="0" indent="0">
              <a:buNone/>
            </a:pPr>
            <a:r>
              <a:rPr lang="en-US" altLang="zh-CN" sz="2000" b="0" dirty="0"/>
              <a:t>   </a:t>
            </a:r>
            <a:r>
              <a:rPr lang="en-US" altLang="zh-CN" sz="2000" b="0" dirty="0">
                <a:solidFill>
                  <a:srgbClr val="0070C0"/>
                </a:solidFill>
              </a:rPr>
              <a:t>–</a:t>
            </a:r>
            <a:r>
              <a:rPr lang="zh-CN" altLang="en-US" sz="2000" b="0" dirty="0">
                <a:solidFill>
                  <a:srgbClr val="0070C0"/>
                </a:solidFill>
              </a:rPr>
              <a:t>将各种设计专利成果集成为知识产权核（</a:t>
            </a:r>
            <a:r>
              <a:rPr lang="en-US" altLang="zh-CN" sz="2000" b="0" dirty="0">
                <a:solidFill>
                  <a:srgbClr val="0070C0"/>
                </a:solidFill>
              </a:rPr>
              <a:t>IP</a:t>
            </a:r>
            <a:r>
              <a:rPr lang="zh-CN" altLang="en-US" sz="2000" b="0" dirty="0">
                <a:solidFill>
                  <a:srgbClr val="0070C0"/>
                </a:solidFill>
              </a:rPr>
              <a:t>）</a:t>
            </a:r>
            <a:endParaRPr lang="en-US" altLang="zh-CN" sz="2000" b="0" dirty="0">
              <a:solidFill>
                <a:srgbClr val="0070C0"/>
              </a:solidFill>
            </a:endParaRPr>
          </a:p>
          <a:p>
            <a:pPr marL="0" indent="0">
              <a:buNone/>
            </a:pPr>
            <a:r>
              <a:rPr lang="en-US" altLang="zh-CN" sz="2000" b="0" dirty="0">
                <a:solidFill>
                  <a:srgbClr val="0070C0"/>
                </a:solidFill>
              </a:rPr>
              <a:t>   –</a:t>
            </a:r>
            <a:r>
              <a:rPr lang="zh-CN" altLang="en-US" sz="2000" b="0" dirty="0">
                <a:solidFill>
                  <a:srgbClr val="00B050"/>
                </a:solidFill>
              </a:rPr>
              <a:t>基于语言描述的电路及其优化可以自动地进行综合</a:t>
            </a:r>
            <a:endParaRPr lang="en-US" altLang="zh-CN" sz="2000" b="0" dirty="0">
              <a:solidFill>
                <a:srgbClr val="00B050"/>
              </a:solidFill>
            </a:endParaRPr>
          </a:p>
          <a:p>
            <a:pPr marL="0" indent="0">
              <a:buNone/>
            </a:pPr>
            <a:r>
              <a:rPr lang="en-US" altLang="zh-CN" sz="2000" b="0" dirty="0"/>
              <a:t>   –</a:t>
            </a:r>
            <a:r>
              <a:rPr lang="zh-CN" altLang="en-US" sz="2000" b="0" dirty="0"/>
              <a:t>使得工程师更关注有关功能的设计</a:t>
            </a:r>
            <a:endParaRPr lang="en-US" altLang="zh-CN" sz="2000" b="0" dirty="0"/>
          </a:p>
          <a:p>
            <a:pPr marL="0" indent="0">
              <a:buNone/>
            </a:pPr>
            <a:r>
              <a:rPr lang="en-US" altLang="zh-CN" sz="2000" b="0" dirty="0"/>
              <a:t>   –</a:t>
            </a:r>
            <a:r>
              <a:rPr lang="zh-CN" altLang="en-US" sz="2000" b="0" dirty="0"/>
              <a:t>在具体实现时才做出某些决定</a:t>
            </a:r>
            <a:endParaRPr lang="en-US" altLang="zh-CN" sz="2000" b="0" dirty="0"/>
          </a:p>
          <a:p>
            <a:pPr marL="0" indent="0">
              <a:buNone/>
            </a:pPr>
            <a:r>
              <a:rPr lang="en-US" altLang="zh-CN" sz="2000" b="0" dirty="0"/>
              <a:t>   –</a:t>
            </a:r>
            <a:r>
              <a:rPr lang="zh-CN" altLang="en-US" sz="2000" b="0" dirty="0"/>
              <a:t>可作为多种设计工具的平台</a:t>
            </a:r>
            <a:endParaRPr lang="en-US" altLang="zh-CN" sz="2000" b="0" dirty="0"/>
          </a:p>
          <a:p>
            <a:r>
              <a:rPr lang="en-US" altLang="zh-CN" b="0" dirty="0"/>
              <a:t>HDL</a:t>
            </a:r>
            <a:r>
              <a:rPr lang="zh-CN" altLang="en-US" b="0" dirty="0"/>
              <a:t>具有更大的灵活性</a:t>
            </a:r>
            <a:endParaRPr lang="en-US" altLang="zh-CN" b="0" dirty="0"/>
          </a:p>
          <a:p>
            <a:pPr marL="0" indent="0">
              <a:buNone/>
            </a:pPr>
            <a:r>
              <a:rPr lang="en-US" altLang="zh-CN" sz="2000" b="0" dirty="0"/>
              <a:t>   –</a:t>
            </a:r>
            <a:r>
              <a:rPr lang="zh-CN" altLang="en-US" sz="2000" b="0" dirty="0"/>
              <a:t>可重用</a:t>
            </a:r>
            <a:endParaRPr lang="en-US" altLang="zh-CN" sz="2000" b="0" dirty="0"/>
          </a:p>
          <a:p>
            <a:pPr marL="0" indent="0">
              <a:buNone/>
            </a:pPr>
            <a:r>
              <a:rPr lang="en-US" altLang="zh-CN" sz="2000" b="0" dirty="0"/>
              <a:t>   –</a:t>
            </a:r>
            <a:r>
              <a:rPr lang="zh-CN" altLang="en-US" sz="2000" b="0" dirty="0"/>
              <a:t>可以选择工具及生产厂</a:t>
            </a:r>
            <a:endParaRPr lang="en-US" altLang="zh-CN" sz="2000" b="0" dirty="0"/>
          </a:p>
          <a:p>
            <a:r>
              <a:rPr lang="en-US" altLang="zh-CN" b="0" dirty="0"/>
              <a:t>HDL</a:t>
            </a:r>
            <a:r>
              <a:rPr lang="zh-CN" altLang="en-US" b="0" dirty="0"/>
              <a:t>能够利用先进的软件</a:t>
            </a:r>
            <a:endParaRPr lang="en-US" altLang="zh-CN" b="0" dirty="0"/>
          </a:p>
          <a:p>
            <a:pPr marL="0" indent="0">
              <a:buNone/>
            </a:pPr>
            <a:r>
              <a:rPr lang="en-US" altLang="zh-CN" sz="2000" b="0" dirty="0"/>
              <a:t>   –</a:t>
            </a:r>
            <a:r>
              <a:rPr lang="zh-CN" altLang="en-US" sz="2000" b="0" dirty="0"/>
              <a:t>更快的输入</a:t>
            </a:r>
            <a:endParaRPr lang="en-US" altLang="zh-CN" sz="2000" b="0" dirty="0"/>
          </a:p>
          <a:p>
            <a:pPr marL="0" indent="0">
              <a:buNone/>
            </a:pPr>
            <a:r>
              <a:rPr lang="en-US" altLang="zh-CN" sz="2000" b="0" dirty="0"/>
              <a:t>   –</a:t>
            </a:r>
            <a:r>
              <a:rPr lang="zh-CN" altLang="en-US" sz="2000" b="0" dirty="0"/>
              <a:t>易于管理</a:t>
            </a:r>
          </a:p>
          <a:p>
            <a:endParaRPr lang="zh-CN" altLang="en-US" dirty="0"/>
          </a:p>
        </p:txBody>
      </p:sp>
    </p:spTree>
    <p:extLst>
      <p:ext uri="{BB962C8B-B14F-4D97-AF65-F5344CB8AC3E}">
        <p14:creationId xmlns:p14="http://schemas.microsoft.com/office/powerpoint/2010/main" val="11806359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09B810-8DF3-4128-AC62-95ECFFB8DB2C}"/>
              </a:ext>
            </a:extLst>
          </p:cNvPr>
          <p:cNvSpPr>
            <a:spLocks noGrp="1"/>
          </p:cNvSpPr>
          <p:nvPr>
            <p:ph type="title"/>
          </p:nvPr>
        </p:nvSpPr>
        <p:spPr/>
        <p:txBody>
          <a:bodyPr/>
          <a:lstStyle/>
          <a:p>
            <a:r>
              <a:rPr lang="zh-CN" altLang="en-US" b="0" dirty="0"/>
              <a:t>抽象级</a:t>
            </a:r>
            <a:r>
              <a:rPr lang="en-US" altLang="zh-CN" b="0" dirty="0"/>
              <a:t>(Levels of Abstraction)</a:t>
            </a:r>
            <a:endParaRPr lang="zh-CN" altLang="en-US" dirty="0"/>
          </a:p>
        </p:txBody>
      </p:sp>
      <p:sp>
        <p:nvSpPr>
          <p:cNvPr id="3" name="内容占位符 2">
            <a:extLst>
              <a:ext uri="{FF2B5EF4-FFF2-40B4-BE49-F238E27FC236}">
                <a16:creationId xmlns:a16="http://schemas.microsoft.com/office/drawing/2014/main" xmlns="" id="{D296E36D-7B69-45E0-849C-8F3544DB7D3C}"/>
              </a:ext>
            </a:extLst>
          </p:cNvPr>
          <p:cNvSpPr>
            <a:spLocks noGrp="1"/>
          </p:cNvSpPr>
          <p:nvPr>
            <p:ph idx="1"/>
          </p:nvPr>
        </p:nvSpPr>
        <p:spPr>
          <a:xfrm>
            <a:off x="438150" y="1189037"/>
            <a:ext cx="8267700" cy="1173332"/>
          </a:xfrm>
        </p:spPr>
        <p:txBody>
          <a:bodyPr/>
          <a:lstStyle/>
          <a:p>
            <a:r>
              <a:rPr lang="en-US" altLang="zh-CN" b="0" dirty="0"/>
              <a:t>Verilog</a:t>
            </a:r>
            <a:r>
              <a:rPr lang="zh-CN" altLang="en-US" b="0" dirty="0"/>
              <a:t>既是一种行为描述的语言也是一种结构描述语言。</a:t>
            </a:r>
            <a:r>
              <a:rPr lang="en-US" altLang="zh-CN" b="0" dirty="0"/>
              <a:t>Verilog</a:t>
            </a:r>
            <a:r>
              <a:rPr lang="zh-CN" altLang="en-US" b="0" dirty="0"/>
              <a:t>模型可以是实际电路的不同级别的抽象。这些抽象的级别包括：</a:t>
            </a:r>
            <a:endParaRPr lang="zh-CN" altLang="en-US" dirty="0"/>
          </a:p>
        </p:txBody>
      </p:sp>
      <p:pic>
        <p:nvPicPr>
          <p:cNvPr id="4" name="图片 3">
            <a:extLst>
              <a:ext uri="{FF2B5EF4-FFF2-40B4-BE49-F238E27FC236}">
                <a16:creationId xmlns:a16="http://schemas.microsoft.com/office/drawing/2014/main" xmlns="" id="{FCFAD98F-7C29-42DF-BE13-8EAAF521E97B}"/>
              </a:ext>
            </a:extLst>
          </p:cNvPr>
          <p:cNvPicPr>
            <a:picLocks noChangeAspect="1"/>
          </p:cNvPicPr>
          <p:nvPr/>
        </p:nvPicPr>
        <p:blipFill>
          <a:blip r:embed="rId2"/>
          <a:stretch>
            <a:fillRect/>
          </a:stretch>
        </p:blipFill>
        <p:spPr>
          <a:xfrm>
            <a:off x="3982082" y="2444890"/>
            <a:ext cx="3116062" cy="4101484"/>
          </a:xfrm>
          <a:prstGeom prst="rect">
            <a:avLst/>
          </a:prstGeom>
        </p:spPr>
      </p:pic>
      <p:sp>
        <p:nvSpPr>
          <p:cNvPr id="5" name="文本框 4">
            <a:extLst>
              <a:ext uri="{FF2B5EF4-FFF2-40B4-BE49-F238E27FC236}">
                <a16:creationId xmlns:a16="http://schemas.microsoft.com/office/drawing/2014/main" xmlns="" id="{279E314A-9A7E-4AA3-9D76-7A797E772B83}"/>
              </a:ext>
            </a:extLst>
          </p:cNvPr>
          <p:cNvSpPr txBox="1"/>
          <p:nvPr/>
        </p:nvSpPr>
        <p:spPr>
          <a:xfrm>
            <a:off x="1570500" y="2648972"/>
            <a:ext cx="2411582" cy="3693319"/>
          </a:xfrm>
          <a:prstGeom prst="rect">
            <a:avLst/>
          </a:prstGeom>
          <a:noFill/>
        </p:spPr>
        <p:txBody>
          <a:bodyPr wrap="square" rtlCol="0">
            <a:spAutoFit/>
          </a:bodyPr>
          <a:lstStyle/>
          <a:p>
            <a:r>
              <a:rPr lang="zh-CN" altLang="en-US" dirty="0">
                <a:solidFill>
                  <a:srgbClr val="0070C0"/>
                </a:solidFill>
                <a:latin typeface="等线" panose="02010600030101010101" pitchFamily="2" charset="-122"/>
                <a:ea typeface="等线" panose="02010600030101010101" pitchFamily="2" charset="-122"/>
              </a:rPr>
              <a:t>系统说明</a:t>
            </a:r>
            <a:endParaRPr lang="en-US" altLang="zh-CN" dirty="0">
              <a:solidFill>
                <a:srgbClr val="0070C0"/>
              </a:solidFill>
              <a:latin typeface="等线" panose="02010600030101010101" pitchFamily="2" charset="-122"/>
              <a:ea typeface="等线" panose="02010600030101010101" pitchFamily="2" charset="-122"/>
            </a:endParaRPr>
          </a:p>
          <a:p>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设计文档</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算法描述</a:t>
            </a:r>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en-US" altLang="zh-CN" dirty="0">
                <a:solidFill>
                  <a:srgbClr val="0070C0"/>
                </a:solidFill>
                <a:latin typeface="等线" panose="02010600030101010101" pitchFamily="2" charset="-122"/>
                <a:ea typeface="等线" panose="02010600030101010101" pitchFamily="2" charset="-122"/>
              </a:rPr>
              <a:t>RTL/</a:t>
            </a:r>
            <a:r>
              <a:rPr lang="zh-CN" altLang="en-US" dirty="0">
                <a:solidFill>
                  <a:srgbClr val="0070C0"/>
                </a:solidFill>
                <a:latin typeface="等线" panose="02010600030101010101" pitchFamily="2" charset="-122"/>
                <a:ea typeface="等线" panose="02010600030101010101" pitchFamily="2" charset="-122"/>
              </a:rPr>
              <a:t>功能级</a:t>
            </a:r>
            <a:r>
              <a:rPr lang="en-US" altLang="zh-CN" dirty="0">
                <a:solidFill>
                  <a:srgbClr val="0070C0"/>
                </a:solidFill>
                <a:latin typeface="等线" panose="02010600030101010101" pitchFamily="2" charset="-122"/>
                <a:ea typeface="等线" panose="02010600030101010101" pitchFamily="2" charset="-122"/>
              </a:rPr>
              <a:t>-Verilog</a:t>
            </a: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zh-CN" altLang="en-US" dirty="0">
                <a:solidFill>
                  <a:srgbClr val="0070C0"/>
                </a:solidFill>
                <a:latin typeface="等线" panose="02010600030101010101" pitchFamily="2" charset="-122"/>
                <a:ea typeface="等线" panose="02010600030101010101" pitchFamily="2" charset="-122"/>
              </a:rPr>
              <a:t>门级</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结构级</a:t>
            </a:r>
            <a:r>
              <a:rPr lang="en-US" altLang="zh-CN" dirty="0">
                <a:solidFill>
                  <a:srgbClr val="0070C0"/>
                </a:solidFill>
                <a:latin typeface="等线" panose="02010600030101010101" pitchFamily="2" charset="-122"/>
                <a:ea typeface="等线" panose="02010600030101010101" pitchFamily="2" charset="-122"/>
              </a:rPr>
              <a:t>-Verilog</a:t>
            </a: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endParaRPr lang="en-US" altLang="zh-CN" dirty="0">
              <a:solidFill>
                <a:srgbClr val="0070C0"/>
              </a:solidFill>
              <a:latin typeface="等线" panose="02010600030101010101" pitchFamily="2" charset="-122"/>
              <a:ea typeface="等线" panose="02010600030101010101" pitchFamily="2" charset="-122"/>
            </a:endParaRPr>
          </a:p>
          <a:p>
            <a:r>
              <a:rPr lang="zh-CN" altLang="en-US" dirty="0">
                <a:solidFill>
                  <a:srgbClr val="0070C0"/>
                </a:solidFill>
                <a:latin typeface="等线" panose="02010600030101010101" pitchFamily="2" charset="-122"/>
                <a:ea typeface="等线" panose="02010600030101010101" pitchFamily="2" charset="-122"/>
              </a:rPr>
              <a:t>版图</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物理级</a:t>
            </a:r>
            <a:r>
              <a:rPr lang="en-US" altLang="zh-CN" dirty="0">
                <a:solidFill>
                  <a:srgbClr val="0070C0"/>
                </a:solidFill>
                <a:latin typeface="等线" panose="02010600030101010101" pitchFamily="2" charset="-122"/>
                <a:ea typeface="等线" panose="02010600030101010101" pitchFamily="2" charset="-122"/>
              </a:rPr>
              <a:t>-</a:t>
            </a:r>
            <a:r>
              <a:rPr lang="zh-CN" altLang="en-US" dirty="0">
                <a:solidFill>
                  <a:srgbClr val="0070C0"/>
                </a:solidFill>
                <a:latin typeface="等线" panose="02010600030101010101" pitchFamily="2" charset="-122"/>
                <a:ea typeface="等线" panose="02010600030101010101" pitchFamily="2" charset="-122"/>
              </a:rPr>
              <a:t>几何图形</a:t>
            </a:r>
          </a:p>
        </p:txBody>
      </p:sp>
    </p:spTree>
    <p:extLst>
      <p:ext uri="{BB962C8B-B14F-4D97-AF65-F5344CB8AC3E}">
        <p14:creationId xmlns:p14="http://schemas.microsoft.com/office/powerpoint/2010/main" val="41641392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5B4633-132A-4CFD-95D1-C8D22BEC467E}"/>
              </a:ext>
            </a:extLst>
          </p:cNvPr>
          <p:cNvSpPr>
            <a:spLocks noGrp="1"/>
          </p:cNvSpPr>
          <p:nvPr>
            <p:ph type="title"/>
          </p:nvPr>
        </p:nvSpPr>
        <p:spPr/>
        <p:txBody>
          <a:bodyPr/>
          <a:lstStyle/>
          <a:p>
            <a:r>
              <a:rPr lang="zh-CN" altLang="en-US" b="0" dirty="0"/>
              <a:t>抽象级</a:t>
            </a:r>
            <a:r>
              <a:rPr lang="en-US" altLang="zh-CN" b="0" dirty="0"/>
              <a:t>(Levels of Abstraction)</a:t>
            </a:r>
            <a:endParaRPr lang="zh-CN" altLang="en-US" dirty="0"/>
          </a:p>
        </p:txBody>
      </p:sp>
      <p:sp>
        <p:nvSpPr>
          <p:cNvPr id="3" name="内容占位符 2">
            <a:extLst>
              <a:ext uri="{FF2B5EF4-FFF2-40B4-BE49-F238E27FC236}">
                <a16:creationId xmlns:a16="http://schemas.microsoft.com/office/drawing/2014/main" xmlns="" id="{4FA697B8-A38B-4829-8517-4FA9B4C503EC}"/>
              </a:ext>
            </a:extLst>
          </p:cNvPr>
          <p:cNvSpPr>
            <a:spLocks noGrp="1"/>
          </p:cNvSpPr>
          <p:nvPr>
            <p:ph idx="1"/>
          </p:nvPr>
        </p:nvSpPr>
        <p:spPr/>
        <p:txBody>
          <a:bodyPr/>
          <a:lstStyle/>
          <a:p>
            <a:pPr marL="0" indent="0">
              <a:buNone/>
            </a:pPr>
            <a:r>
              <a:rPr lang="en-US" altLang="zh-CN" b="0" dirty="0"/>
              <a:t>Verilog</a:t>
            </a:r>
            <a:r>
              <a:rPr lang="zh-CN" altLang="en-US" b="0" dirty="0"/>
              <a:t>可以在四种抽象级上进行描述</a:t>
            </a:r>
            <a:endParaRPr lang="en-US" altLang="zh-CN" b="0" dirty="0"/>
          </a:p>
          <a:p>
            <a:r>
              <a:rPr lang="zh-CN" altLang="en-US" b="0" dirty="0"/>
              <a:t>行为级</a:t>
            </a:r>
            <a:endParaRPr lang="en-US" altLang="zh-CN" b="0" dirty="0"/>
          </a:p>
          <a:p>
            <a:pPr marL="0" indent="0">
              <a:buNone/>
            </a:pPr>
            <a:r>
              <a:rPr lang="en-US" altLang="zh-CN" sz="2000" b="0" dirty="0">
                <a:solidFill>
                  <a:srgbClr val="7030A0"/>
                </a:solidFill>
              </a:rPr>
              <a:t>  –</a:t>
            </a:r>
            <a:r>
              <a:rPr lang="zh-CN" altLang="en-US" sz="2000" b="0" dirty="0">
                <a:solidFill>
                  <a:srgbClr val="7030A0"/>
                </a:solidFill>
              </a:rPr>
              <a:t>用功能块之间的数据流对系统进行描述</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在需要时在函数块之间进行调度赋值。</a:t>
            </a:r>
            <a:endParaRPr lang="en-US" altLang="zh-CN" sz="2000" b="0" dirty="0">
              <a:solidFill>
                <a:srgbClr val="7030A0"/>
              </a:solidFill>
            </a:endParaRPr>
          </a:p>
          <a:p>
            <a:r>
              <a:rPr lang="en-US" altLang="zh-CN" b="0" dirty="0"/>
              <a:t>RTL</a:t>
            </a:r>
            <a:r>
              <a:rPr lang="zh-CN" altLang="en-US" b="0" dirty="0"/>
              <a:t>级</a:t>
            </a:r>
            <a:r>
              <a:rPr lang="en-US" altLang="zh-CN" b="0" dirty="0"/>
              <a:t>/</a:t>
            </a:r>
            <a:r>
              <a:rPr lang="zh-CN" altLang="en-US" b="0" dirty="0"/>
              <a:t>功能级</a:t>
            </a:r>
            <a:endParaRPr lang="en-US" altLang="zh-CN" b="0" dirty="0"/>
          </a:p>
          <a:p>
            <a:pPr marL="0" indent="0">
              <a:buNone/>
            </a:pPr>
            <a:r>
              <a:rPr lang="en-US" altLang="zh-CN" b="0" dirty="0"/>
              <a:t>  </a:t>
            </a:r>
            <a:r>
              <a:rPr lang="en-US" altLang="zh-CN" sz="2000" b="0" dirty="0">
                <a:solidFill>
                  <a:srgbClr val="7030A0"/>
                </a:solidFill>
              </a:rPr>
              <a:t>–</a:t>
            </a:r>
            <a:r>
              <a:rPr lang="zh-CN" altLang="en-US" sz="2000" b="0" dirty="0">
                <a:solidFill>
                  <a:srgbClr val="7030A0"/>
                </a:solidFill>
              </a:rPr>
              <a:t>用功能块内部或功能块之间的数据流和控制信号描述系统</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基于一个已定义的时钟的周期来定义系统模型</a:t>
            </a:r>
            <a:endParaRPr lang="en-US" altLang="zh-CN" sz="2000" b="0" dirty="0">
              <a:solidFill>
                <a:srgbClr val="7030A0"/>
              </a:solidFill>
            </a:endParaRPr>
          </a:p>
          <a:p>
            <a:r>
              <a:rPr lang="zh-CN" altLang="en-US" b="0" dirty="0"/>
              <a:t>结构级</a:t>
            </a:r>
            <a:r>
              <a:rPr lang="en-US" altLang="zh-CN" b="0" dirty="0"/>
              <a:t>/</a:t>
            </a:r>
            <a:r>
              <a:rPr lang="zh-CN" altLang="en-US" b="0" dirty="0"/>
              <a:t>门级</a:t>
            </a:r>
            <a:endParaRPr lang="en-US" altLang="zh-CN" b="0" dirty="0"/>
          </a:p>
          <a:p>
            <a:pPr marL="0" indent="0">
              <a:buNone/>
            </a:pPr>
            <a:r>
              <a:rPr lang="en-US" altLang="zh-CN" b="0" dirty="0"/>
              <a:t>  </a:t>
            </a:r>
            <a:r>
              <a:rPr lang="en-US" altLang="zh-CN" sz="2000" b="0" dirty="0">
                <a:solidFill>
                  <a:srgbClr val="7030A0"/>
                </a:solidFill>
              </a:rPr>
              <a:t>–</a:t>
            </a:r>
            <a:r>
              <a:rPr lang="zh-CN" altLang="en-US" sz="2000" b="0" dirty="0">
                <a:solidFill>
                  <a:srgbClr val="7030A0"/>
                </a:solidFill>
              </a:rPr>
              <a:t>用基本单元</a:t>
            </a:r>
            <a:r>
              <a:rPr lang="en-US" altLang="zh-CN" sz="2000" b="0" dirty="0">
                <a:solidFill>
                  <a:srgbClr val="7030A0"/>
                </a:solidFill>
              </a:rPr>
              <a:t>(primitive)</a:t>
            </a:r>
            <a:r>
              <a:rPr lang="zh-CN" altLang="en-US" sz="2000" b="0" dirty="0">
                <a:solidFill>
                  <a:srgbClr val="7030A0"/>
                </a:solidFill>
              </a:rPr>
              <a:t>或低层元件</a:t>
            </a:r>
            <a:r>
              <a:rPr lang="en-US" altLang="zh-CN" sz="2000" b="0" dirty="0">
                <a:solidFill>
                  <a:srgbClr val="7030A0"/>
                </a:solidFill>
              </a:rPr>
              <a:t>(component)</a:t>
            </a:r>
            <a:r>
              <a:rPr lang="zh-CN" altLang="en-US" sz="2000" b="0" dirty="0">
                <a:solidFill>
                  <a:srgbClr val="7030A0"/>
                </a:solidFill>
              </a:rPr>
              <a:t>的连接来描述系统以得到更高的精确性，特别是时序方面。</a:t>
            </a:r>
            <a:endParaRPr lang="en-US" altLang="zh-CN" sz="2000" b="0" dirty="0">
              <a:solidFill>
                <a:srgbClr val="7030A0"/>
              </a:solidFill>
            </a:endParaRPr>
          </a:p>
          <a:p>
            <a:pPr marL="0" indent="0">
              <a:buNone/>
            </a:pPr>
            <a:r>
              <a:rPr lang="en-US" altLang="zh-CN" sz="2000" b="0" dirty="0">
                <a:solidFill>
                  <a:srgbClr val="7030A0"/>
                </a:solidFill>
              </a:rPr>
              <a:t>  –</a:t>
            </a:r>
            <a:r>
              <a:rPr lang="zh-CN" altLang="en-US" sz="2000" b="0" dirty="0">
                <a:solidFill>
                  <a:srgbClr val="7030A0"/>
                </a:solidFill>
              </a:rPr>
              <a:t>在综合时用特定工艺和低层元件将</a:t>
            </a:r>
            <a:r>
              <a:rPr lang="en-US" altLang="zh-CN" sz="2000" b="0" dirty="0">
                <a:solidFill>
                  <a:srgbClr val="7030A0"/>
                </a:solidFill>
              </a:rPr>
              <a:t>RTL</a:t>
            </a:r>
            <a:r>
              <a:rPr lang="zh-CN" altLang="en-US" sz="2000" b="0" dirty="0">
                <a:solidFill>
                  <a:srgbClr val="7030A0"/>
                </a:solidFill>
              </a:rPr>
              <a:t>描述映射到门级网表</a:t>
            </a:r>
          </a:p>
          <a:p>
            <a:r>
              <a:rPr lang="zh-CN" altLang="en-US" dirty="0"/>
              <a:t>开关级</a:t>
            </a:r>
            <a:r>
              <a:rPr lang="en-US" altLang="zh-CN" dirty="0"/>
              <a:t>/</a:t>
            </a:r>
            <a:r>
              <a:rPr lang="zh-CN" altLang="en-US" dirty="0"/>
              <a:t>晶体管</a:t>
            </a:r>
          </a:p>
        </p:txBody>
      </p:sp>
    </p:spTree>
    <p:extLst>
      <p:ext uri="{BB962C8B-B14F-4D97-AF65-F5344CB8AC3E}">
        <p14:creationId xmlns:p14="http://schemas.microsoft.com/office/powerpoint/2010/main" val="3062809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디자인 사용자 지정">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디자인 사용자 지정">
      <a:majorFont>
        <a:latin typeface="HY헤드라인M"/>
        <a:ea typeface="HY헤드라인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13TGp_natural_light_v2">
  <a:themeElements>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蓝色模板06-4：3</Template>
  <TotalTime>210</TotalTime>
  <Words>1079</Words>
  <Application>Microsoft Office PowerPoint</Application>
  <PresentationFormat>全屏显示(4:3)</PresentationFormat>
  <Paragraphs>129</Paragraphs>
  <Slides>18</Slides>
  <Notes>1</Notes>
  <HiddenSlides>1</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디자인 사용자 지정</vt:lpstr>
      <vt:lpstr>自定义设计方案</vt:lpstr>
      <vt:lpstr>213TGp_natural_light_v2</vt:lpstr>
      <vt:lpstr>数字逻辑实验</vt:lpstr>
      <vt:lpstr>EDA历史</vt:lpstr>
      <vt:lpstr>硬件描述语言HDL</vt:lpstr>
      <vt:lpstr>HDL的优点</vt:lpstr>
      <vt:lpstr>典型的设计流程</vt:lpstr>
      <vt:lpstr>Verilog历史</vt:lpstr>
      <vt:lpstr>为什么用Verilog</vt:lpstr>
      <vt:lpstr>抽象级(Levels of Abstraction)</vt:lpstr>
      <vt:lpstr>抽象级(Levels of Abstraction)</vt:lpstr>
      <vt:lpstr>模块图</vt:lpstr>
      <vt:lpstr>PowerPoint 演示文稿</vt:lpstr>
      <vt:lpstr>模块</vt:lpstr>
      <vt:lpstr>模块端口(module ports)</vt:lpstr>
      <vt:lpstr>模块实例化(module instances)</vt:lpstr>
      <vt:lpstr>模块实例化(module instances)</vt:lpstr>
      <vt:lpstr>PowerPoint 演示文稿</vt:lpstr>
      <vt:lpstr>模块实例化—端口</vt:lpstr>
      <vt:lpstr>模块实例化—模块名称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数字逻辑实验</dc:title>
  <dc:creator>Administrator</dc:creator>
  <cp:lastModifiedBy>lenovo</cp:lastModifiedBy>
  <cp:revision>19</cp:revision>
  <dcterms:created xsi:type="dcterms:W3CDTF">2019-06-29T07:16:46Z</dcterms:created>
  <dcterms:modified xsi:type="dcterms:W3CDTF">2019-09-02T07:47:58Z</dcterms:modified>
</cp:coreProperties>
</file>