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915" r:id="rId2"/>
    <p:sldMasterId id="2147484013" r:id="rId3"/>
  </p:sldMasterIdLst>
  <p:notesMasterIdLst>
    <p:notesMasterId r:id="rId14"/>
  </p:notesMasterIdLst>
  <p:sldIdLst>
    <p:sldId id="256" r:id="rId4"/>
    <p:sldId id="258" r:id="rId5"/>
    <p:sldId id="257" r:id="rId6"/>
    <p:sldId id="259" r:id="rId7"/>
    <p:sldId id="262" r:id="rId8"/>
    <p:sldId id="263" r:id="rId9"/>
    <p:sldId id="264" r:id="rId10"/>
    <p:sldId id="265" r:id="rId11"/>
    <p:sldId id="261" r:id="rId12"/>
    <p:sldId id="260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19596-6559-49E7-AEB6-FDB3D4F3A95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646D-9DA1-4510-9B86-B0A2DCFC9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0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main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" descr="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913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0"/>
            <a:ext cx="26368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w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43438"/>
            <a:ext cx="1125537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w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5543550"/>
            <a:ext cx="495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174999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4200" b="1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5" y="764704"/>
            <a:ext cx="2486781" cy="72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18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8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88554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-24083" y="5373216"/>
            <a:ext cx="9144000" cy="1080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340768"/>
            <a:ext cx="763284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90019" y="3356992"/>
            <a:ext cx="5827713" cy="59308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>
              <a:buNone/>
              <a:defRPr lang="en-US" altLang="zh-CN" sz="3000" b="1" noProof="0" dirty="0" smtClean="0">
                <a:solidFill>
                  <a:srgbClr val="660033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pic>
        <p:nvPicPr>
          <p:cNvPr id="3125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4989676" y="4059610"/>
            <a:ext cx="4163947" cy="2785386"/>
          </a:xfrm>
          <a:prstGeom prst="rect">
            <a:avLst/>
          </a:pr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2655"/>
            <a:ext cx="2238247" cy="6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13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6833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593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0060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0721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2987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085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167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740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9768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91914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729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260350"/>
            <a:ext cx="8229600" cy="3317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768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950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"/>
            <a:ext cx="9144000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60" y="2130316"/>
            <a:ext cx="7773282" cy="1470052"/>
          </a:xfrm>
        </p:spPr>
        <p:txBody>
          <a:bodyPr>
            <a:normAutofit/>
          </a:bodyPr>
          <a:lstStyle>
            <a:lvl1pPr algn="l">
              <a:defRPr sz="381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979" y="3885976"/>
            <a:ext cx="6400044" cy="1752301"/>
          </a:xfrm>
        </p:spPr>
        <p:txBody>
          <a:bodyPr anchor="b"/>
          <a:lstStyle>
            <a:lvl1pPr marL="0" indent="0" algn="r">
              <a:buNone/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6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8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1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6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39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2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8018862" y="284011"/>
            <a:ext cx="952416" cy="9524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209345" y="474506"/>
            <a:ext cx="571450" cy="571485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09436" y="1021370"/>
            <a:ext cx="1333382" cy="13334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095161" y="1307112"/>
            <a:ext cx="761933" cy="761979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023310" y="5081864"/>
            <a:ext cx="2297909" cy="1413705"/>
            <a:chOff x="7589789" y="4801891"/>
            <a:chExt cx="2895524" cy="1335820"/>
          </a:xfrm>
        </p:grpSpPr>
        <p:cxnSp>
          <p:nvCxnSpPr>
            <p:cNvPr id="64" name="直接箭头连接符 63"/>
            <p:cNvCxnSpPr/>
            <p:nvPr userDrawn="1"/>
          </p:nvCxnSpPr>
          <p:spPr>
            <a:xfrm>
              <a:off x="7589789" y="5449829"/>
              <a:ext cx="2895524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 userDrawn="1"/>
          </p:nvCxnSpPr>
          <p:spPr>
            <a:xfrm>
              <a:off x="9723333" y="4801891"/>
              <a:ext cx="761980" cy="645584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 userDrawn="1"/>
          </p:nvCxnSpPr>
          <p:spPr>
            <a:xfrm flipV="1">
              <a:off x="9723333" y="5451929"/>
              <a:ext cx="761980" cy="685782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8865460" y="848498"/>
            <a:ext cx="241885" cy="5322287"/>
            <a:chOff x="8275571" y="877949"/>
            <a:chExt cx="304792" cy="5029068"/>
          </a:xfrm>
        </p:grpSpPr>
        <p:sp>
          <p:nvSpPr>
            <p:cNvPr id="88" name="矩形 87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2246060" y="798753"/>
            <a:ext cx="4248218" cy="287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CN" altLang="en-US" sz="1270" dirty="0">
                <a:solidFill>
                  <a:prstClr val="white">
                    <a:lumMod val="8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忠信笃敬  知行合一  自强不息  和而不同</a:t>
            </a:r>
            <a:endParaRPr lang="zh-CN" altLang="en-US" sz="952" dirty="0">
              <a:solidFill>
                <a:prstClr val="white">
                  <a:lumMod val="8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chemeClr val="bg1"/>
          </a:solidFill>
        </p:grpSpPr>
        <p:sp>
          <p:nvSpPr>
            <p:cNvPr id="71" name="矩形 70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0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" y="525934"/>
            <a:ext cx="2368602" cy="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2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75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327" y="1599418"/>
            <a:ext cx="4054202" cy="4526078"/>
          </a:xfrm>
        </p:spPr>
        <p:txBody>
          <a:bodyPr/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2473" y="1599418"/>
            <a:ext cx="4054202" cy="4526078"/>
          </a:xfrm>
        </p:spPr>
        <p:txBody>
          <a:bodyPr/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9237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35574"/>
            <a:ext cx="404034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808" indent="0">
              <a:buNone/>
              <a:defRPr sz="1587" b="1"/>
            </a:lvl2pPr>
            <a:lvl3pPr marL="725617" indent="0">
              <a:buNone/>
              <a:defRPr sz="1429" b="1"/>
            </a:lvl3pPr>
            <a:lvl4pPr marL="1088425" indent="0">
              <a:buNone/>
              <a:defRPr sz="1270" b="1"/>
            </a:lvl4pPr>
            <a:lvl5pPr marL="1451233" indent="0">
              <a:buNone/>
              <a:defRPr sz="1270" b="1"/>
            </a:lvl5pPr>
            <a:lvl6pPr marL="1814042" indent="0">
              <a:buNone/>
              <a:defRPr sz="1270" b="1"/>
            </a:lvl6pPr>
            <a:lvl7pPr marL="2176851" indent="0">
              <a:buNone/>
              <a:defRPr sz="1270" b="1"/>
            </a:lvl7pPr>
            <a:lvl8pPr marL="2539659" indent="0">
              <a:buNone/>
              <a:defRPr sz="1270" b="1"/>
            </a:lvl8pPr>
            <a:lvl9pPr marL="2902467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27" y="2175677"/>
            <a:ext cx="4040342" cy="3949818"/>
          </a:xfrm>
        </p:spPr>
        <p:txBody>
          <a:bodyPr/>
          <a:lstStyle>
            <a:lvl1pPr>
              <a:defRPr sz="1905"/>
            </a:lvl1pPr>
            <a:lvl2pPr>
              <a:defRPr sz="1587"/>
            </a:lvl2pPr>
            <a:lvl3pPr>
              <a:defRPr sz="1429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2" y="1535574"/>
            <a:ext cx="404160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808" indent="0">
              <a:buNone/>
              <a:defRPr sz="1587" b="1"/>
            </a:lvl2pPr>
            <a:lvl3pPr marL="725617" indent="0">
              <a:buNone/>
              <a:defRPr sz="1429" b="1"/>
            </a:lvl3pPr>
            <a:lvl4pPr marL="1088425" indent="0">
              <a:buNone/>
              <a:defRPr sz="1270" b="1"/>
            </a:lvl4pPr>
            <a:lvl5pPr marL="1451233" indent="0">
              <a:buNone/>
              <a:defRPr sz="1270" b="1"/>
            </a:lvl5pPr>
            <a:lvl6pPr marL="1814042" indent="0">
              <a:buNone/>
              <a:defRPr sz="1270" b="1"/>
            </a:lvl6pPr>
            <a:lvl7pPr marL="2176851" indent="0">
              <a:buNone/>
              <a:defRPr sz="1270" b="1"/>
            </a:lvl7pPr>
            <a:lvl8pPr marL="2539659" indent="0">
              <a:buNone/>
              <a:defRPr sz="1270" b="1"/>
            </a:lvl8pPr>
            <a:lvl9pPr marL="2902467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2" y="2175677"/>
            <a:ext cx="4041602" cy="3949818"/>
          </a:xfrm>
        </p:spPr>
        <p:txBody>
          <a:bodyPr/>
          <a:lstStyle>
            <a:lvl1pPr>
              <a:defRPr sz="1905"/>
            </a:lvl1pPr>
            <a:lvl2pPr>
              <a:defRPr sz="1587"/>
            </a:lvl2pPr>
            <a:lvl3pPr>
              <a:defRPr sz="1429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6853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880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sub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1" descr="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-33338"/>
            <a:ext cx="1349375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2" descr="0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-258763"/>
            <a:ext cx="1125537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3" descr="0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3975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3563938"/>
            <a:ext cx="9144000" cy="329406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99CC">
                  <a:alpha val="14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1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6214"/>
            <a:ext cx="2088232" cy="6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5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99418"/>
            <a:ext cx="8229348" cy="452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矩形 7"/>
          <p:cNvSpPr/>
          <p:nvPr/>
        </p:nvSpPr>
        <p:spPr>
          <a:xfrm>
            <a:off x="1" y="445292"/>
            <a:ext cx="9144000" cy="78102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89734" y="12273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25931" y="20337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65460" y="2840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25931" y="36909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86403" y="28845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865460" y="117550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925931" y="1256143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986403" y="117106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86403" y="133234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929263" y="141742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865460" y="13367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865460" y="149806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050205" y="367092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986403" y="375156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989734" y="359028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050205" y="432049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989734" y="391284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046874" y="383664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86403" y="407856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046874" y="39934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046874" y="415476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89734" y="423984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989734" y="504625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989734" y="334835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050205" y="439668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86403" y="447732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0205" y="343344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986403" y="520753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989734" y="319152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046874" y="456241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986403" y="480433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046874" y="471925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046874" y="488053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989734" y="49656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050205" y="5126897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046874" y="536881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327" y="273851"/>
            <a:ext cx="8229348" cy="1144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12" name="组合 111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rgbClr val="008080"/>
          </a:solidFill>
        </p:grpSpPr>
        <p:sp>
          <p:nvSpPr>
            <p:cNvPr id="64" name="矩形 63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29" y="6149537"/>
            <a:ext cx="2168338" cy="62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71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ctr" defTabSz="725617" rtl="0" eaLnBrk="1" latinLnBrk="0" hangingPunct="1">
        <a:spcBef>
          <a:spcPct val="0"/>
        </a:spcBef>
        <a:buNone/>
        <a:defRPr sz="3175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72107" indent="-272107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54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89563" indent="-226755" algn="l" defTabSz="72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2222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907021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69829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158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632638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»"/>
        <a:defRPr sz="158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995447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358255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721063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083871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808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617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425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233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42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851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659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467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5036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465361"/>
            <a:ext cx="6019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6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7611251" y="154733"/>
            <a:ext cx="1550150" cy="1036940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8" y="457667"/>
            <a:ext cx="1872209" cy="54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73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BB3EF3-ED44-4787-BE1B-F397804B0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数字逻辑实验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327CF54-986B-4801-90CB-FF8262015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王传胜、梁倬骞</a:t>
            </a:r>
          </a:p>
        </p:txBody>
      </p:sp>
    </p:spTree>
    <p:extLst>
      <p:ext uri="{BB962C8B-B14F-4D97-AF65-F5344CB8AC3E}">
        <p14:creationId xmlns:p14="http://schemas.microsoft.com/office/powerpoint/2010/main" val="6600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1D5992-22CA-41AB-8BED-467E534A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A93FD49-EB82-44DC-B614-3B19E662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/>
              <a:t>1. </a:t>
            </a:r>
            <a:r>
              <a:rPr lang="zh-CN" altLang="zh-CN" dirty="0"/>
              <a:t>实验目的</a:t>
            </a:r>
          </a:p>
          <a:p>
            <a:r>
              <a:rPr lang="x-none" altLang="zh-CN" dirty="0"/>
              <a:t>2. </a:t>
            </a:r>
            <a:r>
              <a:rPr lang="zh-CN" altLang="zh-CN" dirty="0"/>
              <a:t>实验内容</a:t>
            </a:r>
          </a:p>
          <a:p>
            <a:r>
              <a:rPr lang="x-none" altLang="zh-CN" dirty="0"/>
              <a:t>3. </a:t>
            </a:r>
            <a:r>
              <a:rPr lang="zh-CN" altLang="zh-CN" dirty="0"/>
              <a:t>实验程序</a:t>
            </a:r>
          </a:p>
          <a:p>
            <a:r>
              <a:rPr lang="x-none" altLang="zh-CN" dirty="0"/>
              <a:t>4. </a:t>
            </a:r>
            <a:r>
              <a:rPr lang="zh-CN" altLang="zh-CN" dirty="0"/>
              <a:t>仿真程序</a:t>
            </a:r>
          </a:p>
          <a:p>
            <a:r>
              <a:rPr lang="x-none" altLang="zh-CN" dirty="0"/>
              <a:t>5. </a:t>
            </a:r>
            <a:r>
              <a:rPr lang="zh-CN" altLang="zh-CN" dirty="0"/>
              <a:t>仿真结果</a:t>
            </a:r>
          </a:p>
          <a:p>
            <a:r>
              <a:rPr lang="x-none" altLang="zh-CN" dirty="0"/>
              <a:t>6. </a:t>
            </a:r>
            <a:r>
              <a:rPr lang="zh-CN" altLang="zh-CN" dirty="0"/>
              <a:t>系统网表</a:t>
            </a:r>
            <a:r>
              <a:rPr lang="zh-CN" altLang="en-US" dirty="0"/>
              <a:t>（</a:t>
            </a:r>
            <a:r>
              <a:rPr lang="en-US" altLang="zh-CN" dirty="0"/>
              <a:t>RTL</a:t>
            </a:r>
            <a:r>
              <a:rPr lang="zh-CN" altLang="en-US" dirty="0"/>
              <a:t> </a:t>
            </a:r>
            <a:r>
              <a:rPr lang="en-US" altLang="zh-CN" dirty="0"/>
              <a:t>analysis-&gt; schematic</a:t>
            </a:r>
            <a:r>
              <a:rPr lang="zh-CN" altLang="en-US" dirty="0"/>
              <a:t>）</a:t>
            </a:r>
            <a:endParaRPr lang="zh-CN" altLang="zh-CN" dirty="0"/>
          </a:p>
          <a:p>
            <a:r>
              <a:rPr lang="x-none" altLang="zh-CN" dirty="0"/>
              <a:t>7. </a:t>
            </a:r>
            <a:r>
              <a:rPr lang="zh-CN" altLang="zh-CN" dirty="0"/>
              <a:t>系统约束</a:t>
            </a:r>
          </a:p>
          <a:p>
            <a:r>
              <a:rPr lang="x-none" altLang="zh-CN" dirty="0"/>
              <a:t>8. </a:t>
            </a:r>
            <a:r>
              <a:rPr lang="zh-CN" altLang="zh-CN" dirty="0"/>
              <a:t>实验结果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53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9BC598-3A96-4B82-9FED-5AE841AF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B51750E-F0D9-4FBB-B0DD-26E443A8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7200" dirty="0"/>
          </a:p>
          <a:p>
            <a:pPr marL="0" indent="0">
              <a:buNone/>
            </a:pPr>
            <a:r>
              <a:rPr lang="zh-CN" altLang="en-US" sz="7200" dirty="0"/>
              <a:t>超前进位加法器</a:t>
            </a:r>
          </a:p>
        </p:txBody>
      </p:sp>
    </p:spTree>
    <p:extLst>
      <p:ext uri="{BB962C8B-B14F-4D97-AF65-F5344CB8AC3E}">
        <p14:creationId xmlns:p14="http://schemas.microsoft.com/office/powerpoint/2010/main" val="185152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6AEFE1-F989-4326-A665-A5DD27E4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7829E4C-F25C-4C39-B748-BEDBF416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学会用</a:t>
            </a:r>
            <a:r>
              <a:rPr lang="x-none" altLang="zh-CN" dirty="0"/>
              <a:t>Verilog HDL </a:t>
            </a:r>
            <a:r>
              <a:rPr lang="zh-CN" altLang="zh-CN" dirty="0"/>
              <a:t>进行数据流建模；</a:t>
            </a:r>
          </a:p>
          <a:p>
            <a:r>
              <a:rPr lang="zh-CN" altLang="zh-CN" dirty="0"/>
              <a:t>掌握用</a:t>
            </a:r>
            <a:r>
              <a:rPr lang="x-none" altLang="zh-CN" dirty="0"/>
              <a:t>Verilog HDL </a:t>
            </a:r>
            <a:r>
              <a:rPr lang="zh-CN" altLang="zh-CN" dirty="0"/>
              <a:t>写仿真程序；</a:t>
            </a:r>
          </a:p>
          <a:p>
            <a:r>
              <a:rPr lang="zh-CN" altLang="zh-CN" dirty="0"/>
              <a:t>掌握使用</a:t>
            </a:r>
            <a:r>
              <a:rPr lang="x-none" altLang="zh-CN" dirty="0"/>
              <a:t>Vivado </a:t>
            </a:r>
            <a:r>
              <a:rPr lang="zh-CN" altLang="zh-CN" dirty="0"/>
              <a:t>软件；</a:t>
            </a:r>
          </a:p>
          <a:p>
            <a:r>
              <a:rPr lang="zh-CN" altLang="zh-CN" dirty="0"/>
              <a:t>学会超前进位全加器的原理；</a:t>
            </a:r>
          </a:p>
          <a:p>
            <a:r>
              <a:rPr lang="zh-CN" altLang="zh-CN" dirty="0"/>
              <a:t>掌握使用</a:t>
            </a:r>
            <a:r>
              <a:rPr lang="x-none" altLang="zh-CN" dirty="0"/>
              <a:t>EGO-1</a:t>
            </a:r>
            <a:r>
              <a:rPr lang="zh-CN" altLang="zh-CN" dirty="0"/>
              <a:t>实验板。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77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DC017D-3E34-4F62-9E6C-6525B1D8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F1A976D-88EF-4629-8393-E4C86BC30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</a:t>
            </a:r>
            <a:r>
              <a:rPr lang="x-none" altLang="zh-CN" dirty="0"/>
              <a:t>Verilog HDL </a:t>
            </a:r>
            <a:r>
              <a:rPr lang="zh-CN" altLang="zh-CN" dirty="0" smtClean="0"/>
              <a:t>实现</a:t>
            </a:r>
            <a:r>
              <a:rPr lang="en-US" altLang="zh-CN" dirty="0" smtClean="0"/>
              <a:t>3</a:t>
            </a:r>
            <a:r>
              <a:rPr lang="zh-CN" altLang="zh-CN" dirty="0" smtClean="0"/>
              <a:t>位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FF0000"/>
                </a:solidFill>
              </a:rPr>
              <a:t>超前进</a:t>
            </a:r>
            <a:r>
              <a:rPr lang="zh-CN" altLang="zh-CN" dirty="0"/>
              <a:t>位加法器。</a:t>
            </a:r>
          </a:p>
          <a:p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zh-CN" altLang="en-US" dirty="0">
                <a:solidFill>
                  <a:srgbClr val="FF0000"/>
                </a:solidFill>
              </a:rPr>
              <a:t>必须使用超前进位实现！！！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不能</a:t>
            </a:r>
            <a:r>
              <a:rPr lang="en-US" altLang="zh-CN" dirty="0">
                <a:solidFill>
                  <a:srgbClr val="FF0000"/>
                </a:solidFill>
              </a:rPr>
              <a:t>{c4,sum}=a+b+c0</a:t>
            </a:r>
          </a:p>
        </p:txBody>
      </p:sp>
    </p:spTree>
    <p:extLst>
      <p:ext uri="{BB962C8B-B14F-4D97-AF65-F5344CB8AC3E}">
        <p14:creationId xmlns:p14="http://schemas.microsoft.com/office/powerpoint/2010/main" val="122635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C239A10-67EC-4622-98ED-88C5464D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全加器公式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BCD8577F-476E-4167-9801-02A515F07A9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96" y="1357882"/>
            <a:ext cx="6450368" cy="21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43EF25CE-5028-4754-B848-0AD4CBE8B3C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96" y="3683750"/>
            <a:ext cx="6450368" cy="16428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1890027-B620-4DCD-B690-A6A25FE918EE}"/>
              </a:ext>
            </a:extLst>
          </p:cNvPr>
          <p:cNvSpPr/>
          <p:nvPr/>
        </p:nvSpPr>
        <p:spPr bwMode="auto">
          <a:xfrm>
            <a:off x="1763688" y="2814221"/>
            <a:ext cx="1157065" cy="614779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0696225-6D70-43F5-81A5-9A8083F7C1F6}"/>
              </a:ext>
            </a:extLst>
          </p:cNvPr>
          <p:cNvSpPr/>
          <p:nvPr/>
        </p:nvSpPr>
        <p:spPr bwMode="auto">
          <a:xfrm>
            <a:off x="2920753" y="4664506"/>
            <a:ext cx="1157065" cy="614779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ACD82BA-4268-4F1C-9A31-37538C19B016}"/>
              </a:ext>
            </a:extLst>
          </p:cNvPr>
          <p:cNvSpPr/>
          <p:nvPr/>
        </p:nvSpPr>
        <p:spPr bwMode="auto">
          <a:xfrm>
            <a:off x="1827313" y="4617187"/>
            <a:ext cx="702824" cy="614779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xmlns="" id="{A1F40B4F-6AAD-4EAC-AD09-1D12E4BB6888}"/>
              </a:ext>
            </a:extLst>
          </p:cNvPr>
          <p:cNvSpPr/>
          <p:nvPr/>
        </p:nvSpPr>
        <p:spPr bwMode="auto">
          <a:xfrm>
            <a:off x="4303080" y="5663955"/>
            <a:ext cx="1615736" cy="381740"/>
          </a:xfrm>
          <a:prstGeom prst="wedgeRectCallout">
            <a:avLst>
              <a:gd name="adj1" fmla="val -66340"/>
              <a:gd name="adj2" fmla="val -1518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进位传输函数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xmlns="" id="{EDA06E3F-B47B-4A33-B180-1F48D118FA15}"/>
              </a:ext>
            </a:extLst>
          </p:cNvPr>
          <p:cNvSpPr/>
          <p:nvPr/>
        </p:nvSpPr>
        <p:spPr bwMode="auto">
          <a:xfrm>
            <a:off x="813775" y="5974533"/>
            <a:ext cx="1615736" cy="381740"/>
          </a:xfrm>
          <a:prstGeom prst="wedgeRectCallout">
            <a:avLst>
              <a:gd name="adj1" fmla="val 39155"/>
              <a:gd name="adj2" fmla="val -2425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进位产生函数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8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7F5591F-59D0-40FD-A898-1483BCF4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FE43388-E704-42AD-A04C-0ABE150010D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1937718"/>
            <a:ext cx="3749345" cy="17110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对话气泡: 矩形 4">
            <a:extLst>
              <a:ext uri="{FF2B5EF4-FFF2-40B4-BE49-F238E27FC236}">
                <a16:creationId xmlns:a16="http://schemas.microsoft.com/office/drawing/2014/main" xmlns="" id="{2E0B4EAF-959E-449A-A3CC-14A7863943E0}"/>
              </a:ext>
            </a:extLst>
          </p:cNvPr>
          <p:cNvSpPr/>
          <p:nvPr/>
        </p:nvSpPr>
        <p:spPr bwMode="auto">
          <a:xfrm>
            <a:off x="4773588" y="3879543"/>
            <a:ext cx="1615736" cy="381740"/>
          </a:xfrm>
          <a:prstGeom prst="wedgeRectCallout">
            <a:avLst>
              <a:gd name="adj1" fmla="val -66340"/>
              <a:gd name="adj2" fmla="val -1518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进位传输函数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xmlns="" id="{A40F9D9B-DBE8-4D34-98AF-46E470956F3B}"/>
              </a:ext>
            </a:extLst>
          </p:cNvPr>
          <p:cNvSpPr/>
          <p:nvPr/>
        </p:nvSpPr>
        <p:spPr bwMode="auto">
          <a:xfrm>
            <a:off x="1728175" y="4054139"/>
            <a:ext cx="1615736" cy="381740"/>
          </a:xfrm>
          <a:prstGeom prst="wedgeRectCallout">
            <a:avLst>
              <a:gd name="adj1" fmla="val 39155"/>
              <a:gd name="adj2" fmla="val -2425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进位产生函数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68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642F23-D988-4A12-A2E5-397E505F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F1DF3FE-33B8-4ADB-A4E0-D663839A3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685" y="1270000"/>
            <a:ext cx="8267700" cy="4648200"/>
          </a:xfrm>
        </p:spPr>
        <p:txBody>
          <a:bodyPr/>
          <a:lstStyle/>
          <a:p>
            <a:r>
              <a:rPr lang="en-US" altLang="zh-CN" sz="3600" dirty="0" smtClean="0"/>
              <a:t>C1=G1+P1C0</a:t>
            </a:r>
            <a:endParaRPr lang="zh-CN" altLang="zh-CN" sz="3600" dirty="0"/>
          </a:p>
          <a:p>
            <a:r>
              <a:rPr lang="en-US" altLang="zh-CN" sz="3600" dirty="0"/>
              <a:t>C2=G2+P2C1</a:t>
            </a:r>
            <a:endParaRPr lang="zh-CN" altLang="zh-CN" sz="3600" dirty="0"/>
          </a:p>
          <a:p>
            <a:pPr marL="0" indent="0">
              <a:buNone/>
            </a:pPr>
            <a:r>
              <a:rPr lang="en-US" altLang="zh-CN" sz="3600" dirty="0"/>
              <a:t>    =G2+P2(G1+P1C0)</a:t>
            </a:r>
            <a:endParaRPr lang="zh-CN" altLang="zh-CN" sz="3600" dirty="0"/>
          </a:p>
          <a:p>
            <a:pPr marL="0" indent="0">
              <a:buNone/>
            </a:pPr>
            <a:r>
              <a:rPr lang="en-US" altLang="zh-CN" sz="3600" dirty="0"/>
              <a:t>    =</a:t>
            </a:r>
            <a:r>
              <a:rPr lang="en-US" altLang="zh-CN" sz="3600" dirty="0" smtClean="0"/>
              <a:t>G2+P2G1+P2P1C0</a:t>
            </a:r>
            <a:endParaRPr lang="zh-CN" altLang="zh-CN" sz="3600" dirty="0"/>
          </a:p>
          <a:p>
            <a:r>
              <a:rPr lang="en-US" altLang="zh-CN" sz="3600" dirty="0"/>
              <a:t>C3=G3+P3C2</a:t>
            </a:r>
            <a:endParaRPr lang="zh-CN" altLang="zh-CN" sz="3600" dirty="0"/>
          </a:p>
          <a:p>
            <a:pPr marL="0" indent="0">
              <a:buNone/>
            </a:pPr>
            <a:r>
              <a:rPr lang="en-US" altLang="zh-CN" sz="3600" dirty="0"/>
              <a:t>    =G3+P3(G2+P2G1+P2P1C0)</a:t>
            </a:r>
            <a:endParaRPr lang="zh-CN" altLang="zh-CN" sz="3600" dirty="0"/>
          </a:p>
          <a:p>
            <a:pPr marL="0" indent="0">
              <a:buNone/>
            </a:pPr>
            <a:r>
              <a:rPr lang="en-US" altLang="zh-CN" sz="3600" dirty="0"/>
              <a:t>    =G3+P3G2+P3P2G1+P3P2P1C0    </a:t>
            </a:r>
            <a:endParaRPr lang="zh-CN" altLang="zh-CN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39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4EBFD4-FA3D-484C-9929-1DC71FAA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BC1892A-9B6A-4B69-A91F-23F483DD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编码器（</a:t>
            </a:r>
            <a:r>
              <a:rPr lang="en-US" altLang="zh-CN" dirty="0"/>
              <a:t>74ls148</a:t>
            </a:r>
            <a:r>
              <a:rPr lang="zh-CN" altLang="en-US" dirty="0"/>
              <a:t>）和译码器（</a:t>
            </a:r>
            <a:r>
              <a:rPr lang="en-US" altLang="zh-CN" dirty="0"/>
              <a:t>74ls138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175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EE6285-C6EA-4D5A-9EE9-FB99C45D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E9E4055-4828-4566-9176-FFA44A00A37C}"/>
              </a:ext>
            </a:extLst>
          </p:cNvPr>
          <p:cNvSpPr/>
          <p:nvPr/>
        </p:nvSpPr>
        <p:spPr>
          <a:xfrm>
            <a:off x="201588" y="1483535"/>
            <a:ext cx="8507406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课程名称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数字逻辑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成绩评定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实验项目名称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Verilog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门级建模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指导教师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梁倬骞、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王传胜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实验项目编号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u="sng" dirty="0"/>
              <a:t>08060038</a:t>
            </a:r>
            <a:r>
              <a:rPr lang="en-US" altLang="zh-CN" sz="2000" u="sng" kern="100" dirty="0">
                <a:solidFill>
                  <a:srgbClr val="FF0000"/>
                </a:solidFill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01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实验项目类型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验证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实验地点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N126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学生姓名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学号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         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学院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信息科学技术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系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计算机科学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专业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实验时间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年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月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日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午～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月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日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午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84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디자인 사용자 지정">
      <a:majorFont>
        <a:latin typeface="HY헤드라인M"/>
        <a:ea typeface="HY헤드라인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13TGp_natural_light_v2">
  <a:themeElements>
    <a:clrScheme name="Default Design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蓝色模板06-4：3</Template>
  <TotalTime>1816</TotalTime>
  <Words>206</Words>
  <Application>Microsoft Office PowerPoint</Application>
  <PresentationFormat>全屏显示(4:3)</PresentationFormat>
  <Paragraphs>46</Paragraphs>
  <Slides>10</Slides>
  <Notes>0</Notes>
  <HiddenSlides>2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디자인 사용자 지정</vt:lpstr>
      <vt:lpstr>自定义设计方案</vt:lpstr>
      <vt:lpstr>213TGp_natural_light_v2</vt:lpstr>
      <vt:lpstr>数字逻辑实验</vt:lpstr>
      <vt:lpstr>PowerPoint 演示文稿</vt:lpstr>
      <vt:lpstr>实验目的</vt:lpstr>
      <vt:lpstr>实验内容</vt:lpstr>
      <vt:lpstr>全加器公式</vt:lpstr>
      <vt:lpstr>PowerPoint 演示文稿</vt:lpstr>
      <vt:lpstr>PowerPoint 演示文稿</vt:lpstr>
      <vt:lpstr>预习</vt:lpstr>
      <vt:lpstr>实验报告</vt:lpstr>
      <vt:lpstr>实验报告要求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Administrator</dc:creator>
  <cp:lastModifiedBy>lenovo</cp:lastModifiedBy>
  <cp:revision>31</cp:revision>
  <dcterms:created xsi:type="dcterms:W3CDTF">2019-06-29T07:16:46Z</dcterms:created>
  <dcterms:modified xsi:type="dcterms:W3CDTF">2019-10-18T08:58:27Z</dcterms:modified>
</cp:coreProperties>
</file>