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4"/>
  </p:notesMasterIdLst>
  <p:sldIdLst>
    <p:sldId id="256" r:id="rId4"/>
    <p:sldId id="258" r:id="rId5"/>
    <p:sldId id="257" r:id="rId6"/>
    <p:sldId id="259" r:id="rId7"/>
    <p:sldId id="263" r:id="rId8"/>
    <p:sldId id="267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A0D64B-3E9A-4EB7-B33E-FA248297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13B40E-1B9B-4432-BAC9-B886E03B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数字比较器</a:t>
            </a:r>
          </a:p>
        </p:txBody>
      </p:sp>
    </p:spTree>
    <p:extLst>
      <p:ext uri="{BB962C8B-B14F-4D97-AF65-F5344CB8AC3E}">
        <p14:creationId xmlns:p14="http://schemas.microsoft.com/office/powerpoint/2010/main" val="19329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strike="sngStrike" dirty="0">
                <a:solidFill>
                  <a:srgbClr val="FF0000"/>
                </a:solidFill>
              </a:rPr>
              <a:t>编码器与</a:t>
            </a:r>
            <a:r>
              <a:rPr lang="zh-CN" altLang="en-US" sz="7200" dirty="0"/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 Verilog HDL </a:t>
            </a:r>
            <a:r>
              <a:rPr lang="zh-CN" altLang="zh-CN" dirty="0"/>
              <a:t>进行数据流建模；</a:t>
            </a:r>
          </a:p>
          <a:p>
            <a:r>
              <a:rPr lang="zh-CN" altLang="zh-CN" dirty="0"/>
              <a:t>深入理解</a:t>
            </a:r>
            <a:r>
              <a:rPr lang="zh-CN" altLang="zh-CN" strike="sngStrike" dirty="0">
                <a:solidFill>
                  <a:srgbClr val="FF0000"/>
                </a:solidFill>
              </a:rPr>
              <a:t>编码器与</a:t>
            </a:r>
            <a:r>
              <a:rPr lang="zh-CN" altLang="zh-CN" dirty="0"/>
              <a:t>译码器的原理；</a:t>
            </a:r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实现</a:t>
            </a:r>
            <a:r>
              <a:rPr lang="x-none" altLang="zh-CN" strike="sngStrike" dirty="0">
                <a:solidFill>
                  <a:srgbClr val="FF0000"/>
                </a:solidFill>
              </a:rPr>
              <a:t>74LS148</a:t>
            </a:r>
            <a:r>
              <a:rPr lang="zh-CN" altLang="zh-CN" strike="sngStrike" dirty="0">
                <a:solidFill>
                  <a:srgbClr val="FF0000"/>
                </a:solidFill>
              </a:rPr>
              <a:t>和</a:t>
            </a:r>
            <a:r>
              <a:rPr lang="x-none" altLang="zh-CN" dirty="0"/>
              <a:t>74LS138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/>
              <a:t>语言实现</a:t>
            </a:r>
            <a:r>
              <a:rPr lang="x-none" altLang="zh-CN" dirty="0"/>
              <a:t>74LS138</a:t>
            </a:r>
            <a:r>
              <a:rPr lang="zh-CN" altLang="zh-CN" dirty="0"/>
              <a:t>的功能。</a:t>
            </a:r>
            <a:endParaRPr lang="en-US" altLang="zh-CN" dirty="0"/>
          </a:p>
          <a:p>
            <a:r>
              <a:rPr lang="zh-CN" altLang="zh-CN" strike="sngStrike" dirty="0">
                <a:solidFill>
                  <a:srgbClr val="FF0000"/>
                </a:solidFill>
              </a:rPr>
              <a:t>用</a:t>
            </a:r>
            <a:r>
              <a:rPr lang="x-none" altLang="zh-CN" strike="sngStrike" dirty="0">
                <a:solidFill>
                  <a:srgbClr val="FF0000"/>
                </a:solidFill>
              </a:rPr>
              <a:t>Verilog HDL </a:t>
            </a:r>
            <a:r>
              <a:rPr lang="zh-CN" altLang="zh-CN" strike="sngStrike" dirty="0">
                <a:solidFill>
                  <a:srgbClr val="FF0000"/>
                </a:solidFill>
              </a:rPr>
              <a:t>语言实验</a:t>
            </a:r>
            <a:r>
              <a:rPr lang="x-none" altLang="zh-CN" strike="sngStrike" dirty="0">
                <a:solidFill>
                  <a:srgbClr val="FF0000"/>
                </a:solidFill>
              </a:rPr>
              <a:t>74LS148</a:t>
            </a:r>
            <a:r>
              <a:rPr lang="zh-CN" altLang="zh-CN" strike="sngStrike" dirty="0">
                <a:solidFill>
                  <a:srgbClr val="FF0000"/>
                </a:solidFill>
              </a:rPr>
              <a:t>的功能。</a:t>
            </a:r>
            <a:endParaRPr lang="en-US" altLang="zh-CN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8935AD-5515-461A-8980-03F8AD9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92389E-ACD1-495C-AAB4-874590B0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9C4B887-BFBC-4ECC-ADA0-DABD8AEADDB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9" b="4018"/>
          <a:stretch/>
        </p:blipFill>
        <p:spPr bwMode="auto">
          <a:xfrm>
            <a:off x="3772522" y="1134839"/>
            <a:ext cx="5274310" cy="5257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4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3553AC-9A10-4E3E-928F-51B4C2ED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r>
              <a:rPr lang="zh-CN" altLang="en-US" dirty="0"/>
              <a:t>功能表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E0E19617-A009-477B-8A73-A63FBD9F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932634"/>
              </p:ext>
            </p:extLst>
          </p:nvPr>
        </p:nvGraphicFramePr>
        <p:xfrm>
          <a:off x="447865" y="1376261"/>
          <a:ext cx="8012550" cy="501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73">
                  <a:extLst>
                    <a:ext uri="{9D8B030D-6E8A-4147-A177-3AD203B41FA5}">
                      <a16:colId xmlns:a16="http://schemas.microsoft.com/office/drawing/2014/main" xmlns="" val="853887981"/>
                    </a:ext>
                  </a:extLst>
                </a:gridCol>
                <a:gridCol w="571773">
                  <a:extLst>
                    <a:ext uri="{9D8B030D-6E8A-4147-A177-3AD203B41FA5}">
                      <a16:colId xmlns:a16="http://schemas.microsoft.com/office/drawing/2014/main" xmlns="" val="1649517646"/>
                    </a:ext>
                  </a:extLst>
                </a:gridCol>
                <a:gridCol w="571773">
                  <a:extLst>
                    <a:ext uri="{9D8B030D-6E8A-4147-A177-3AD203B41FA5}">
                      <a16:colId xmlns:a16="http://schemas.microsoft.com/office/drawing/2014/main" xmlns="" val="323703123"/>
                    </a:ext>
                  </a:extLst>
                </a:gridCol>
                <a:gridCol w="571773">
                  <a:extLst>
                    <a:ext uri="{9D8B030D-6E8A-4147-A177-3AD203B41FA5}">
                      <a16:colId xmlns:a16="http://schemas.microsoft.com/office/drawing/2014/main" xmlns="" val="2582746782"/>
                    </a:ext>
                  </a:extLst>
                </a:gridCol>
                <a:gridCol w="571773">
                  <a:extLst>
                    <a:ext uri="{9D8B030D-6E8A-4147-A177-3AD203B41FA5}">
                      <a16:colId xmlns:a16="http://schemas.microsoft.com/office/drawing/2014/main" xmlns="" val="3894565667"/>
                    </a:ext>
                  </a:extLst>
                </a:gridCol>
                <a:gridCol w="571773">
                  <a:extLst>
                    <a:ext uri="{9D8B030D-6E8A-4147-A177-3AD203B41FA5}">
                      <a16:colId xmlns:a16="http://schemas.microsoft.com/office/drawing/2014/main" xmlns="" val="1769920061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3505792873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3817400565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2899547329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3652820351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4223861521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827703762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2785322094"/>
                    </a:ext>
                  </a:extLst>
                </a:gridCol>
                <a:gridCol w="572739">
                  <a:extLst>
                    <a:ext uri="{9D8B030D-6E8A-4147-A177-3AD203B41FA5}">
                      <a16:colId xmlns:a16="http://schemas.microsoft.com/office/drawing/2014/main" xmlns="" val="3834803159"/>
                    </a:ext>
                  </a:extLst>
                </a:gridCol>
              </a:tblGrid>
              <a:tr h="418032"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输出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8546182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I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CS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O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88779861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83847876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5883320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6516416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55614838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2140046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06757351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82682742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72998312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57997927"/>
                  </a:ext>
                </a:extLst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572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0F61D9-B0BA-496D-8556-141BBE80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r>
              <a:rPr lang="zh-CN" altLang="en-US" dirty="0"/>
              <a:t>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D0F4263-255C-4367-8192-87574F1CB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x-none" altLang="zh-CN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4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5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6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7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x-none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3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∙4∙5+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2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∙4∙5+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6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7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x-none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1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∙2∙4∙6+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3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∙4∙6+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5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∙6+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7</m:t>
                            </m:r>
                          </m:e>
                        </m:acc>
                        <m:r>
                          <a:rPr lang="x-none" altLang="zh-CN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none" altLang="zh-CN">
                        <a:latin typeface="Cambria Math"/>
                      </a:rPr>
                      <m:t>CS</m:t>
                    </m:r>
                    <m:r>
                      <a:rPr lang="x-none" altLang="zh-CN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x-none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x-none" altLang="zh-CN" i="1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</m:e>
                    </m:ac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x-none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x-none" altLang="zh-CN" i="1">
                            <a:latin typeface="Cambria Math"/>
                          </a:rPr>
                          <m:t>𝑂</m:t>
                        </m:r>
                      </m:sub>
                    </m:sSub>
                    <m:r>
                      <a:rPr lang="x-none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x-none" altLang="zh-CN" i="1">
                            <a:latin typeface="Cambria Math"/>
                          </a:rPr>
                          <m:t>0∙1∙2∙3∙4∙5∙6∙7∙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x-none" altLang="zh-CN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x-none" altLang="zh-CN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F4263-255C-4367-8192-87574F1CB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7BF9C3-22E8-49C8-A2E5-2B616B96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B56097-AA1D-405D-BE82-61246194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73EE1E1-FD0A-4BD8-B1CC-DBEC9E7C0F3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0" b="8894"/>
          <a:stretch/>
        </p:blipFill>
        <p:spPr bwMode="auto">
          <a:xfrm>
            <a:off x="3204839" y="1046394"/>
            <a:ext cx="5939161" cy="5811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38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E00E2B-9161-45B1-931C-7CF4C836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功能表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D27DDCE8-41CC-49BA-A2D1-2C083B607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56762"/>
              </p:ext>
            </p:extLst>
          </p:nvPr>
        </p:nvGraphicFramePr>
        <p:xfrm>
          <a:off x="0" y="1151074"/>
          <a:ext cx="9143998" cy="570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513">
                  <a:extLst>
                    <a:ext uri="{9D8B030D-6E8A-4147-A177-3AD203B41FA5}">
                      <a16:colId xmlns:a16="http://schemas.microsoft.com/office/drawing/2014/main" xmlns="" val="840414912"/>
                    </a:ext>
                  </a:extLst>
                </a:gridCol>
                <a:gridCol w="652513">
                  <a:extLst>
                    <a:ext uri="{9D8B030D-6E8A-4147-A177-3AD203B41FA5}">
                      <a16:colId xmlns:a16="http://schemas.microsoft.com/office/drawing/2014/main" xmlns="" val="3704072038"/>
                    </a:ext>
                  </a:extLst>
                </a:gridCol>
                <a:gridCol w="652513">
                  <a:extLst>
                    <a:ext uri="{9D8B030D-6E8A-4147-A177-3AD203B41FA5}">
                      <a16:colId xmlns:a16="http://schemas.microsoft.com/office/drawing/2014/main" xmlns="" val="2464537885"/>
                    </a:ext>
                  </a:extLst>
                </a:gridCol>
                <a:gridCol w="652513">
                  <a:extLst>
                    <a:ext uri="{9D8B030D-6E8A-4147-A177-3AD203B41FA5}">
                      <a16:colId xmlns:a16="http://schemas.microsoft.com/office/drawing/2014/main" xmlns="" val="3360578815"/>
                    </a:ext>
                  </a:extLst>
                </a:gridCol>
                <a:gridCol w="652513">
                  <a:extLst>
                    <a:ext uri="{9D8B030D-6E8A-4147-A177-3AD203B41FA5}">
                      <a16:colId xmlns:a16="http://schemas.microsoft.com/office/drawing/2014/main" xmlns="" val="3143264594"/>
                    </a:ext>
                  </a:extLst>
                </a:gridCol>
                <a:gridCol w="652513">
                  <a:extLst>
                    <a:ext uri="{9D8B030D-6E8A-4147-A177-3AD203B41FA5}">
                      <a16:colId xmlns:a16="http://schemas.microsoft.com/office/drawing/2014/main" xmlns="" val="81080465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3637398502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3203387676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3779783306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3834205374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2711006065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4261763201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1000829483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xmlns="" val="1264789041"/>
                    </a:ext>
                  </a:extLst>
                </a:gridCol>
              </a:tblGrid>
              <a:tr h="79646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片选信号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译码地址输入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译码输出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523407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G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/Y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95949425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31361975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1344698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3662295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33094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8170356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2916507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989056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2811439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8885471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5446589"/>
                  </a:ext>
                </a:extLst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5387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8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1672</TotalTime>
  <Words>547</Words>
  <Application>Microsoft Office PowerPoint</Application>
  <PresentationFormat>全屏显示(4:3)</PresentationFormat>
  <Paragraphs>350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74LS148</vt:lpstr>
      <vt:lpstr>74LS148功能表</vt:lpstr>
      <vt:lpstr>74LS148表达式</vt:lpstr>
      <vt:lpstr>74LS138</vt:lpstr>
      <vt:lpstr>74LS138功能表</vt:lpstr>
      <vt:lpstr>预习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32</cp:revision>
  <dcterms:created xsi:type="dcterms:W3CDTF">2019-06-29T07:16:46Z</dcterms:created>
  <dcterms:modified xsi:type="dcterms:W3CDTF">2019-10-25T06:32:59Z</dcterms:modified>
</cp:coreProperties>
</file>