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915" r:id="rId2"/>
    <p:sldMasterId id="2147484013" r:id="rId3"/>
  </p:sldMasterIdLst>
  <p:notesMasterIdLst>
    <p:notesMasterId r:id="rId14"/>
  </p:notesMasterIdLst>
  <p:sldIdLst>
    <p:sldId id="256" r:id="rId4"/>
    <p:sldId id="258" r:id="rId5"/>
    <p:sldId id="257" r:id="rId6"/>
    <p:sldId id="259" r:id="rId7"/>
    <p:sldId id="263" r:id="rId8"/>
    <p:sldId id="267" r:id="rId9"/>
    <p:sldId id="264" r:id="rId10"/>
    <p:sldId id="265" r:id="rId11"/>
    <p:sldId id="266" r:id="rId12"/>
    <p:sldId id="262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19596-6559-49E7-AEB6-FDB3D4F3A95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646D-9DA1-4510-9B86-B0A2DCFC9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0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main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" descr="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1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0"/>
            <a:ext cx="26368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w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43438"/>
            <a:ext cx="1125537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w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5543550"/>
            <a:ext cx="495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174999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4200" b="1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5" y="764704"/>
            <a:ext cx="2486781" cy="72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18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8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88554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-24083" y="5373216"/>
            <a:ext cx="9144000" cy="1080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340768"/>
            <a:ext cx="763284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90019" y="3356992"/>
            <a:ext cx="5827713" cy="59308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>
              <a:buNone/>
              <a:defRPr lang="en-US" altLang="zh-CN" sz="3000" b="1" noProof="0" dirty="0" smtClean="0">
                <a:solidFill>
                  <a:srgbClr val="660033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pic>
        <p:nvPicPr>
          <p:cNvPr id="3125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4989676" y="4059610"/>
            <a:ext cx="4163947" cy="2785386"/>
          </a:xfrm>
          <a:prstGeom prst="rect">
            <a:avLst/>
          </a:pr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2655"/>
            <a:ext cx="2238247" cy="6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13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6833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593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0060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0721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2987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085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167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740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9768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91914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729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260350"/>
            <a:ext cx="8229600" cy="3317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76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950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"/>
            <a:ext cx="9144000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60" y="2130316"/>
            <a:ext cx="7773282" cy="1470052"/>
          </a:xfrm>
        </p:spPr>
        <p:txBody>
          <a:bodyPr>
            <a:normAutofit/>
          </a:bodyPr>
          <a:lstStyle>
            <a:lvl1pPr algn="l">
              <a:defRPr sz="381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979" y="3885976"/>
            <a:ext cx="6400044" cy="1752301"/>
          </a:xfrm>
        </p:spPr>
        <p:txBody>
          <a:bodyPr anchor="b"/>
          <a:lstStyle>
            <a:lvl1pPr marL="0" indent="0" algn="r">
              <a:buNone/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6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8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1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6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39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2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8018862" y="284011"/>
            <a:ext cx="952416" cy="9524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209345" y="474506"/>
            <a:ext cx="571450" cy="571485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09436" y="1021370"/>
            <a:ext cx="1333382" cy="13334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095161" y="1307112"/>
            <a:ext cx="761933" cy="761979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023310" y="5081864"/>
            <a:ext cx="2297909" cy="1413705"/>
            <a:chOff x="7589789" y="4801891"/>
            <a:chExt cx="2895524" cy="1335820"/>
          </a:xfrm>
        </p:grpSpPr>
        <p:cxnSp>
          <p:nvCxnSpPr>
            <p:cNvPr id="64" name="直接箭头连接符 63"/>
            <p:cNvCxnSpPr/>
            <p:nvPr userDrawn="1"/>
          </p:nvCxnSpPr>
          <p:spPr>
            <a:xfrm>
              <a:off x="7589789" y="5449829"/>
              <a:ext cx="2895524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 userDrawn="1"/>
          </p:nvCxnSpPr>
          <p:spPr>
            <a:xfrm>
              <a:off x="9723333" y="4801891"/>
              <a:ext cx="761980" cy="64558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 userDrawn="1"/>
          </p:nvCxnSpPr>
          <p:spPr>
            <a:xfrm flipV="1">
              <a:off x="9723333" y="5451929"/>
              <a:ext cx="761980" cy="685782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8865460" y="848498"/>
            <a:ext cx="241885" cy="5322287"/>
            <a:chOff x="8275571" y="877949"/>
            <a:chExt cx="304792" cy="5029068"/>
          </a:xfrm>
        </p:grpSpPr>
        <p:sp>
          <p:nvSpPr>
            <p:cNvPr id="88" name="矩形 87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2246060" y="798753"/>
            <a:ext cx="4248218" cy="287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270" dirty="0">
                <a:solidFill>
                  <a:prstClr val="white">
                    <a:lumMod val="8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忠信笃敬  知行合一  自强不息  和而不同</a:t>
            </a:r>
            <a:endParaRPr lang="zh-CN" altLang="en-US" sz="952" dirty="0">
              <a:solidFill>
                <a:prstClr val="white">
                  <a:lumMod val="8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chemeClr val="bg1"/>
          </a:solidFill>
        </p:grpSpPr>
        <p:sp>
          <p:nvSpPr>
            <p:cNvPr id="71" name="矩形 70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0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" y="525934"/>
            <a:ext cx="2368602" cy="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2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75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327" y="1599418"/>
            <a:ext cx="4054202" cy="4526078"/>
          </a:xfrm>
        </p:spPr>
        <p:txBody>
          <a:bodyPr/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473" y="1599418"/>
            <a:ext cx="4054202" cy="4526078"/>
          </a:xfrm>
        </p:spPr>
        <p:txBody>
          <a:bodyPr/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9237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35574"/>
            <a:ext cx="404034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808" indent="0">
              <a:buNone/>
              <a:defRPr sz="1587" b="1"/>
            </a:lvl2pPr>
            <a:lvl3pPr marL="725617" indent="0">
              <a:buNone/>
              <a:defRPr sz="1429" b="1"/>
            </a:lvl3pPr>
            <a:lvl4pPr marL="1088425" indent="0">
              <a:buNone/>
              <a:defRPr sz="1270" b="1"/>
            </a:lvl4pPr>
            <a:lvl5pPr marL="1451233" indent="0">
              <a:buNone/>
              <a:defRPr sz="1270" b="1"/>
            </a:lvl5pPr>
            <a:lvl6pPr marL="1814042" indent="0">
              <a:buNone/>
              <a:defRPr sz="1270" b="1"/>
            </a:lvl6pPr>
            <a:lvl7pPr marL="2176851" indent="0">
              <a:buNone/>
              <a:defRPr sz="1270" b="1"/>
            </a:lvl7pPr>
            <a:lvl8pPr marL="2539659" indent="0">
              <a:buNone/>
              <a:defRPr sz="1270" b="1"/>
            </a:lvl8pPr>
            <a:lvl9pPr marL="2902467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27" y="2175677"/>
            <a:ext cx="4040342" cy="3949818"/>
          </a:xfrm>
        </p:spPr>
        <p:txBody>
          <a:bodyPr/>
          <a:lstStyle>
            <a:lvl1pPr>
              <a:defRPr sz="1905"/>
            </a:lvl1pPr>
            <a:lvl2pPr>
              <a:defRPr sz="1587"/>
            </a:lvl2pPr>
            <a:lvl3pPr>
              <a:defRPr sz="1429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2" y="1535574"/>
            <a:ext cx="404160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808" indent="0">
              <a:buNone/>
              <a:defRPr sz="1587" b="1"/>
            </a:lvl2pPr>
            <a:lvl3pPr marL="725617" indent="0">
              <a:buNone/>
              <a:defRPr sz="1429" b="1"/>
            </a:lvl3pPr>
            <a:lvl4pPr marL="1088425" indent="0">
              <a:buNone/>
              <a:defRPr sz="1270" b="1"/>
            </a:lvl4pPr>
            <a:lvl5pPr marL="1451233" indent="0">
              <a:buNone/>
              <a:defRPr sz="1270" b="1"/>
            </a:lvl5pPr>
            <a:lvl6pPr marL="1814042" indent="0">
              <a:buNone/>
              <a:defRPr sz="1270" b="1"/>
            </a:lvl6pPr>
            <a:lvl7pPr marL="2176851" indent="0">
              <a:buNone/>
              <a:defRPr sz="1270" b="1"/>
            </a:lvl7pPr>
            <a:lvl8pPr marL="2539659" indent="0">
              <a:buNone/>
              <a:defRPr sz="1270" b="1"/>
            </a:lvl8pPr>
            <a:lvl9pPr marL="2902467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2" y="2175677"/>
            <a:ext cx="4041602" cy="3949818"/>
          </a:xfrm>
        </p:spPr>
        <p:txBody>
          <a:bodyPr/>
          <a:lstStyle>
            <a:lvl1pPr>
              <a:defRPr sz="1905"/>
            </a:lvl1pPr>
            <a:lvl2pPr>
              <a:defRPr sz="1587"/>
            </a:lvl2pPr>
            <a:lvl3pPr>
              <a:defRPr sz="1429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6853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88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sub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 descr="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-33338"/>
            <a:ext cx="1349375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2" descr="0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-258763"/>
            <a:ext cx="1125537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3" descr="0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3975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3563938"/>
            <a:ext cx="9144000" cy="329406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99CC">
                  <a:alpha val="14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1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214"/>
            <a:ext cx="2088232" cy="6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5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99418"/>
            <a:ext cx="8229348" cy="452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矩形 7"/>
          <p:cNvSpPr/>
          <p:nvPr/>
        </p:nvSpPr>
        <p:spPr>
          <a:xfrm>
            <a:off x="1" y="445292"/>
            <a:ext cx="9144000" cy="78102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89734" y="12273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25931" y="20337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65460" y="2840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25931" y="36909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86403" y="28845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65460" y="117550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925931" y="1256143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86403" y="117106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86403" y="133234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929263" y="141742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865460" y="13367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865460" y="149806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050205" y="367092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986403" y="375156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989734" y="359028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050205" y="432049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989734" y="391284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046874" y="383664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86403" y="407856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046874" y="39934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046874" y="415476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89734" y="423984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989734" y="504625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989734" y="334835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050205" y="439668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86403" y="447732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0205" y="343344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986403" y="520753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989734" y="319152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046874" y="456241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986403" y="480433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046874" y="471925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046874" y="488053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989734" y="49656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050205" y="5126897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046874" y="536881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327" y="273851"/>
            <a:ext cx="8229348" cy="1144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12" name="组合 111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rgbClr val="008080"/>
          </a:solidFill>
        </p:grpSpPr>
        <p:sp>
          <p:nvSpPr>
            <p:cNvPr id="64" name="矩形 63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29" y="6149537"/>
            <a:ext cx="2168338" cy="62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71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ctr" defTabSz="725617" rtl="0" eaLnBrk="1" latinLnBrk="0" hangingPunct="1">
        <a:spcBef>
          <a:spcPct val="0"/>
        </a:spcBef>
        <a:buNone/>
        <a:defRPr sz="3175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72107" indent="-272107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54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89563" indent="-226755" algn="l" defTabSz="72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222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907021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69829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158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632638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»"/>
        <a:defRPr sz="158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995447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358255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721063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083871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808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617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425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233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42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851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659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467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5036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465361"/>
            <a:ext cx="6019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6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7611251" y="154733"/>
            <a:ext cx="1550150" cy="103694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8" y="457667"/>
            <a:ext cx="1872209" cy="5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73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ABB3EF3-ED44-4787-BE1B-F397804B0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327CF54-986B-4801-90CB-FF8262015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王传胜、梁倬骞</a:t>
            </a:r>
          </a:p>
        </p:txBody>
      </p:sp>
    </p:spTree>
    <p:extLst>
      <p:ext uri="{BB962C8B-B14F-4D97-AF65-F5344CB8AC3E}">
        <p14:creationId xmlns:p14="http://schemas.microsoft.com/office/powerpoint/2010/main" val="6600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0A0D64B-3E9A-4EB7-B33E-FA248297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F13B40E-1B9B-4432-BAC9-B886E03B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数字比较器</a:t>
            </a:r>
          </a:p>
        </p:txBody>
      </p:sp>
    </p:spTree>
    <p:extLst>
      <p:ext uri="{BB962C8B-B14F-4D97-AF65-F5344CB8AC3E}">
        <p14:creationId xmlns:p14="http://schemas.microsoft.com/office/powerpoint/2010/main" val="193293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09BC598-3A96-4B82-9FED-5AE841AF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B51750E-F0D9-4FBB-B0DD-26E443A8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7200" dirty="0"/>
          </a:p>
          <a:p>
            <a:pPr marL="0" indent="0">
              <a:buNone/>
            </a:pPr>
            <a:r>
              <a:rPr lang="zh-CN" altLang="en-US" sz="7200" dirty="0"/>
              <a:t>编码器与译码器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566057" y="3614057"/>
            <a:ext cx="359954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5152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66AEFE1-F989-4326-A665-A5DD27E4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7829E4C-F25C-4C39-B748-BEDBF416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掌握用</a:t>
            </a:r>
            <a:r>
              <a:rPr lang="x-none" altLang="zh-CN" dirty="0"/>
              <a:t> Verilog HDL </a:t>
            </a:r>
            <a:r>
              <a:rPr lang="zh-CN" altLang="zh-CN" dirty="0"/>
              <a:t>进行数据流建模；</a:t>
            </a:r>
          </a:p>
          <a:p>
            <a:r>
              <a:rPr lang="zh-CN" altLang="zh-CN" dirty="0"/>
              <a:t>深入理解编码器与译码器的原理；</a:t>
            </a:r>
          </a:p>
          <a:p>
            <a:r>
              <a:rPr lang="zh-CN" altLang="zh-CN" dirty="0"/>
              <a:t>学会用 </a:t>
            </a:r>
            <a:r>
              <a:rPr lang="x-none" altLang="zh-CN" dirty="0"/>
              <a:t>Verilog HDL </a:t>
            </a:r>
            <a:r>
              <a:rPr lang="zh-CN" altLang="zh-CN" dirty="0"/>
              <a:t>实现</a:t>
            </a:r>
            <a:r>
              <a:rPr lang="x-none" altLang="zh-CN" dirty="0"/>
              <a:t>74LS148</a:t>
            </a:r>
            <a:r>
              <a:rPr lang="zh-CN" altLang="zh-CN" dirty="0"/>
              <a:t>和</a:t>
            </a:r>
            <a:r>
              <a:rPr lang="x-none" altLang="zh-CN" dirty="0"/>
              <a:t>74LS138</a:t>
            </a:r>
            <a:r>
              <a:rPr lang="zh-CN" altLang="zh-CN" dirty="0"/>
              <a:t>；</a:t>
            </a:r>
          </a:p>
          <a:p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2162629" y="2365829"/>
            <a:ext cx="1175657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4419601" y="2779486"/>
            <a:ext cx="138611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8077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7DC017D-3E34-4F62-9E6C-6525B1D8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F1A976D-88EF-4629-8393-E4C86BC30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</a:t>
            </a:r>
            <a:r>
              <a:rPr lang="x-none" altLang="zh-CN" dirty="0"/>
              <a:t>Verilog HDL </a:t>
            </a:r>
            <a:r>
              <a:rPr lang="zh-CN" altLang="zh-CN" dirty="0"/>
              <a:t>语言实现</a:t>
            </a:r>
            <a:r>
              <a:rPr lang="x-none" altLang="zh-CN" dirty="0"/>
              <a:t>74LS138</a:t>
            </a:r>
            <a:r>
              <a:rPr lang="zh-CN" altLang="zh-CN" dirty="0"/>
              <a:t>的功能。</a:t>
            </a:r>
            <a:endParaRPr lang="en-US" altLang="zh-CN" dirty="0"/>
          </a:p>
          <a:p>
            <a:r>
              <a:rPr lang="zh-CN" altLang="zh-CN" dirty="0"/>
              <a:t>用</a:t>
            </a:r>
            <a:r>
              <a:rPr lang="x-none" altLang="zh-CN" dirty="0"/>
              <a:t>Verilog HDL </a:t>
            </a:r>
            <a:r>
              <a:rPr lang="zh-CN" altLang="zh-CN" dirty="0"/>
              <a:t>语言实验</a:t>
            </a:r>
            <a:r>
              <a:rPr lang="x-none" altLang="zh-CN" dirty="0"/>
              <a:t>74LS148</a:t>
            </a:r>
            <a:r>
              <a:rPr lang="zh-CN" altLang="zh-CN" dirty="0"/>
              <a:t>的功能。</a:t>
            </a:r>
            <a:endParaRPr lang="en-US" altLang="zh-CN" dirty="0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914400" y="2365829"/>
            <a:ext cx="539931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2635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18935AD-5515-461A-8980-03F8AD9F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74LS148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A92389E-ACD1-495C-AAB4-874590B08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29C4B887-BFBC-4ECC-ADA0-DABD8AEADDB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9" b="4018"/>
          <a:stretch/>
        </p:blipFill>
        <p:spPr bwMode="auto">
          <a:xfrm>
            <a:off x="3772522" y="1134839"/>
            <a:ext cx="5274310" cy="5257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149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13553AC-9A10-4E3E-928F-51B4C2ED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74LS148</a:t>
            </a:r>
            <a:r>
              <a:rPr lang="zh-CN" altLang="en-US" dirty="0"/>
              <a:t>功能表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="" xmlns:a16="http://schemas.microsoft.com/office/drawing/2014/main" id="{E0E19617-A009-477B-8A73-A63FBD9F9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932634"/>
              </p:ext>
            </p:extLst>
          </p:nvPr>
        </p:nvGraphicFramePr>
        <p:xfrm>
          <a:off x="447865" y="1376261"/>
          <a:ext cx="8012550" cy="5016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1773">
                  <a:extLst>
                    <a:ext uri="{9D8B030D-6E8A-4147-A177-3AD203B41FA5}">
                      <a16:colId xmlns="" xmlns:a16="http://schemas.microsoft.com/office/drawing/2014/main" val="853887981"/>
                    </a:ext>
                  </a:extLst>
                </a:gridCol>
                <a:gridCol w="571773">
                  <a:extLst>
                    <a:ext uri="{9D8B030D-6E8A-4147-A177-3AD203B41FA5}">
                      <a16:colId xmlns="" xmlns:a16="http://schemas.microsoft.com/office/drawing/2014/main" val="1649517646"/>
                    </a:ext>
                  </a:extLst>
                </a:gridCol>
                <a:gridCol w="571773">
                  <a:extLst>
                    <a:ext uri="{9D8B030D-6E8A-4147-A177-3AD203B41FA5}">
                      <a16:colId xmlns="" xmlns:a16="http://schemas.microsoft.com/office/drawing/2014/main" val="323703123"/>
                    </a:ext>
                  </a:extLst>
                </a:gridCol>
                <a:gridCol w="571773">
                  <a:extLst>
                    <a:ext uri="{9D8B030D-6E8A-4147-A177-3AD203B41FA5}">
                      <a16:colId xmlns="" xmlns:a16="http://schemas.microsoft.com/office/drawing/2014/main" val="2582746782"/>
                    </a:ext>
                  </a:extLst>
                </a:gridCol>
                <a:gridCol w="571773">
                  <a:extLst>
                    <a:ext uri="{9D8B030D-6E8A-4147-A177-3AD203B41FA5}">
                      <a16:colId xmlns="" xmlns:a16="http://schemas.microsoft.com/office/drawing/2014/main" val="3894565667"/>
                    </a:ext>
                  </a:extLst>
                </a:gridCol>
                <a:gridCol w="571773">
                  <a:extLst>
                    <a:ext uri="{9D8B030D-6E8A-4147-A177-3AD203B41FA5}">
                      <a16:colId xmlns="" xmlns:a16="http://schemas.microsoft.com/office/drawing/2014/main" val="1769920061"/>
                    </a:ext>
                  </a:extLst>
                </a:gridCol>
                <a:gridCol w="572739">
                  <a:extLst>
                    <a:ext uri="{9D8B030D-6E8A-4147-A177-3AD203B41FA5}">
                      <a16:colId xmlns="" xmlns:a16="http://schemas.microsoft.com/office/drawing/2014/main" val="3505792873"/>
                    </a:ext>
                  </a:extLst>
                </a:gridCol>
                <a:gridCol w="572739">
                  <a:extLst>
                    <a:ext uri="{9D8B030D-6E8A-4147-A177-3AD203B41FA5}">
                      <a16:colId xmlns="" xmlns:a16="http://schemas.microsoft.com/office/drawing/2014/main" val="3817400565"/>
                    </a:ext>
                  </a:extLst>
                </a:gridCol>
                <a:gridCol w="572739">
                  <a:extLst>
                    <a:ext uri="{9D8B030D-6E8A-4147-A177-3AD203B41FA5}">
                      <a16:colId xmlns="" xmlns:a16="http://schemas.microsoft.com/office/drawing/2014/main" val="2899547329"/>
                    </a:ext>
                  </a:extLst>
                </a:gridCol>
                <a:gridCol w="572739">
                  <a:extLst>
                    <a:ext uri="{9D8B030D-6E8A-4147-A177-3AD203B41FA5}">
                      <a16:colId xmlns="" xmlns:a16="http://schemas.microsoft.com/office/drawing/2014/main" val="3652820351"/>
                    </a:ext>
                  </a:extLst>
                </a:gridCol>
                <a:gridCol w="572739">
                  <a:extLst>
                    <a:ext uri="{9D8B030D-6E8A-4147-A177-3AD203B41FA5}">
                      <a16:colId xmlns="" xmlns:a16="http://schemas.microsoft.com/office/drawing/2014/main" val="4223861521"/>
                    </a:ext>
                  </a:extLst>
                </a:gridCol>
                <a:gridCol w="572739">
                  <a:extLst>
                    <a:ext uri="{9D8B030D-6E8A-4147-A177-3AD203B41FA5}">
                      <a16:colId xmlns="" xmlns:a16="http://schemas.microsoft.com/office/drawing/2014/main" val="827703762"/>
                    </a:ext>
                  </a:extLst>
                </a:gridCol>
                <a:gridCol w="572739">
                  <a:extLst>
                    <a:ext uri="{9D8B030D-6E8A-4147-A177-3AD203B41FA5}">
                      <a16:colId xmlns="" xmlns:a16="http://schemas.microsoft.com/office/drawing/2014/main" val="2785322094"/>
                    </a:ext>
                  </a:extLst>
                </a:gridCol>
                <a:gridCol w="572739">
                  <a:extLst>
                    <a:ext uri="{9D8B030D-6E8A-4147-A177-3AD203B41FA5}">
                      <a16:colId xmlns="" xmlns:a16="http://schemas.microsoft.com/office/drawing/2014/main" val="3834803159"/>
                    </a:ext>
                  </a:extLst>
                </a:gridCol>
              </a:tblGrid>
              <a:tr h="418032"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输入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输出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8546182"/>
                  </a:ext>
                </a:extLst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E</a:t>
                      </a:r>
                      <a:r>
                        <a:rPr lang="x-none" sz="2400" kern="0" baseline="-25000">
                          <a:effectLst/>
                        </a:rPr>
                        <a:t>I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I</a:t>
                      </a:r>
                      <a:r>
                        <a:rPr lang="x-none" sz="2400" kern="0" baseline="-250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I</a:t>
                      </a:r>
                      <a:r>
                        <a:rPr lang="x-none" sz="2400" kern="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I</a:t>
                      </a:r>
                      <a:r>
                        <a:rPr lang="x-none" sz="2400" kern="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I</a:t>
                      </a:r>
                      <a:r>
                        <a:rPr lang="x-none" sz="2400" kern="0" baseline="-250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I</a:t>
                      </a:r>
                      <a:r>
                        <a:rPr lang="x-none" sz="2400" kern="0" baseline="-250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I</a:t>
                      </a:r>
                      <a:r>
                        <a:rPr lang="x-none" sz="2400" kern="0" baseline="-25000" dirty="0">
                          <a:effectLst/>
                        </a:rPr>
                        <a:t>5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I</a:t>
                      </a:r>
                      <a:r>
                        <a:rPr lang="x-none" sz="2400" kern="0" baseline="-2500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I</a:t>
                      </a:r>
                      <a:r>
                        <a:rPr lang="x-none" sz="2400" kern="0" baseline="-250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A</a:t>
                      </a:r>
                      <a:r>
                        <a:rPr lang="x-none" sz="2400" kern="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A</a:t>
                      </a:r>
                      <a:r>
                        <a:rPr lang="x-none" sz="2400" kern="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A</a:t>
                      </a:r>
                      <a:r>
                        <a:rPr lang="x-none" sz="2400" kern="0" baseline="-250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CS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E</a:t>
                      </a:r>
                      <a:r>
                        <a:rPr lang="x-none" sz="2400" kern="0" baseline="-25000">
                          <a:effectLst/>
                        </a:rPr>
                        <a:t>O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388779861"/>
                  </a:ext>
                </a:extLst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╳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╳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╳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783847876"/>
                  </a:ext>
                </a:extLst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615883320"/>
                  </a:ext>
                </a:extLst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166516416"/>
                  </a:ext>
                </a:extLst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055614838"/>
                  </a:ext>
                </a:extLst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002140046"/>
                  </a:ext>
                </a:extLst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406757351"/>
                  </a:ext>
                </a:extLst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582682742"/>
                  </a:ext>
                </a:extLst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172998312"/>
                  </a:ext>
                </a:extLst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157997927"/>
                  </a:ext>
                </a:extLst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005725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7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80F61D9-B0BA-496D-8556-141BBE80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74LS148</a:t>
            </a:r>
            <a:r>
              <a:rPr lang="zh-CN" altLang="en-US" dirty="0"/>
              <a:t>表达式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AD0F4263-255C-4367-8192-87574F1CB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x-none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x-none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x-none" altLang="zh-CN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x-none" altLang="zh-CN" i="1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4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5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6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7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)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x-none" altLang="zh-CN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x-none" altLang="zh-CN" i="1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x-none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x-none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x-none" altLang="zh-CN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x-none" altLang="zh-CN" i="1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3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∙4∙5+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2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∙4∙5+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6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7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)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x-none" altLang="zh-CN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x-none" altLang="zh-CN" i="1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x-none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x-none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x-none" altLang="zh-CN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x-none" altLang="zh-CN" i="1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1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∙2∙4∙6+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3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∙4∙6+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5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∙6+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7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)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x-none" altLang="zh-CN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x-none" altLang="zh-CN" i="1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x-none" altLang="zh-CN">
                        <a:latin typeface="Cambria Math"/>
                      </a:rPr>
                      <m:t>CS</m:t>
                    </m:r>
                    <m:r>
                      <a:rPr lang="x-none" altLang="zh-CN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x-none" altLang="zh-CN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x-none" altLang="zh-CN" i="1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x-none" altLang="zh-CN" i="1">
                                <a:latin typeface="Cambria Math"/>
                              </a:rPr>
                              <m:t>𝑂</m:t>
                            </m:r>
                          </m:sub>
                        </m:sSub>
                      </m:e>
                    </m:acc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x-none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x-none" altLang="zh-CN" i="1">
                            <a:latin typeface="Cambria Math"/>
                          </a:rPr>
                          <m:t>𝑂</m:t>
                        </m:r>
                      </m:sub>
                    </m:sSub>
                    <m:r>
                      <a:rPr lang="x-none" altLang="zh-CN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x-none" altLang="zh-CN" i="1">
                            <a:latin typeface="Cambria Math"/>
                          </a:rPr>
                          <m:t>0∙1∙2∙3∙4∙5∙6∙7∙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x-none" altLang="zh-CN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x-none" altLang="zh-CN" i="1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0F4263-255C-4367-8192-87574F1CB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5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7BF9C3-22E8-49C8-A2E5-2B616B96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74LS138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B56097-AA1D-405D-BE82-612461944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73EE1E1-FD0A-4BD8-B1CC-DBEC9E7C0F3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0" b="8894"/>
          <a:stretch/>
        </p:blipFill>
        <p:spPr bwMode="auto">
          <a:xfrm>
            <a:off x="3204839" y="1046394"/>
            <a:ext cx="5939161" cy="5811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382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E00E2B-9161-45B1-931C-7CF4C836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74LS138</a:t>
            </a:r>
            <a:r>
              <a:rPr lang="zh-CN" altLang="en-US" dirty="0"/>
              <a:t>功能表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="" xmlns:a16="http://schemas.microsoft.com/office/drawing/2014/main" id="{D27DDCE8-41CC-49BA-A2D1-2C083B607B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056762"/>
              </p:ext>
            </p:extLst>
          </p:nvPr>
        </p:nvGraphicFramePr>
        <p:xfrm>
          <a:off x="0" y="1151074"/>
          <a:ext cx="9143998" cy="5706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513">
                  <a:extLst>
                    <a:ext uri="{9D8B030D-6E8A-4147-A177-3AD203B41FA5}">
                      <a16:colId xmlns="" xmlns:a16="http://schemas.microsoft.com/office/drawing/2014/main" val="840414912"/>
                    </a:ext>
                  </a:extLst>
                </a:gridCol>
                <a:gridCol w="652513">
                  <a:extLst>
                    <a:ext uri="{9D8B030D-6E8A-4147-A177-3AD203B41FA5}">
                      <a16:colId xmlns="" xmlns:a16="http://schemas.microsoft.com/office/drawing/2014/main" val="3704072038"/>
                    </a:ext>
                  </a:extLst>
                </a:gridCol>
                <a:gridCol w="652513">
                  <a:extLst>
                    <a:ext uri="{9D8B030D-6E8A-4147-A177-3AD203B41FA5}">
                      <a16:colId xmlns="" xmlns:a16="http://schemas.microsoft.com/office/drawing/2014/main" val="2464537885"/>
                    </a:ext>
                  </a:extLst>
                </a:gridCol>
                <a:gridCol w="652513">
                  <a:extLst>
                    <a:ext uri="{9D8B030D-6E8A-4147-A177-3AD203B41FA5}">
                      <a16:colId xmlns="" xmlns:a16="http://schemas.microsoft.com/office/drawing/2014/main" val="3360578815"/>
                    </a:ext>
                  </a:extLst>
                </a:gridCol>
                <a:gridCol w="652513">
                  <a:extLst>
                    <a:ext uri="{9D8B030D-6E8A-4147-A177-3AD203B41FA5}">
                      <a16:colId xmlns="" xmlns:a16="http://schemas.microsoft.com/office/drawing/2014/main" val="3143264594"/>
                    </a:ext>
                  </a:extLst>
                </a:gridCol>
                <a:gridCol w="652513">
                  <a:extLst>
                    <a:ext uri="{9D8B030D-6E8A-4147-A177-3AD203B41FA5}">
                      <a16:colId xmlns="" xmlns:a16="http://schemas.microsoft.com/office/drawing/2014/main" val="81080465"/>
                    </a:ext>
                  </a:extLst>
                </a:gridCol>
                <a:gridCol w="653615">
                  <a:extLst>
                    <a:ext uri="{9D8B030D-6E8A-4147-A177-3AD203B41FA5}">
                      <a16:colId xmlns="" xmlns:a16="http://schemas.microsoft.com/office/drawing/2014/main" val="3637398502"/>
                    </a:ext>
                  </a:extLst>
                </a:gridCol>
                <a:gridCol w="653615">
                  <a:extLst>
                    <a:ext uri="{9D8B030D-6E8A-4147-A177-3AD203B41FA5}">
                      <a16:colId xmlns="" xmlns:a16="http://schemas.microsoft.com/office/drawing/2014/main" val="3203387676"/>
                    </a:ext>
                  </a:extLst>
                </a:gridCol>
                <a:gridCol w="653615">
                  <a:extLst>
                    <a:ext uri="{9D8B030D-6E8A-4147-A177-3AD203B41FA5}">
                      <a16:colId xmlns="" xmlns:a16="http://schemas.microsoft.com/office/drawing/2014/main" val="3779783306"/>
                    </a:ext>
                  </a:extLst>
                </a:gridCol>
                <a:gridCol w="653615">
                  <a:extLst>
                    <a:ext uri="{9D8B030D-6E8A-4147-A177-3AD203B41FA5}">
                      <a16:colId xmlns="" xmlns:a16="http://schemas.microsoft.com/office/drawing/2014/main" val="3834205374"/>
                    </a:ext>
                  </a:extLst>
                </a:gridCol>
                <a:gridCol w="653615">
                  <a:extLst>
                    <a:ext uri="{9D8B030D-6E8A-4147-A177-3AD203B41FA5}">
                      <a16:colId xmlns="" xmlns:a16="http://schemas.microsoft.com/office/drawing/2014/main" val="2711006065"/>
                    </a:ext>
                  </a:extLst>
                </a:gridCol>
                <a:gridCol w="653615">
                  <a:extLst>
                    <a:ext uri="{9D8B030D-6E8A-4147-A177-3AD203B41FA5}">
                      <a16:colId xmlns="" xmlns:a16="http://schemas.microsoft.com/office/drawing/2014/main" val="4261763201"/>
                    </a:ext>
                  </a:extLst>
                </a:gridCol>
                <a:gridCol w="653615">
                  <a:extLst>
                    <a:ext uri="{9D8B030D-6E8A-4147-A177-3AD203B41FA5}">
                      <a16:colId xmlns="" xmlns:a16="http://schemas.microsoft.com/office/drawing/2014/main" val="1000829483"/>
                    </a:ext>
                  </a:extLst>
                </a:gridCol>
                <a:gridCol w="653615">
                  <a:extLst>
                    <a:ext uri="{9D8B030D-6E8A-4147-A177-3AD203B41FA5}">
                      <a16:colId xmlns="" xmlns:a16="http://schemas.microsoft.com/office/drawing/2014/main" val="1264789041"/>
                    </a:ext>
                  </a:extLst>
                </a:gridCol>
              </a:tblGrid>
              <a:tr h="79646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片选信号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译码地址输入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译码输出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4523407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/G</a:t>
                      </a:r>
                      <a:r>
                        <a:rPr lang="x-none" sz="2400" kern="0" baseline="-250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/G</a:t>
                      </a:r>
                      <a:r>
                        <a:rPr lang="x-none" sz="2400" kern="0" baseline="-250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G</a:t>
                      </a:r>
                      <a:r>
                        <a:rPr lang="x-none" sz="2400" kern="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A</a:t>
                      </a:r>
                      <a:r>
                        <a:rPr lang="x-none" sz="2400" kern="0" baseline="-250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A</a:t>
                      </a:r>
                      <a:r>
                        <a:rPr lang="x-none" sz="2400" kern="0" baseline="-250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A</a:t>
                      </a:r>
                      <a:r>
                        <a:rPr lang="x-none" sz="2400" kern="0" baseline="-250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5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/Y</a:t>
                      </a:r>
                      <a:r>
                        <a:rPr lang="x-none" sz="2400" kern="0" baseline="-250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695949425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H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╳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631361975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213446981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436622959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1330949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581703569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129165071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49890561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628114399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98885471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95446589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5387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8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13TGp_natural_light_v2">
  <a:themeElements>
    <a:clrScheme name="Default Design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蓝色模板06-4：3</Template>
  <TotalTime>1675</TotalTime>
  <Words>547</Words>
  <Application>Microsoft Office PowerPoint</Application>
  <PresentationFormat>全屏显示(4:3)</PresentationFormat>
  <Paragraphs>350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디자인 사용자 지정</vt:lpstr>
      <vt:lpstr>自定义设计方案</vt:lpstr>
      <vt:lpstr>213TGp_natural_light_v2</vt:lpstr>
      <vt:lpstr>数字逻辑实验</vt:lpstr>
      <vt:lpstr>PowerPoint 演示文稿</vt:lpstr>
      <vt:lpstr>实验目的</vt:lpstr>
      <vt:lpstr>实验内容</vt:lpstr>
      <vt:lpstr>74LS148</vt:lpstr>
      <vt:lpstr>74LS148功能表</vt:lpstr>
      <vt:lpstr>74LS148表达式</vt:lpstr>
      <vt:lpstr>74LS138</vt:lpstr>
      <vt:lpstr>74LS138功能表</vt:lpstr>
      <vt:lpstr>预习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Administrator</dc:creator>
  <cp:lastModifiedBy>lenovo</cp:lastModifiedBy>
  <cp:revision>33</cp:revision>
  <dcterms:created xsi:type="dcterms:W3CDTF">2019-06-29T07:16:46Z</dcterms:created>
  <dcterms:modified xsi:type="dcterms:W3CDTF">2019-10-28T05:50:28Z</dcterms:modified>
</cp:coreProperties>
</file>