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69" r:id="rId3"/>
    <p:sldId id="257" r:id="rId4"/>
    <p:sldId id="370" r:id="rId5"/>
    <p:sldId id="387" r:id="rId6"/>
    <p:sldId id="388" r:id="rId7"/>
    <p:sldId id="389" r:id="rId8"/>
    <p:sldId id="39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135E-3DB3-41DD-A688-34C4775A5448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63AE-B270-4673-828C-D8ED4CBE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4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gray">
          <a:xfrm>
            <a:off x="0" y="2886075"/>
            <a:ext cx="9144000" cy="2008188"/>
          </a:xfrm>
          <a:prstGeom prst="rect">
            <a:avLst/>
          </a:prstGeom>
          <a:solidFill>
            <a:srgbClr val="969696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044700" y="2438400"/>
            <a:ext cx="7108825" cy="2022475"/>
            <a:chOff x="1152" y="1963"/>
            <a:chExt cx="4560" cy="1274"/>
          </a:xfrm>
        </p:grpSpPr>
        <p:sp>
          <p:nvSpPr>
            <p:cNvPr id="5131" name="AutoShape 11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>
                <a:gd name="T0" fmla="*/ 0 w 1254"/>
                <a:gd name="T1" fmla="*/ 0 h 1270"/>
                <a:gd name="T2" fmla="*/ 514 w 1254"/>
                <a:gd name="T3" fmla="*/ 1269 h 1270"/>
                <a:gd name="T4" fmla="*/ 1254 w 1254"/>
                <a:gd name="T5" fmla="*/ 1270 h 1270"/>
                <a:gd name="T6" fmla="*/ 1251 w 1254"/>
                <a:gd name="T7" fmla="*/ 1 h 1270"/>
                <a:gd name="T8" fmla="*/ 0 w 1254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0" y="2716213"/>
            <a:ext cx="9144000" cy="2008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1524000"/>
            <a:ext cx="7772400" cy="479425"/>
          </a:xfrm>
        </p:spPr>
        <p:txBody>
          <a:bodyPr/>
          <a:lstStyle>
            <a:lvl1pPr algn="ctr">
              <a:defRPr sz="4000" b="1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57192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3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pic>
        <p:nvPicPr>
          <p:cNvPr id="5144" name="Picture 24" descr="E:\单位图片\LOGO\暨南大学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616"/>
            <a:ext cx="1944216" cy="5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788024" y="2769097"/>
            <a:ext cx="4235955" cy="212516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4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358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27038"/>
            <a:ext cx="20574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270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186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345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25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509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13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649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0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95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46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56559"/>
            <a:ext cx="9144000" cy="4572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5972175" y="-114296"/>
            <a:ext cx="3194050" cy="874713"/>
            <a:chOff x="1152" y="1963"/>
            <a:chExt cx="4560" cy="1274"/>
          </a:xfrm>
        </p:grpSpPr>
        <p:sp>
          <p:nvSpPr>
            <p:cNvPr id="1041" name="AutoShape 17"/>
            <p:cNvSpPr>
              <a:spLocks noChangeArrowheads="1"/>
            </p:cNvSpPr>
            <p:nvPr userDrawn="1"/>
          </p:nvSpPr>
          <p:spPr bwMode="gray">
            <a:xfrm>
              <a:off x="1152" y="1968"/>
              <a:ext cx="2064" cy="1269"/>
            </a:xfrm>
            <a:prstGeom prst="parallelogram">
              <a:avLst>
                <a:gd name="adj" fmla="val 42477"/>
              </a:avLst>
            </a:pr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AutoShape 18"/>
            <p:cNvSpPr>
              <a:spLocks noChangeArrowheads="1"/>
            </p:cNvSpPr>
            <p:nvPr userDrawn="1"/>
          </p:nvSpPr>
          <p:spPr bwMode="gray">
            <a:xfrm rot="10800000">
              <a:off x="2784" y="1968"/>
              <a:ext cx="2112" cy="1269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gray">
            <a:xfrm>
              <a:off x="4458" y="1963"/>
              <a:ext cx="1254" cy="1270"/>
            </a:xfrm>
            <a:custGeom>
              <a:avLst/>
              <a:gdLst>
                <a:gd name="T0" fmla="*/ 0 w 1254"/>
                <a:gd name="T1" fmla="*/ 0 h 1270"/>
                <a:gd name="T2" fmla="*/ 514 w 1254"/>
                <a:gd name="T3" fmla="*/ 1269 h 1270"/>
                <a:gd name="T4" fmla="*/ 1254 w 1254"/>
                <a:gd name="T5" fmla="*/ 1270 h 1270"/>
                <a:gd name="T6" fmla="*/ 1251 w 1254"/>
                <a:gd name="T7" fmla="*/ 1 h 1270"/>
                <a:gd name="T8" fmla="*/ 0 w 1254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270">
                  <a:moveTo>
                    <a:pt x="0" y="0"/>
                  </a:moveTo>
                  <a:lnTo>
                    <a:pt x="514" y="1269"/>
                  </a:lnTo>
                  <a:lnTo>
                    <a:pt x="1254" y="1270"/>
                  </a:lnTo>
                  <a:lnTo>
                    <a:pt x="125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0" y="6108"/>
            <a:ext cx="9144000" cy="750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7768"/>
            <a:ext cx="5638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6695039" y="-171755"/>
            <a:ext cx="2448961" cy="122863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A1FEBF-530B-420F-A5D0-588B12EE8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17EB4DE-5116-4A37-B4AA-603D985E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3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48E919-39E5-4322-9644-B0AD9B06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过程时序控制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61F77-E95A-4973-B0F9-2755AD5D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在过程块中可以说明过程时序。过程时序控制有两类：</a:t>
            </a:r>
            <a:endParaRPr lang="en-US" altLang="zh-CN" dirty="0"/>
          </a:p>
          <a:p>
            <a:r>
              <a:rPr lang="zh-CN" altLang="en-US" dirty="0"/>
              <a:t>简单延时</a:t>
            </a:r>
            <a:r>
              <a:rPr lang="en-US" altLang="zh-CN" dirty="0">
                <a:solidFill>
                  <a:srgbClr val="FF0000"/>
                </a:solidFill>
              </a:rPr>
              <a:t>(#delay)</a:t>
            </a:r>
            <a:r>
              <a:rPr lang="zh-CN" altLang="en-US" dirty="0"/>
              <a:t>：延迟指定时间步后执行</a:t>
            </a:r>
            <a:endParaRPr lang="en-US" altLang="zh-CN" dirty="0"/>
          </a:p>
          <a:p>
            <a:r>
              <a:rPr lang="zh-CN" altLang="en-US" dirty="0"/>
              <a:t>边沿敏感的时序控制：</a:t>
            </a:r>
            <a:r>
              <a:rPr lang="en-US" altLang="zh-CN" dirty="0"/>
              <a:t>@(&lt;signal&gt;)</a:t>
            </a:r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在信号发生翻转后执行。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可以说明信号有效沿是上升沿</a:t>
            </a:r>
            <a:r>
              <a:rPr lang="en-US" altLang="zh-CN" dirty="0"/>
              <a:t>(</a:t>
            </a:r>
            <a:r>
              <a:rPr lang="en-US" altLang="zh-CN" dirty="0" err="1"/>
              <a:t>posedge</a:t>
            </a:r>
            <a:r>
              <a:rPr lang="en-US" altLang="zh-CN" dirty="0"/>
              <a:t>)</a:t>
            </a:r>
            <a:r>
              <a:rPr lang="zh-CN" altLang="en-US" dirty="0"/>
              <a:t>还是下降沿</a:t>
            </a:r>
            <a:r>
              <a:rPr lang="en-US" altLang="zh-CN" dirty="0"/>
              <a:t>(</a:t>
            </a:r>
            <a:r>
              <a:rPr lang="en-US" altLang="zh-CN" dirty="0" err="1"/>
              <a:t>negedge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可以用关键字</a:t>
            </a:r>
            <a:r>
              <a:rPr lang="en-US" altLang="zh-CN" dirty="0"/>
              <a:t>or</a:t>
            </a:r>
            <a:r>
              <a:rPr lang="zh-CN" altLang="en-US" dirty="0"/>
              <a:t>指定多个参数。</a:t>
            </a:r>
          </a:p>
        </p:txBody>
      </p:sp>
    </p:spTree>
    <p:extLst>
      <p:ext uri="{BB962C8B-B14F-4D97-AF65-F5344CB8AC3E}">
        <p14:creationId xmlns:p14="http://schemas.microsoft.com/office/powerpoint/2010/main" val="429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ED9C34-8207-4DC5-B4A5-47546BA4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简单延时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327BBF-ED03-4132-A909-94B00690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A4E2B4-1D3C-4501-AB8E-6DB6B9C1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723"/>
            <a:ext cx="9144000" cy="60389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6384" y="3455719"/>
            <a:ext cx="2980707" cy="229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460E86-EC6E-4F99-AF6A-18CA79F2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边沿敏感时序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45A41F-2B27-4319-B20B-E58A361E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9489A7-7434-4EC1-94C1-C110D5E0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046"/>
            <a:ext cx="9144000" cy="57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A72CC2-CA71-4822-BC92-A4B9CA9D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非阻塞过程赋值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FFC636-1037-4DDA-A295-17EE8794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C9F4800-9C79-4A98-BC1B-A46F10C6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812"/>
            <a:ext cx="9144000" cy="6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CE55F5-8238-49B5-9D87-AD58C2D5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F64F37EB-A6EA-4130-858D-5D9D285E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9309"/>
            <a:ext cx="8229600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4A5505-D0F5-4836-8D8E-C8D6D1A7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48FC5D-F681-41DC-A238-A6102038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EBC1344-E39A-4D43-B3C2-EE8AA820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626"/>
            <a:ext cx="9144000" cy="61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5A45A8-EFFE-4FC0-9172-6D8D6481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条件语句（</a:t>
            </a:r>
            <a:r>
              <a:rPr lang="en-US" altLang="zh-CN" b="0" dirty="0"/>
              <a:t>if</a:t>
            </a:r>
            <a:r>
              <a:rPr lang="zh-CN" altLang="en-US" b="0" dirty="0"/>
              <a:t>分支语句）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EE2C7C-2B72-4BAA-9C78-85DC9A2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D971B7-C089-4874-A1DC-7239672D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9"/>
            <a:ext cx="9144000" cy="57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C5DCCB-769C-4F29-B755-5B532BC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条件语句（</a:t>
            </a:r>
            <a:r>
              <a:rPr lang="en-US" altLang="zh-CN" b="0" dirty="0"/>
              <a:t>case</a:t>
            </a:r>
            <a:r>
              <a:rPr lang="zh-CN" altLang="en-US" b="0" dirty="0"/>
              <a:t>分支语句）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9B6DF3-66A7-43BA-A00F-577879AB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05F2BD-E190-4C6A-855B-4340FAC4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879"/>
            <a:ext cx="9144000" cy="59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5A0B66-9F35-410A-A56D-2F177A3E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条件语句</a:t>
            </a:r>
            <a:r>
              <a:rPr lang="en-US" altLang="zh-CN" b="0" dirty="0"/>
              <a:t>-case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553A62-E688-409D-A6EC-CE306331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75BF5C9-3065-443E-822F-F1CBF6AF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240"/>
            <a:ext cx="9144000" cy="61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3472D9-2A0A-49C8-9FBF-C545F46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5BE1C5-D37B-4350-AB6F-28F6184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有四种循环语句：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repeat</a:t>
            </a:r>
            <a:r>
              <a:rPr lang="zh-CN" altLang="en-US" dirty="0"/>
              <a:t>：将一块语句循环执行确定次数。</a:t>
            </a:r>
            <a:r>
              <a:rPr lang="en-US" altLang="zh-CN" dirty="0">
                <a:solidFill>
                  <a:srgbClr val="7030A0"/>
                </a:solidFill>
              </a:rPr>
              <a:t>repeat (</a:t>
            </a:r>
            <a:r>
              <a:rPr lang="zh-CN" altLang="en-US" dirty="0">
                <a:solidFill>
                  <a:srgbClr val="7030A0"/>
                </a:solidFill>
              </a:rPr>
              <a:t>次数表达式）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while</a:t>
            </a:r>
            <a:r>
              <a:rPr lang="zh-CN" altLang="en-US" dirty="0"/>
              <a:t>：在条件表达式为真时一直循环执行</a:t>
            </a:r>
            <a:r>
              <a:rPr lang="en-US" altLang="zh-CN" dirty="0">
                <a:solidFill>
                  <a:srgbClr val="7030A0"/>
                </a:solidFill>
              </a:rPr>
              <a:t>while (</a:t>
            </a:r>
            <a:r>
              <a:rPr lang="zh-CN" altLang="en-US" dirty="0">
                <a:solidFill>
                  <a:srgbClr val="7030A0"/>
                </a:solidFill>
              </a:rPr>
              <a:t>条件表达式）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forever</a:t>
            </a:r>
            <a:r>
              <a:rPr lang="zh-CN" altLang="en-US" dirty="0"/>
              <a:t>：重复执行直到仿真结束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forever 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：在执行过程中对变量进行计算和判断，在条件满足时执行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for(</a:t>
            </a:r>
            <a:r>
              <a:rPr lang="zh-CN" altLang="en-US" dirty="0">
                <a:solidFill>
                  <a:srgbClr val="7030A0"/>
                </a:solidFill>
              </a:rPr>
              <a:t>赋初值；条件表达式；计算）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893002" y="2435530"/>
            <a:ext cx="3524042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行为建模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E3171E-0331-4812-AB40-599AC2B8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r>
              <a:rPr lang="en-US" altLang="zh-CN" b="0" dirty="0"/>
              <a:t>-repeat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0A4F95-2302-4AD4-B840-17C54A41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9BE3410-ECE4-431E-A3A8-D8D04C40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6" y="765110"/>
            <a:ext cx="7797327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28CF4C-9AEC-4244-8CEE-280F2615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21F85F-4BBE-48A5-AAF3-2D6893E6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34F7C7B-C042-41A3-B772-0C7928ED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888"/>
            <a:ext cx="9144000" cy="48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7DFD25-F28C-4655-8AAA-DA86E3ED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8B0323-1C7F-4072-AB0E-9E81DA86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F0280F6-FDFB-48CA-9117-9BC6C9CA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845"/>
            <a:ext cx="9144000" cy="53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3D2B6E-DEBE-4029-8F43-39F5DE36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en-US" altLang="zh-CN" b="0" dirty="0"/>
              <a:t>(looping)</a:t>
            </a:r>
            <a:r>
              <a:rPr lang="zh-CN" altLang="en-US" b="0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47957E-11E8-46A1-ABC1-B8E70C54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77D7952-A3F8-4F18-A6C2-D158CFFB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849"/>
            <a:ext cx="9144000" cy="58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D199B-576F-4685-AD85-21EB0463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370D9C-E518-48EA-8DBC-B4BA3AD4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70" y="131907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DD0BAA-57DF-4A32-A811-0CB90935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B35014-55CF-4082-8A8D-233CF152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3B159EB-4060-411A-BB26-CC47D6D7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0"/>
            <a:ext cx="8845420" cy="60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CA725C-B427-415E-9E7A-9339ED0D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过程</a:t>
            </a:r>
            <a:r>
              <a:rPr lang="en-US" altLang="zh-CN" b="0" dirty="0"/>
              <a:t>(procedural)</a:t>
            </a:r>
            <a:r>
              <a:rPr lang="zh-CN" altLang="en-US" b="0" dirty="0"/>
              <a:t>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8C17FA-AF5C-495F-BF82-8C877329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771D76-334E-439B-981A-7AF58436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828"/>
            <a:ext cx="9144000" cy="56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E7BE1E-6C21-4375-93FA-F4965369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C52F19-6128-4835-8B9C-D75139A8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语言不同，</a:t>
            </a:r>
            <a:r>
              <a:rPr lang="en-US" altLang="zh-CN" dirty="0"/>
              <a:t>Verilog</a:t>
            </a:r>
            <a:r>
              <a:rPr lang="zh-CN" altLang="en-US" dirty="0"/>
              <a:t>在本质上是</a:t>
            </a:r>
            <a:r>
              <a:rPr lang="zh-CN" altLang="en-US" dirty="0">
                <a:solidFill>
                  <a:srgbClr val="7030A0"/>
                </a:solidFill>
              </a:rPr>
              <a:t>并发</a:t>
            </a:r>
            <a:r>
              <a:rPr lang="zh-CN" altLang="en-US" dirty="0"/>
              <a:t>而非顺序的。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initial</a:t>
            </a:r>
            <a:r>
              <a:rPr lang="zh-CN" altLang="en-US" dirty="0"/>
              <a:t>和</a:t>
            </a:r>
            <a:r>
              <a:rPr lang="en-US" altLang="zh-CN" dirty="0"/>
              <a:t>always</a:t>
            </a:r>
            <a:r>
              <a:rPr lang="zh-CN" altLang="en-US" dirty="0"/>
              <a:t>语句代表一个</a:t>
            </a:r>
            <a:r>
              <a:rPr lang="zh-CN" altLang="en-US" dirty="0">
                <a:solidFill>
                  <a:srgbClr val="7030A0"/>
                </a:solidFill>
              </a:rPr>
              <a:t>独立</a:t>
            </a:r>
            <a:r>
              <a:rPr lang="zh-CN" altLang="en-US" dirty="0"/>
              <a:t>的执行过程，每个执行过程从仿真时间</a:t>
            </a:r>
            <a:r>
              <a:rPr lang="en-US" altLang="zh-CN" dirty="0"/>
              <a:t>0</a:t>
            </a:r>
            <a:r>
              <a:rPr lang="zh-CN" altLang="en-US" dirty="0"/>
              <a:t>开始执行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这两种语句都</a:t>
            </a:r>
            <a:r>
              <a:rPr lang="zh-CN" altLang="en-US" dirty="0">
                <a:solidFill>
                  <a:srgbClr val="7030A0"/>
                </a:solidFill>
              </a:rPr>
              <a:t>不能嵌套</a:t>
            </a:r>
            <a:r>
              <a:rPr lang="zh-CN" altLang="en-US" dirty="0"/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239233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9C7F5D-459D-441B-B364-57B61E20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D01271-95D8-4E49-ABFD-B052CACC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一个模块中可以包含若干个</a:t>
            </a:r>
            <a:r>
              <a:rPr lang="en-US" altLang="zh-CN" dirty="0"/>
              <a:t>initial</a:t>
            </a:r>
            <a:r>
              <a:rPr lang="zh-CN" altLang="en-US" dirty="0"/>
              <a:t>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每个块都是独立的。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如果在块内包含多条</a:t>
            </a:r>
            <a:r>
              <a:rPr lang="en-US" altLang="zh-CN" dirty="0"/>
              <a:t>initial</a:t>
            </a:r>
            <a:r>
              <a:rPr lang="zh-CN" altLang="en-US" dirty="0"/>
              <a:t>语句，那么就必须通过关键字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，将他们组合成为一个块语句。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04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09CF93-A4B9-423C-B90A-10E5CCE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27A86F-F7FE-41D0-B9BD-F500B8DF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</a:t>
            </a:r>
            <a:r>
              <a:rPr lang="zh-CN" altLang="en-US" dirty="0"/>
              <a:t>语句一般用于初始化、信号监视、生成仿真波形等目的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initial a=1’b1;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initial #100 $finish;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initial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a=1’b1;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b=1’b0;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D00F22-9EC7-4C88-93AE-289D639B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always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747CD1-C1A8-4E4F-AB6B-FAFCB89A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always</a:t>
            </a:r>
            <a:r>
              <a:rPr lang="zh-CN" altLang="en-US" dirty="0"/>
              <a:t>语句，包括的所有行为语句构成了一个</a:t>
            </a:r>
            <a:r>
              <a:rPr lang="en-US" altLang="zh-CN" dirty="0"/>
              <a:t>always</a:t>
            </a:r>
            <a:r>
              <a:rPr lang="zh-CN" altLang="en-US" dirty="0"/>
              <a:t>语句块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该语句块，从仿真</a:t>
            </a:r>
            <a:r>
              <a:rPr lang="en-US" altLang="zh-CN" dirty="0"/>
              <a:t>0</a:t>
            </a:r>
            <a:r>
              <a:rPr lang="zh-CN" altLang="en-US" dirty="0"/>
              <a:t>时刻开始顺序执行其中的行为语句，在最后一条执行完后，再次开始执行其中的第</a:t>
            </a:r>
            <a:r>
              <a:rPr lang="en-US" altLang="zh-CN" dirty="0"/>
              <a:t>1</a:t>
            </a:r>
            <a:r>
              <a:rPr lang="zh-CN" altLang="en-US" dirty="0"/>
              <a:t>条语句，如此循环往复，直至整个仿真结束。</a:t>
            </a:r>
            <a:endParaRPr lang="en-US" altLang="zh-CN" dirty="0"/>
          </a:p>
          <a:p>
            <a:r>
              <a:rPr lang="zh-CN" altLang="en-US" dirty="0"/>
              <a:t>从硬件设计的角度来看，它真实的反应了硬件电路在通电以后连续的反复执行的特点。这种执行停止的原因只能是断电（</a:t>
            </a:r>
            <a:r>
              <a:rPr lang="en-US" altLang="zh-CN" dirty="0"/>
              <a:t>$finish</a:t>
            </a:r>
            <a:r>
              <a:rPr lang="zh-CN" altLang="en-US" dirty="0"/>
              <a:t>）和中断</a:t>
            </a:r>
            <a:r>
              <a:rPr lang="en-US" altLang="zh-CN" dirty="0"/>
              <a:t>($stop)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836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E31DAD-47FB-4776-B10F-A1803F00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过程赋值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6B5EEE-3E4A-41F6-BFE4-BB5049C7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EADB00F-428D-4710-B7EA-E5B735FC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954"/>
            <a:ext cx="9144000" cy="6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2497"/>
      </p:ext>
    </p:extLst>
  </p:cSld>
  <p:clrMapOvr>
    <a:masterClrMapping/>
  </p:clrMapOvr>
</p:sld>
</file>

<file path=ppt/theme/theme1.xml><?xml version="1.0" encoding="utf-8"?>
<a:theme xmlns:a="http://schemas.openxmlformats.org/drawingml/2006/main" name="242TGp_food_light">
  <a:themeElements>
    <a:clrScheme name="Default Design 3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407790"/>
      </a:accent1>
      <a:accent2>
        <a:srgbClr val="CDC529"/>
      </a:accent2>
      <a:accent3>
        <a:srgbClr val="FFFFFF"/>
      </a:accent3>
      <a:accent4>
        <a:srgbClr val="000000"/>
      </a:accent4>
      <a:accent5>
        <a:srgbClr val="AFBDC6"/>
      </a:accent5>
      <a:accent6>
        <a:srgbClr val="BAB224"/>
      </a:accent6>
      <a:hlink>
        <a:srgbClr val="7FAF45"/>
      </a:hlink>
      <a:folHlink>
        <a:srgbClr val="F7863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9CCFF"/>
        </a:accent1>
        <a:accent2>
          <a:srgbClr val="98C13D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9AF36"/>
        </a:accent6>
        <a:hlink>
          <a:srgbClr val="3333CC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98C13D"/>
        </a:accent1>
        <a:accent2>
          <a:srgbClr val="91597E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835072"/>
        </a:accent6>
        <a:hlink>
          <a:srgbClr val="3780BD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407790"/>
        </a:accent1>
        <a:accent2>
          <a:srgbClr val="CDC529"/>
        </a:accent2>
        <a:accent3>
          <a:srgbClr val="FFFFFF"/>
        </a:accent3>
        <a:accent4>
          <a:srgbClr val="000000"/>
        </a:accent4>
        <a:accent5>
          <a:srgbClr val="AFBDC6"/>
        </a:accent5>
        <a:accent6>
          <a:srgbClr val="BAB224"/>
        </a:accent6>
        <a:hlink>
          <a:srgbClr val="7FAF45"/>
        </a:hlink>
        <a:folHlink>
          <a:srgbClr val="F786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黄绿模板01-4：3</Template>
  <TotalTime>322</TotalTime>
  <Words>466</Words>
  <Application>Microsoft Office PowerPoint</Application>
  <PresentationFormat>全屏显示(4:3)</PresentationFormat>
  <Paragraphs>65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242TGp_food_light</vt:lpstr>
      <vt:lpstr>数字逻辑实验</vt:lpstr>
      <vt:lpstr>PowerPoint 演示文稿</vt:lpstr>
      <vt:lpstr>行为建模</vt:lpstr>
      <vt:lpstr>过程(procedural)块</vt:lpstr>
      <vt:lpstr>过程块</vt:lpstr>
      <vt:lpstr>initial语句</vt:lpstr>
      <vt:lpstr>initial</vt:lpstr>
      <vt:lpstr>always语句</vt:lpstr>
      <vt:lpstr>过程赋值</vt:lpstr>
      <vt:lpstr>过程时序控制</vt:lpstr>
      <vt:lpstr>简单延时</vt:lpstr>
      <vt:lpstr>边沿敏感时序</vt:lpstr>
      <vt:lpstr>非阻塞过程赋值</vt:lpstr>
      <vt:lpstr>举例</vt:lpstr>
      <vt:lpstr>举例</vt:lpstr>
      <vt:lpstr>条件语句（if分支语句）</vt:lpstr>
      <vt:lpstr>条件语句（case分支语句）</vt:lpstr>
      <vt:lpstr>条件语句-case语句</vt:lpstr>
      <vt:lpstr>循环(looping)语句</vt:lpstr>
      <vt:lpstr>循环(looping)语句-repeat</vt:lpstr>
      <vt:lpstr>循环(looping)语句</vt:lpstr>
      <vt:lpstr>循环(looping)语句</vt:lpstr>
      <vt:lpstr>循环(looping)语句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tcswang</dc:creator>
  <cp:lastModifiedBy>lenovo</cp:lastModifiedBy>
  <cp:revision>10</cp:revision>
  <dcterms:created xsi:type="dcterms:W3CDTF">2019-07-22T03:41:17Z</dcterms:created>
  <dcterms:modified xsi:type="dcterms:W3CDTF">2019-10-08T02:08:12Z</dcterms:modified>
</cp:coreProperties>
</file>