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25"/>
  </p:notesMasterIdLst>
  <p:handoutMasterIdLst>
    <p:handoutMasterId r:id="rId26"/>
  </p:handoutMasterIdLst>
  <p:sldIdLst>
    <p:sldId id="256" r:id="rId2"/>
    <p:sldId id="257" r:id="rId3"/>
    <p:sldId id="258" r:id="rId4"/>
    <p:sldId id="259" r:id="rId5"/>
    <p:sldId id="266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076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50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-3276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C455F21-918C-4C79-AC4F-18834CB5E180}" type="doc">
      <dgm:prSet loTypeId="urn:microsoft.com/office/officeart/2005/8/layout/radial5" loCatId="cycle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GB"/>
        </a:p>
      </dgm:t>
    </dgm:pt>
    <dgm:pt modelId="{E577F835-9B61-4B72-A095-A303C1CE42FF}">
      <dgm:prSet phldrT="[Text]"/>
      <dgm:spPr/>
      <dgm:t>
        <a:bodyPr/>
        <a:lstStyle/>
        <a:p>
          <a:r>
            <a:rPr lang="en-GB" dirty="0" smtClean="0"/>
            <a:t>A relevant paper</a:t>
          </a:r>
          <a:endParaRPr lang="en-GB" dirty="0"/>
        </a:p>
      </dgm:t>
    </dgm:pt>
    <dgm:pt modelId="{419D9135-010F-4BC1-85B0-BE59BAAA7F32}" type="parTrans" cxnId="{2D9B30D4-DC80-461D-A929-F67A08D06405}">
      <dgm:prSet/>
      <dgm:spPr/>
      <dgm:t>
        <a:bodyPr/>
        <a:lstStyle/>
        <a:p>
          <a:endParaRPr lang="en-GB"/>
        </a:p>
      </dgm:t>
    </dgm:pt>
    <dgm:pt modelId="{1E633B28-7467-48F0-9862-F23909D5A748}" type="sibTrans" cxnId="{2D9B30D4-DC80-461D-A929-F67A08D06405}">
      <dgm:prSet/>
      <dgm:spPr/>
      <dgm:t>
        <a:bodyPr/>
        <a:lstStyle/>
        <a:p>
          <a:endParaRPr lang="en-GB"/>
        </a:p>
      </dgm:t>
    </dgm:pt>
    <dgm:pt modelId="{613936CF-6FD3-4880-A6B6-ABE7453BE22A}">
      <dgm:prSet phldrT="[Text]"/>
      <dgm:spPr/>
      <dgm:t>
        <a:bodyPr/>
        <a:lstStyle/>
        <a:p>
          <a:r>
            <a:rPr lang="en-GB" dirty="0" smtClean="0"/>
            <a:t>Its authors</a:t>
          </a:r>
          <a:endParaRPr lang="en-GB" dirty="0"/>
        </a:p>
      </dgm:t>
    </dgm:pt>
    <dgm:pt modelId="{6258CC5E-6A13-4D54-91CB-4D3257E42A7F}" type="parTrans" cxnId="{8FB59A6D-03D6-4AC0-9C06-12E8128EEE89}">
      <dgm:prSet/>
      <dgm:spPr/>
      <dgm:t>
        <a:bodyPr/>
        <a:lstStyle/>
        <a:p>
          <a:endParaRPr lang="en-GB"/>
        </a:p>
      </dgm:t>
    </dgm:pt>
    <dgm:pt modelId="{2F571217-4A71-49BE-9ACE-F3E8C6E03A8A}" type="sibTrans" cxnId="{8FB59A6D-03D6-4AC0-9C06-12E8128EEE89}">
      <dgm:prSet/>
      <dgm:spPr/>
      <dgm:t>
        <a:bodyPr/>
        <a:lstStyle/>
        <a:p>
          <a:endParaRPr lang="en-GB"/>
        </a:p>
      </dgm:t>
    </dgm:pt>
    <dgm:pt modelId="{58B34E69-5140-4D28-B866-A422CFE134A1}">
      <dgm:prSet phldrT="[Text]"/>
      <dgm:spPr/>
      <dgm:t>
        <a:bodyPr/>
        <a:lstStyle/>
        <a:p>
          <a:r>
            <a:rPr lang="en-GB" dirty="0" smtClean="0"/>
            <a:t>Its refer-</a:t>
          </a:r>
          <a:r>
            <a:rPr lang="en-GB" dirty="0" err="1" smtClean="0"/>
            <a:t>ences</a:t>
          </a:r>
          <a:endParaRPr lang="en-GB" dirty="0"/>
        </a:p>
      </dgm:t>
    </dgm:pt>
    <dgm:pt modelId="{DC7B199C-0D17-4AD9-A0D2-90B66643A6C5}" type="parTrans" cxnId="{F760B76C-B113-4CDC-8E9C-2AD2D316B45D}">
      <dgm:prSet/>
      <dgm:spPr/>
      <dgm:t>
        <a:bodyPr/>
        <a:lstStyle/>
        <a:p>
          <a:endParaRPr lang="en-GB"/>
        </a:p>
      </dgm:t>
    </dgm:pt>
    <dgm:pt modelId="{9087FFC0-061A-452F-B31C-72A4FBE966E2}" type="sibTrans" cxnId="{F760B76C-B113-4CDC-8E9C-2AD2D316B45D}">
      <dgm:prSet/>
      <dgm:spPr/>
      <dgm:t>
        <a:bodyPr/>
        <a:lstStyle/>
        <a:p>
          <a:endParaRPr lang="en-GB"/>
        </a:p>
      </dgm:t>
    </dgm:pt>
    <dgm:pt modelId="{B0D6F6A1-B55D-4B29-9478-9391D931C50A}">
      <dgm:prSet phldrT="[Text]"/>
      <dgm:spPr/>
      <dgm:t>
        <a:bodyPr/>
        <a:lstStyle/>
        <a:p>
          <a:r>
            <a:rPr lang="en-GB" dirty="0" smtClean="0"/>
            <a:t>Ref-</a:t>
          </a:r>
          <a:r>
            <a:rPr lang="en-GB" dirty="0" err="1" smtClean="0"/>
            <a:t>erences</a:t>
          </a:r>
          <a:r>
            <a:rPr lang="en-GB" dirty="0" smtClean="0"/>
            <a:t> to it</a:t>
          </a:r>
          <a:endParaRPr lang="en-GB" dirty="0"/>
        </a:p>
      </dgm:t>
    </dgm:pt>
    <dgm:pt modelId="{EE33A5B4-B853-4A0E-ADC1-6E1C3AB2208A}" type="parTrans" cxnId="{ABA98A67-F38F-448D-90A5-C01C1C1206C1}">
      <dgm:prSet/>
      <dgm:spPr/>
      <dgm:t>
        <a:bodyPr/>
        <a:lstStyle/>
        <a:p>
          <a:endParaRPr lang="en-GB"/>
        </a:p>
      </dgm:t>
    </dgm:pt>
    <dgm:pt modelId="{25CD8151-0E9B-4622-82A5-3EE00A99CB4D}" type="sibTrans" cxnId="{ABA98A67-F38F-448D-90A5-C01C1C1206C1}">
      <dgm:prSet/>
      <dgm:spPr/>
      <dgm:t>
        <a:bodyPr/>
        <a:lstStyle/>
        <a:p>
          <a:endParaRPr lang="en-GB"/>
        </a:p>
      </dgm:t>
    </dgm:pt>
    <dgm:pt modelId="{8E1753B6-4414-42B3-BC91-480FF684AD27}">
      <dgm:prSet phldrT="[Text]"/>
      <dgm:spPr/>
      <dgm:t>
        <a:bodyPr/>
        <a:lstStyle/>
        <a:p>
          <a:r>
            <a:rPr lang="en-GB" dirty="0" smtClean="0"/>
            <a:t>Its key-words</a:t>
          </a:r>
          <a:endParaRPr lang="en-GB" dirty="0"/>
        </a:p>
      </dgm:t>
    </dgm:pt>
    <dgm:pt modelId="{D7C4FC19-B9C7-44CE-B94C-F8ED3A27594A}" type="parTrans" cxnId="{8C0E9498-8CEB-403A-89D3-7D6D901EEFA7}">
      <dgm:prSet/>
      <dgm:spPr/>
      <dgm:t>
        <a:bodyPr/>
        <a:lstStyle/>
        <a:p>
          <a:endParaRPr lang="en-GB"/>
        </a:p>
      </dgm:t>
    </dgm:pt>
    <dgm:pt modelId="{D2AA363F-4D5D-45AC-B1AB-C2C53FA966FA}" type="sibTrans" cxnId="{8C0E9498-8CEB-403A-89D3-7D6D901EEFA7}">
      <dgm:prSet/>
      <dgm:spPr/>
      <dgm:t>
        <a:bodyPr/>
        <a:lstStyle/>
        <a:p>
          <a:endParaRPr lang="en-GB"/>
        </a:p>
      </dgm:t>
    </dgm:pt>
    <dgm:pt modelId="{F56962D5-A9F0-437B-9084-660F1B14B4DE}" type="pres">
      <dgm:prSet presAssocID="{5C455F21-918C-4C79-AC4F-18834CB5E180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CEAA09F9-6C8E-415E-A4CC-6459AD16CDA7}" type="pres">
      <dgm:prSet presAssocID="{E577F835-9B61-4B72-A095-A303C1CE42FF}" presName="centerShape" presStyleLbl="node0" presStyleIdx="0" presStyleCnt="1" custScaleX="129668" custScaleY="122747"/>
      <dgm:spPr/>
    </dgm:pt>
    <dgm:pt modelId="{4EC6C768-9A14-451A-A0E4-688EE6DFA6F2}" type="pres">
      <dgm:prSet presAssocID="{6258CC5E-6A13-4D54-91CB-4D3257E42A7F}" presName="parTrans" presStyleLbl="sibTrans2D1" presStyleIdx="0" presStyleCnt="4"/>
      <dgm:spPr/>
    </dgm:pt>
    <dgm:pt modelId="{4FAFF319-9731-48FC-94D6-CEA2466FBE38}" type="pres">
      <dgm:prSet presAssocID="{6258CC5E-6A13-4D54-91CB-4D3257E42A7F}" presName="connectorText" presStyleLbl="sibTrans2D1" presStyleIdx="0" presStyleCnt="4"/>
      <dgm:spPr/>
    </dgm:pt>
    <dgm:pt modelId="{ACB8661C-0457-4C9A-9850-23C38D5A2664}" type="pres">
      <dgm:prSet presAssocID="{613936CF-6FD3-4880-A6B6-ABE7453BE22A}" presName="node" presStyleLbl="node1" presStyleIdx="0" presStyleCnt="4">
        <dgm:presLayoutVars>
          <dgm:bulletEnabled val="1"/>
        </dgm:presLayoutVars>
      </dgm:prSet>
      <dgm:spPr/>
    </dgm:pt>
    <dgm:pt modelId="{0FF01DF2-0BD1-4F33-8F58-1E8CCE4BCD2E}" type="pres">
      <dgm:prSet presAssocID="{DC7B199C-0D17-4AD9-A0D2-90B66643A6C5}" presName="parTrans" presStyleLbl="sibTrans2D1" presStyleIdx="1" presStyleCnt="4"/>
      <dgm:spPr/>
    </dgm:pt>
    <dgm:pt modelId="{CB843E5C-C8E3-4A1B-BE7A-8E95AB7B9B3F}" type="pres">
      <dgm:prSet presAssocID="{DC7B199C-0D17-4AD9-A0D2-90B66643A6C5}" presName="connectorText" presStyleLbl="sibTrans2D1" presStyleIdx="1" presStyleCnt="4"/>
      <dgm:spPr/>
    </dgm:pt>
    <dgm:pt modelId="{0BA100F3-67E0-4F2F-A6FD-1779B016910F}" type="pres">
      <dgm:prSet presAssocID="{58B34E69-5140-4D28-B866-A422CFE134A1}" presName="node" presStyleLbl="node1" presStyleIdx="1" presStyleCnt="4">
        <dgm:presLayoutVars>
          <dgm:bulletEnabled val="1"/>
        </dgm:presLayoutVars>
      </dgm:prSet>
      <dgm:spPr/>
    </dgm:pt>
    <dgm:pt modelId="{5C6003E1-CD58-4A6D-B295-72FAA7389076}" type="pres">
      <dgm:prSet presAssocID="{EE33A5B4-B853-4A0E-ADC1-6E1C3AB2208A}" presName="parTrans" presStyleLbl="sibTrans2D1" presStyleIdx="2" presStyleCnt="4"/>
      <dgm:spPr/>
    </dgm:pt>
    <dgm:pt modelId="{E79DBD0F-391C-4C8A-99A0-41649A3AF957}" type="pres">
      <dgm:prSet presAssocID="{EE33A5B4-B853-4A0E-ADC1-6E1C3AB2208A}" presName="connectorText" presStyleLbl="sibTrans2D1" presStyleIdx="2" presStyleCnt="4"/>
      <dgm:spPr/>
    </dgm:pt>
    <dgm:pt modelId="{CFFBF5BE-A8AF-4EC8-AA8B-97E8A7CE09B2}" type="pres">
      <dgm:prSet presAssocID="{B0D6F6A1-B55D-4B29-9478-9391D931C50A}" presName="node" presStyleLbl="node1" presStyleIdx="2" presStyleCnt="4">
        <dgm:presLayoutVars>
          <dgm:bulletEnabled val="1"/>
        </dgm:presLayoutVars>
      </dgm:prSet>
      <dgm:spPr/>
    </dgm:pt>
    <dgm:pt modelId="{4A90FB7B-EE3D-45E7-B02B-25E995A77D05}" type="pres">
      <dgm:prSet presAssocID="{D7C4FC19-B9C7-44CE-B94C-F8ED3A27594A}" presName="parTrans" presStyleLbl="sibTrans2D1" presStyleIdx="3" presStyleCnt="4"/>
      <dgm:spPr/>
    </dgm:pt>
    <dgm:pt modelId="{004CDAF1-B000-4A57-BD46-08EBA35F10C7}" type="pres">
      <dgm:prSet presAssocID="{D7C4FC19-B9C7-44CE-B94C-F8ED3A27594A}" presName="connectorText" presStyleLbl="sibTrans2D1" presStyleIdx="3" presStyleCnt="4"/>
      <dgm:spPr/>
    </dgm:pt>
    <dgm:pt modelId="{381DF9A4-9C05-4E46-AFA7-71BF7DAA0B10}" type="pres">
      <dgm:prSet presAssocID="{8E1753B6-4414-42B3-BC91-480FF684AD27}" presName="node" presStyleLbl="node1" presStyleIdx="3" presStyleCnt="4">
        <dgm:presLayoutVars>
          <dgm:bulletEnabled val="1"/>
        </dgm:presLayoutVars>
      </dgm:prSet>
      <dgm:spPr/>
    </dgm:pt>
  </dgm:ptLst>
  <dgm:cxnLst>
    <dgm:cxn modelId="{F9E0D465-6F70-42BA-BCDA-1ECF241B130B}" type="presOf" srcId="{E577F835-9B61-4B72-A095-A303C1CE42FF}" destId="{CEAA09F9-6C8E-415E-A4CC-6459AD16CDA7}" srcOrd="0" destOrd="0" presId="urn:microsoft.com/office/officeart/2005/8/layout/radial5"/>
    <dgm:cxn modelId="{C972669B-471E-4B07-BA55-FA05DFAA3737}" type="presOf" srcId="{EE33A5B4-B853-4A0E-ADC1-6E1C3AB2208A}" destId="{E79DBD0F-391C-4C8A-99A0-41649A3AF957}" srcOrd="1" destOrd="0" presId="urn:microsoft.com/office/officeart/2005/8/layout/radial5"/>
    <dgm:cxn modelId="{03B63561-31BF-4579-A2C0-BF428F7095C8}" type="presOf" srcId="{B0D6F6A1-B55D-4B29-9478-9391D931C50A}" destId="{CFFBF5BE-A8AF-4EC8-AA8B-97E8A7CE09B2}" srcOrd="0" destOrd="0" presId="urn:microsoft.com/office/officeart/2005/8/layout/radial5"/>
    <dgm:cxn modelId="{60E4F3E1-26AD-4EA2-A7FB-04154E46EFAB}" type="presOf" srcId="{613936CF-6FD3-4880-A6B6-ABE7453BE22A}" destId="{ACB8661C-0457-4C9A-9850-23C38D5A2664}" srcOrd="0" destOrd="0" presId="urn:microsoft.com/office/officeart/2005/8/layout/radial5"/>
    <dgm:cxn modelId="{3A5EF1EF-5578-43B7-AE11-6BA9FDCBF4A5}" type="presOf" srcId="{EE33A5B4-B853-4A0E-ADC1-6E1C3AB2208A}" destId="{5C6003E1-CD58-4A6D-B295-72FAA7389076}" srcOrd="0" destOrd="0" presId="urn:microsoft.com/office/officeart/2005/8/layout/radial5"/>
    <dgm:cxn modelId="{C873702E-45AB-4A27-BED6-457A5506C36F}" type="presOf" srcId="{DC7B199C-0D17-4AD9-A0D2-90B66643A6C5}" destId="{CB843E5C-C8E3-4A1B-BE7A-8E95AB7B9B3F}" srcOrd="1" destOrd="0" presId="urn:microsoft.com/office/officeart/2005/8/layout/radial5"/>
    <dgm:cxn modelId="{26163AAF-DE34-439A-BBC6-AFEDBCA3FC81}" type="presOf" srcId="{5C455F21-918C-4C79-AC4F-18834CB5E180}" destId="{F56962D5-A9F0-437B-9084-660F1B14B4DE}" srcOrd="0" destOrd="0" presId="urn:microsoft.com/office/officeart/2005/8/layout/radial5"/>
    <dgm:cxn modelId="{FBAA3C57-9CDD-4BE6-A5F1-4B8B55F997EE}" type="presOf" srcId="{8E1753B6-4414-42B3-BC91-480FF684AD27}" destId="{381DF9A4-9C05-4E46-AFA7-71BF7DAA0B10}" srcOrd="0" destOrd="0" presId="urn:microsoft.com/office/officeart/2005/8/layout/radial5"/>
    <dgm:cxn modelId="{8FB59A6D-03D6-4AC0-9C06-12E8128EEE89}" srcId="{E577F835-9B61-4B72-A095-A303C1CE42FF}" destId="{613936CF-6FD3-4880-A6B6-ABE7453BE22A}" srcOrd="0" destOrd="0" parTransId="{6258CC5E-6A13-4D54-91CB-4D3257E42A7F}" sibTransId="{2F571217-4A71-49BE-9ACE-F3E8C6E03A8A}"/>
    <dgm:cxn modelId="{D6FB359B-212E-4FC2-A74E-A4104CC3C627}" type="presOf" srcId="{6258CC5E-6A13-4D54-91CB-4D3257E42A7F}" destId="{4FAFF319-9731-48FC-94D6-CEA2466FBE38}" srcOrd="1" destOrd="0" presId="urn:microsoft.com/office/officeart/2005/8/layout/radial5"/>
    <dgm:cxn modelId="{BCC1AFD0-2C26-4E77-8AD2-2ACA16383177}" type="presOf" srcId="{58B34E69-5140-4D28-B866-A422CFE134A1}" destId="{0BA100F3-67E0-4F2F-A6FD-1779B016910F}" srcOrd="0" destOrd="0" presId="urn:microsoft.com/office/officeart/2005/8/layout/radial5"/>
    <dgm:cxn modelId="{C3B7BE77-7C77-4A49-9931-CF6663884C95}" type="presOf" srcId="{DC7B199C-0D17-4AD9-A0D2-90B66643A6C5}" destId="{0FF01DF2-0BD1-4F33-8F58-1E8CCE4BCD2E}" srcOrd="0" destOrd="0" presId="urn:microsoft.com/office/officeart/2005/8/layout/radial5"/>
    <dgm:cxn modelId="{AF046C7D-5106-4736-8892-75C2A1193674}" type="presOf" srcId="{D7C4FC19-B9C7-44CE-B94C-F8ED3A27594A}" destId="{004CDAF1-B000-4A57-BD46-08EBA35F10C7}" srcOrd="1" destOrd="0" presId="urn:microsoft.com/office/officeart/2005/8/layout/radial5"/>
    <dgm:cxn modelId="{2D9B30D4-DC80-461D-A929-F67A08D06405}" srcId="{5C455F21-918C-4C79-AC4F-18834CB5E180}" destId="{E577F835-9B61-4B72-A095-A303C1CE42FF}" srcOrd="0" destOrd="0" parTransId="{419D9135-010F-4BC1-85B0-BE59BAAA7F32}" sibTransId="{1E633B28-7467-48F0-9862-F23909D5A748}"/>
    <dgm:cxn modelId="{3EF872C7-4B5F-4BFD-A1AC-343E1B5A79AC}" type="presOf" srcId="{6258CC5E-6A13-4D54-91CB-4D3257E42A7F}" destId="{4EC6C768-9A14-451A-A0E4-688EE6DFA6F2}" srcOrd="0" destOrd="0" presId="urn:microsoft.com/office/officeart/2005/8/layout/radial5"/>
    <dgm:cxn modelId="{ABA98A67-F38F-448D-90A5-C01C1C1206C1}" srcId="{E577F835-9B61-4B72-A095-A303C1CE42FF}" destId="{B0D6F6A1-B55D-4B29-9478-9391D931C50A}" srcOrd="2" destOrd="0" parTransId="{EE33A5B4-B853-4A0E-ADC1-6E1C3AB2208A}" sibTransId="{25CD8151-0E9B-4622-82A5-3EE00A99CB4D}"/>
    <dgm:cxn modelId="{8C0E9498-8CEB-403A-89D3-7D6D901EEFA7}" srcId="{E577F835-9B61-4B72-A095-A303C1CE42FF}" destId="{8E1753B6-4414-42B3-BC91-480FF684AD27}" srcOrd="3" destOrd="0" parTransId="{D7C4FC19-B9C7-44CE-B94C-F8ED3A27594A}" sibTransId="{D2AA363F-4D5D-45AC-B1AB-C2C53FA966FA}"/>
    <dgm:cxn modelId="{803BD4B1-2C4C-4B8A-BA91-02DDB81846BF}" type="presOf" srcId="{D7C4FC19-B9C7-44CE-B94C-F8ED3A27594A}" destId="{4A90FB7B-EE3D-45E7-B02B-25E995A77D05}" srcOrd="0" destOrd="0" presId="urn:microsoft.com/office/officeart/2005/8/layout/radial5"/>
    <dgm:cxn modelId="{F760B76C-B113-4CDC-8E9C-2AD2D316B45D}" srcId="{E577F835-9B61-4B72-A095-A303C1CE42FF}" destId="{58B34E69-5140-4D28-B866-A422CFE134A1}" srcOrd="1" destOrd="0" parTransId="{DC7B199C-0D17-4AD9-A0D2-90B66643A6C5}" sibTransId="{9087FFC0-061A-452F-B31C-72A4FBE966E2}"/>
    <dgm:cxn modelId="{76747E79-3081-45AD-9B36-060B334B2249}" type="presParOf" srcId="{F56962D5-A9F0-437B-9084-660F1B14B4DE}" destId="{CEAA09F9-6C8E-415E-A4CC-6459AD16CDA7}" srcOrd="0" destOrd="0" presId="urn:microsoft.com/office/officeart/2005/8/layout/radial5"/>
    <dgm:cxn modelId="{71233D70-D44E-4358-8D7C-4244487755C7}" type="presParOf" srcId="{F56962D5-A9F0-437B-9084-660F1B14B4DE}" destId="{4EC6C768-9A14-451A-A0E4-688EE6DFA6F2}" srcOrd="1" destOrd="0" presId="urn:microsoft.com/office/officeart/2005/8/layout/radial5"/>
    <dgm:cxn modelId="{1ED10D5A-88B8-4013-B926-9792F6FF9303}" type="presParOf" srcId="{4EC6C768-9A14-451A-A0E4-688EE6DFA6F2}" destId="{4FAFF319-9731-48FC-94D6-CEA2466FBE38}" srcOrd="0" destOrd="0" presId="urn:microsoft.com/office/officeart/2005/8/layout/radial5"/>
    <dgm:cxn modelId="{BF5F1034-54CD-403A-87B0-7B827B683023}" type="presParOf" srcId="{F56962D5-A9F0-437B-9084-660F1B14B4DE}" destId="{ACB8661C-0457-4C9A-9850-23C38D5A2664}" srcOrd="2" destOrd="0" presId="urn:microsoft.com/office/officeart/2005/8/layout/radial5"/>
    <dgm:cxn modelId="{74A8D212-34BE-4A07-9C50-F6DE10F69502}" type="presParOf" srcId="{F56962D5-A9F0-437B-9084-660F1B14B4DE}" destId="{0FF01DF2-0BD1-4F33-8F58-1E8CCE4BCD2E}" srcOrd="3" destOrd="0" presId="urn:microsoft.com/office/officeart/2005/8/layout/radial5"/>
    <dgm:cxn modelId="{FA54DE37-CE2F-4DD7-AD08-CDE74503F317}" type="presParOf" srcId="{0FF01DF2-0BD1-4F33-8F58-1E8CCE4BCD2E}" destId="{CB843E5C-C8E3-4A1B-BE7A-8E95AB7B9B3F}" srcOrd="0" destOrd="0" presId="urn:microsoft.com/office/officeart/2005/8/layout/radial5"/>
    <dgm:cxn modelId="{E54B0F58-5568-48F6-B95E-89382DC198D9}" type="presParOf" srcId="{F56962D5-A9F0-437B-9084-660F1B14B4DE}" destId="{0BA100F3-67E0-4F2F-A6FD-1779B016910F}" srcOrd="4" destOrd="0" presId="urn:microsoft.com/office/officeart/2005/8/layout/radial5"/>
    <dgm:cxn modelId="{FDB4454B-4224-4FA4-998D-4E00ADFCB61C}" type="presParOf" srcId="{F56962D5-A9F0-437B-9084-660F1B14B4DE}" destId="{5C6003E1-CD58-4A6D-B295-72FAA7389076}" srcOrd="5" destOrd="0" presId="urn:microsoft.com/office/officeart/2005/8/layout/radial5"/>
    <dgm:cxn modelId="{8F6061CA-B70F-4812-A5ED-8F9B2E22D091}" type="presParOf" srcId="{5C6003E1-CD58-4A6D-B295-72FAA7389076}" destId="{E79DBD0F-391C-4C8A-99A0-41649A3AF957}" srcOrd="0" destOrd="0" presId="urn:microsoft.com/office/officeart/2005/8/layout/radial5"/>
    <dgm:cxn modelId="{80A3EE06-DE0A-4204-A435-672EA917089D}" type="presParOf" srcId="{F56962D5-A9F0-437B-9084-660F1B14B4DE}" destId="{CFFBF5BE-A8AF-4EC8-AA8B-97E8A7CE09B2}" srcOrd="6" destOrd="0" presId="urn:microsoft.com/office/officeart/2005/8/layout/radial5"/>
    <dgm:cxn modelId="{89A14102-AA2B-4585-A80F-5E19ABB9F141}" type="presParOf" srcId="{F56962D5-A9F0-437B-9084-660F1B14B4DE}" destId="{4A90FB7B-EE3D-45E7-B02B-25E995A77D05}" srcOrd="7" destOrd="0" presId="urn:microsoft.com/office/officeart/2005/8/layout/radial5"/>
    <dgm:cxn modelId="{AD602585-6584-4174-85D6-11A0EF924F4B}" type="presParOf" srcId="{4A90FB7B-EE3D-45E7-B02B-25E995A77D05}" destId="{004CDAF1-B000-4A57-BD46-08EBA35F10C7}" srcOrd="0" destOrd="0" presId="urn:microsoft.com/office/officeart/2005/8/layout/radial5"/>
    <dgm:cxn modelId="{2A9D40E5-BC5E-4F79-BEA5-59A025BB0B92}" type="presParOf" srcId="{F56962D5-A9F0-437B-9084-660F1B14B4DE}" destId="{381DF9A4-9C05-4E46-AFA7-71BF7DAA0B10}" srcOrd="8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AA09F9-6C8E-415E-A4CC-6459AD16CDA7}">
      <dsp:nvSpPr>
        <dsp:cNvPr id="0" name=""/>
        <dsp:cNvSpPr/>
      </dsp:nvSpPr>
      <dsp:spPr>
        <a:xfrm>
          <a:off x="1647056" y="2121097"/>
          <a:ext cx="1701749" cy="161091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200" kern="1200" dirty="0" smtClean="0"/>
            <a:t>A relevant paper</a:t>
          </a:r>
          <a:endParaRPr lang="en-GB" sz="2200" kern="1200" dirty="0"/>
        </a:p>
      </dsp:txBody>
      <dsp:txXfrm>
        <a:off x="1896271" y="2357010"/>
        <a:ext cx="1203319" cy="1139092"/>
      </dsp:txXfrm>
    </dsp:sp>
    <dsp:sp modelId="{4EC6C768-9A14-451A-A0E4-688EE6DFA6F2}">
      <dsp:nvSpPr>
        <dsp:cNvPr id="0" name=""/>
        <dsp:cNvSpPr/>
      </dsp:nvSpPr>
      <dsp:spPr>
        <a:xfrm rot="16200000">
          <a:off x="2397969" y="1715042"/>
          <a:ext cx="199922" cy="44621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700" kern="1200"/>
        </a:p>
      </dsp:txBody>
      <dsp:txXfrm>
        <a:off x="2427958" y="1834273"/>
        <a:ext cx="139945" cy="267728"/>
      </dsp:txXfrm>
    </dsp:sp>
    <dsp:sp modelId="{ACB8661C-0457-4C9A-9850-23C38D5A2664}">
      <dsp:nvSpPr>
        <dsp:cNvPr id="0" name=""/>
        <dsp:cNvSpPr/>
      </dsp:nvSpPr>
      <dsp:spPr>
        <a:xfrm>
          <a:off x="1841736" y="431494"/>
          <a:ext cx="1312389" cy="131238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900" kern="1200" dirty="0" smtClean="0"/>
            <a:t>Its authors</a:t>
          </a:r>
          <a:endParaRPr lang="en-GB" sz="1900" kern="1200" dirty="0"/>
        </a:p>
      </dsp:txBody>
      <dsp:txXfrm>
        <a:off x="2033931" y="623689"/>
        <a:ext cx="927999" cy="927999"/>
      </dsp:txXfrm>
    </dsp:sp>
    <dsp:sp modelId="{0FF01DF2-0BD1-4F33-8F58-1E8CCE4BCD2E}">
      <dsp:nvSpPr>
        <dsp:cNvPr id="0" name=""/>
        <dsp:cNvSpPr/>
      </dsp:nvSpPr>
      <dsp:spPr>
        <a:xfrm>
          <a:off x="3421801" y="2703450"/>
          <a:ext cx="175852" cy="44621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599985"/>
            <a:satOff val="16195"/>
            <a:lumOff val="170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700" kern="1200"/>
        </a:p>
      </dsp:txBody>
      <dsp:txXfrm>
        <a:off x="3421801" y="2792692"/>
        <a:ext cx="123096" cy="267728"/>
      </dsp:txXfrm>
    </dsp:sp>
    <dsp:sp modelId="{0BA100F3-67E0-4F2F-A6FD-1779B016910F}">
      <dsp:nvSpPr>
        <dsp:cNvPr id="0" name=""/>
        <dsp:cNvSpPr/>
      </dsp:nvSpPr>
      <dsp:spPr>
        <a:xfrm>
          <a:off x="3680603" y="2270361"/>
          <a:ext cx="1312389" cy="1312389"/>
        </a:xfrm>
        <a:prstGeom prst="ellipse">
          <a:avLst/>
        </a:prstGeom>
        <a:solidFill>
          <a:schemeClr val="accent2">
            <a:hueOff val="599985"/>
            <a:satOff val="16195"/>
            <a:lumOff val="170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900" kern="1200" dirty="0" smtClean="0"/>
            <a:t>Its refer-</a:t>
          </a:r>
          <a:r>
            <a:rPr lang="en-GB" sz="1900" kern="1200" dirty="0" err="1" smtClean="0"/>
            <a:t>ences</a:t>
          </a:r>
          <a:endParaRPr lang="en-GB" sz="1900" kern="1200" dirty="0"/>
        </a:p>
      </dsp:txBody>
      <dsp:txXfrm>
        <a:off x="3872798" y="2462556"/>
        <a:ext cx="927999" cy="927999"/>
      </dsp:txXfrm>
    </dsp:sp>
    <dsp:sp modelId="{5C6003E1-CD58-4A6D-B295-72FAA7389076}">
      <dsp:nvSpPr>
        <dsp:cNvPr id="0" name=""/>
        <dsp:cNvSpPr/>
      </dsp:nvSpPr>
      <dsp:spPr>
        <a:xfrm rot="5400000">
          <a:off x="2397969" y="3691857"/>
          <a:ext cx="199922" cy="44621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1199970"/>
            <a:satOff val="32389"/>
            <a:lumOff val="339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700" kern="1200"/>
        </a:p>
      </dsp:txBody>
      <dsp:txXfrm>
        <a:off x="2427958" y="3751111"/>
        <a:ext cx="139945" cy="267728"/>
      </dsp:txXfrm>
    </dsp:sp>
    <dsp:sp modelId="{CFFBF5BE-A8AF-4EC8-AA8B-97E8A7CE09B2}">
      <dsp:nvSpPr>
        <dsp:cNvPr id="0" name=""/>
        <dsp:cNvSpPr/>
      </dsp:nvSpPr>
      <dsp:spPr>
        <a:xfrm>
          <a:off x="1841736" y="4109228"/>
          <a:ext cx="1312389" cy="1312389"/>
        </a:xfrm>
        <a:prstGeom prst="ellipse">
          <a:avLst/>
        </a:prstGeom>
        <a:solidFill>
          <a:schemeClr val="accent2">
            <a:hueOff val="1199970"/>
            <a:satOff val="32389"/>
            <a:lumOff val="3399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900" kern="1200" dirty="0" smtClean="0"/>
            <a:t>Ref-</a:t>
          </a:r>
          <a:r>
            <a:rPr lang="en-GB" sz="1900" kern="1200" dirty="0" err="1" smtClean="0"/>
            <a:t>erences</a:t>
          </a:r>
          <a:r>
            <a:rPr lang="en-GB" sz="1900" kern="1200" dirty="0" smtClean="0"/>
            <a:t> to it</a:t>
          </a:r>
          <a:endParaRPr lang="en-GB" sz="1900" kern="1200" dirty="0"/>
        </a:p>
      </dsp:txBody>
      <dsp:txXfrm>
        <a:off x="2033931" y="4301423"/>
        <a:ext cx="927999" cy="927999"/>
      </dsp:txXfrm>
    </dsp:sp>
    <dsp:sp modelId="{4A90FB7B-EE3D-45E7-B02B-25E995A77D05}">
      <dsp:nvSpPr>
        <dsp:cNvPr id="0" name=""/>
        <dsp:cNvSpPr/>
      </dsp:nvSpPr>
      <dsp:spPr>
        <a:xfrm rot="10800000">
          <a:off x="1398208" y="2703450"/>
          <a:ext cx="175852" cy="44621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1799955"/>
            <a:satOff val="48584"/>
            <a:lumOff val="509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700" kern="1200"/>
        </a:p>
      </dsp:txBody>
      <dsp:txXfrm rot="10800000">
        <a:off x="1450964" y="2792692"/>
        <a:ext cx="123096" cy="267728"/>
      </dsp:txXfrm>
    </dsp:sp>
    <dsp:sp modelId="{381DF9A4-9C05-4E46-AFA7-71BF7DAA0B10}">
      <dsp:nvSpPr>
        <dsp:cNvPr id="0" name=""/>
        <dsp:cNvSpPr/>
      </dsp:nvSpPr>
      <dsp:spPr>
        <a:xfrm>
          <a:off x="2869" y="2270361"/>
          <a:ext cx="1312389" cy="1312389"/>
        </a:xfrm>
        <a:prstGeom prst="ellipse">
          <a:avLst/>
        </a:prstGeom>
        <a:solidFill>
          <a:schemeClr val="accent2">
            <a:hueOff val="1799955"/>
            <a:satOff val="48584"/>
            <a:lumOff val="5099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900" kern="1200" dirty="0" smtClean="0"/>
            <a:t>Its key-words</a:t>
          </a:r>
          <a:endParaRPr lang="en-GB" sz="1900" kern="1200" dirty="0"/>
        </a:p>
      </dsp:txBody>
      <dsp:txXfrm>
        <a:off x="195064" y="2462556"/>
        <a:ext cx="927999" cy="9279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A4216E-424B-4EC0-96A8-56A22075494B}" type="datetimeFigureOut">
              <a:rPr lang="en-GB" smtClean="0"/>
              <a:t>12/08/2015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860F68-AB56-4599-B618-2E27FE9B61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4909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0D47A8-56DC-45ED-B800-E24BE9B32691}" type="datetimeFigureOut">
              <a:rPr lang="en-GB" smtClean="0"/>
              <a:t>12/08/2015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227488-FB0F-4F1C-88A1-4D682B5C9C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60521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80F2A-63E0-4227-A452-29D784526DC8}" type="datetime1">
              <a:rPr lang="en-GB" smtClean="0"/>
              <a:t>12/08/2015</a:t>
            </a:fld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8561021-353A-4802-B69F-FBBDCB574362}" type="slidenum">
              <a:rPr lang="en-GB" smtClean="0"/>
              <a:t>‹#›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PHY340/350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4FE37-16BB-42EA-B5CA-E4F707C5A8A3}" type="datetime1">
              <a:rPr lang="en-GB" smtClean="0"/>
              <a:t>12/08/2015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PHY340/350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61021-353A-4802-B69F-FBBDCB57436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8BA9D-BC21-4981-B6A4-353BF9C242C4}" type="datetime1">
              <a:rPr lang="en-GB" smtClean="0"/>
              <a:t>12/08/2015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PHY340/350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61021-353A-4802-B69F-FBBDCB57436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2000">
                <a:solidFill>
                  <a:schemeClr val="accent1"/>
                </a:solidFill>
              </a:defRPr>
            </a:lvl2pPr>
            <a:lvl3pPr>
              <a:defRPr sz="1800"/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</a:t>
            </a:r>
            <a:fld id="{9DF0E648-6BBA-4747-8CA4-B6B67C6D4B1F}" type="slidenum">
              <a:rPr lang="en-US" smtClean="0"/>
              <a:t>‹#›</a:t>
            </a:fld>
            <a:r>
              <a:rPr lang="en-US" dirty="0" err="1" smtClean="0"/>
              <a:t>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2F069-83CA-42D9-AA90-3848A928823C}" type="datetime1">
              <a:rPr lang="en-GB" smtClean="0"/>
              <a:t>12/08/2015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PHY340/350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61021-353A-4802-B69F-FBBDCB57436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EFB65-19AC-4ADB-828F-67384CAD5FB9}" type="datetime1">
              <a:rPr lang="en-GB" smtClean="0"/>
              <a:t>12/08/2015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PHY340/350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61021-353A-4802-B69F-FBBDCB574362}" type="slidenum">
              <a:rPr lang="en-GB" smtClean="0"/>
              <a:t>‹#›</a:t>
            </a:fld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D4A32-71E1-4DFA-846B-52C832112DA3}" type="datetime1">
              <a:rPr lang="en-GB" smtClean="0"/>
              <a:t>12/08/2015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PHY340/350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61021-353A-4802-B69F-FBBDCB574362}" type="slidenum">
              <a:rPr lang="en-GB" smtClean="0"/>
              <a:t>‹#›</a:t>
            </a:fld>
            <a:endParaRPr lang="en-GB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225BF-9F39-4AD3-816E-6B91E239140D}" type="datetime1">
              <a:rPr lang="en-GB" smtClean="0"/>
              <a:t>12/08/2015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PHY340/350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61021-353A-4802-B69F-FBBDCB574362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E2D62-C880-4CE6-A8A5-ECFD3CF0C673}" type="datetime1">
              <a:rPr lang="en-GB" smtClean="0"/>
              <a:t>12/08/2015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PHY340/350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61021-353A-4802-B69F-FBBDCB57436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283E4-A461-4DC7-821A-76A22939612E}" type="datetime1">
              <a:rPr lang="en-GB" smtClean="0"/>
              <a:t>12/08/2015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PHY340/350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61021-353A-4802-B69F-FBBDCB57436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t"/>
          <a:lstStyle>
            <a:lvl1pPr algn="ctr">
              <a:lnSpc>
                <a:spcPct val="100000"/>
              </a:lnSpc>
              <a:defRPr sz="36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5000"/>
              </a:lnSpc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8DA61-155A-4135-8615-43A3542DBEC3}" type="datetime1">
              <a:rPr lang="en-GB" smtClean="0"/>
              <a:t>12/08/2015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PHY340/350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61021-353A-4802-B69F-FBBDCB57436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5178A-5572-47DB-8561-E61FAA2262A2}" type="datetime1">
              <a:rPr lang="en-GB" smtClean="0"/>
              <a:t>12/08/2015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PHY340/350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61021-353A-4802-B69F-FBBDCB57436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50560BA1-636D-46F2-AE13-3421BD1BDBBD}" type="datetime1">
              <a:rPr lang="en-GB" smtClean="0"/>
              <a:t>12/08/2015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GB" smtClean="0"/>
              <a:t>PHY340/350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D8561021-353A-4802-B69F-FBBDCB574362}" type="slidenum">
              <a:rPr lang="en-GB" smtClean="0"/>
              <a:t>‹#›</a:t>
            </a:fld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2000" kern="1200">
          <a:solidFill>
            <a:schemeClr val="accent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accent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7200" dirty="0" smtClean="0"/>
              <a:t>PHY340/PHY350</a:t>
            </a:r>
            <a:br>
              <a:rPr lang="en-GB" sz="7200" dirty="0" smtClean="0"/>
            </a:br>
            <a:r>
              <a:rPr lang="en-GB" sz="6600" dirty="0" smtClean="0"/>
              <a:t>Professional Skills</a:t>
            </a:r>
            <a:endParaRPr lang="en-GB" sz="7200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Part 1</a:t>
            </a:r>
          </a:p>
          <a:p>
            <a:r>
              <a:rPr lang="en-GB" dirty="0" smtClean="0"/>
              <a:t>Finding and using information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332656"/>
            <a:ext cx="3291840" cy="131673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563888" y="332656"/>
            <a:ext cx="47525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Dr Susan Cartwright</a:t>
            </a:r>
          </a:p>
          <a:p>
            <a:r>
              <a:rPr lang="en-GB" sz="2400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Dept</a:t>
            </a:r>
            <a:r>
              <a:rPr lang="en-GB" sz="2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of Physics &amp; Astronomy</a:t>
            </a:r>
            <a:endParaRPr lang="en-GB" sz="2400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37383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Completeness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20"/>
          </a:xfrm>
        </p:spPr>
        <p:txBody>
          <a:bodyPr/>
          <a:lstStyle/>
          <a:p>
            <a:r>
              <a:rPr lang="en-GB" dirty="0" smtClean="0"/>
              <a:t>You need to be sure that you have covered the topic completely</a:t>
            </a:r>
          </a:p>
          <a:p>
            <a:pPr lvl="1"/>
            <a:r>
              <a:rPr lang="en-GB" dirty="0" smtClean="0"/>
              <a:t>For a given length of report, shallower</a:t>
            </a:r>
            <a:br>
              <a:rPr lang="en-GB" dirty="0" smtClean="0"/>
            </a:br>
            <a:r>
              <a:rPr lang="en-GB" dirty="0" smtClean="0"/>
              <a:t>but more complete coverage is usually</a:t>
            </a:r>
            <a:br>
              <a:rPr lang="en-GB" dirty="0" smtClean="0"/>
            </a:br>
            <a:r>
              <a:rPr lang="en-GB" dirty="0" smtClean="0"/>
              <a:t>preferable to more detailed but patchy</a:t>
            </a:r>
            <a:br>
              <a:rPr lang="en-GB" dirty="0" smtClean="0"/>
            </a:br>
            <a:r>
              <a:rPr lang="en-GB" dirty="0" smtClean="0"/>
              <a:t>coverage</a:t>
            </a:r>
          </a:p>
          <a:p>
            <a:r>
              <a:rPr lang="en-GB" dirty="0" smtClean="0"/>
              <a:t>Partial coverage may misrepresent</a:t>
            </a:r>
            <a:br>
              <a:rPr lang="en-GB" dirty="0" smtClean="0"/>
            </a:br>
            <a:r>
              <a:rPr lang="en-GB" dirty="0" smtClean="0"/>
              <a:t>the field</a:t>
            </a:r>
          </a:p>
          <a:p>
            <a:pPr lvl="1"/>
            <a:r>
              <a:rPr lang="en-GB" dirty="0" smtClean="0"/>
              <a:t>e.g. a literature review on dark matter</a:t>
            </a:r>
            <a:br>
              <a:rPr lang="en-GB" dirty="0" smtClean="0"/>
            </a:br>
            <a:r>
              <a:rPr lang="en-GB" dirty="0" smtClean="0"/>
              <a:t>covering only </a:t>
            </a:r>
            <a:r>
              <a:rPr lang="en-GB" dirty="0" err="1" smtClean="0"/>
              <a:t>axions</a:t>
            </a:r>
            <a:r>
              <a:rPr lang="en-GB" dirty="0" smtClean="0"/>
              <a:t>, not WIMPs (or</a:t>
            </a:r>
            <a:br>
              <a:rPr lang="en-GB" dirty="0" smtClean="0"/>
            </a:br>
            <a:r>
              <a:rPr lang="en-GB" dirty="0" smtClean="0"/>
              <a:t>vice versa!)</a:t>
            </a:r>
          </a:p>
          <a:p>
            <a:r>
              <a:rPr lang="en-GB" dirty="0" smtClean="0"/>
              <a:t>If you know you are presenting only</a:t>
            </a:r>
            <a:br>
              <a:rPr lang="en-GB" dirty="0" smtClean="0"/>
            </a:br>
            <a:r>
              <a:rPr lang="en-GB" dirty="0" smtClean="0"/>
              <a:t>one aspect, </a:t>
            </a:r>
            <a:r>
              <a:rPr lang="en-GB" b="1" dirty="0" smtClean="0"/>
              <a:t>say so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PHY340/350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61021-353A-4802-B69F-FBBDCB574362}" type="slidenum">
              <a:rPr lang="en-GB" smtClean="0"/>
              <a:t>10</a:t>
            </a:fld>
            <a:endParaRPr lang="en-GB"/>
          </a:p>
        </p:txBody>
      </p:sp>
      <p:sp>
        <p:nvSpPr>
          <p:cNvPr id="6" name="Oval 5"/>
          <p:cNvSpPr/>
          <p:nvPr/>
        </p:nvSpPr>
        <p:spPr>
          <a:xfrm>
            <a:off x="6228424" y="4500000"/>
            <a:ext cx="2160000" cy="2160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6228424" y="2160000"/>
            <a:ext cx="2160000" cy="2160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Pie 7"/>
          <p:cNvSpPr/>
          <p:nvPr/>
        </p:nvSpPr>
        <p:spPr>
          <a:xfrm>
            <a:off x="6228000" y="4500000"/>
            <a:ext cx="2160240" cy="2160000"/>
          </a:xfrm>
          <a:prstGeom prst="pie">
            <a:avLst>
              <a:gd name="adj1" fmla="val 12237632"/>
              <a:gd name="adj2" fmla="val 16200000"/>
            </a:avLst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9" name="Pie 8"/>
          <p:cNvSpPr/>
          <p:nvPr/>
        </p:nvSpPr>
        <p:spPr>
          <a:xfrm>
            <a:off x="6228000" y="2160000"/>
            <a:ext cx="2160240" cy="2160000"/>
          </a:xfrm>
          <a:prstGeom prst="pie">
            <a:avLst>
              <a:gd name="adj1" fmla="val 18881887"/>
              <a:gd name="adj2" fmla="val 16200000"/>
            </a:avLst>
          </a:prstGeom>
          <a:solidFill>
            <a:srgbClr val="6076B4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8127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How to judge completeness</a:t>
            </a:r>
            <a:endParaRPr lang="en-GB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719136" y="273050"/>
            <a:ext cx="5112000" cy="5853113"/>
          </a:xfrm>
        </p:spPr>
        <p:txBody>
          <a:bodyPr>
            <a:normAutofit/>
          </a:bodyPr>
          <a:lstStyle/>
          <a:p>
            <a:r>
              <a:rPr lang="en-GB" sz="2800" b="1" dirty="0" smtClean="0"/>
              <a:t>Read review articles</a:t>
            </a:r>
          </a:p>
          <a:p>
            <a:pPr lvl="1"/>
            <a:r>
              <a:rPr lang="en-GB" sz="2400" dirty="0" smtClean="0"/>
              <a:t>review articles are supposed to survey the whole field—that’s their job</a:t>
            </a:r>
          </a:p>
          <a:p>
            <a:pPr lvl="2"/>
            <a:r>
              <a:rPr lang="en-GB" sz="2000" dirty="0" smtClean="0"/>
              <a:t>Several journals are devoted to review articles (</a:t>
            </a:r>
            <a:r>
              <a:rPr lang="en-GB" sz="2000" i="1" dirty="0" smtClean="0"/>
              <a:t>Annual Review of …</a:t>
            </a:r>
            <a:r>
              <a:rPr lang="en-GB" sz="2000" dirty="0" smtClean="0"/>
              <a:t>, </a:t>
            </a:r>
            <a:r>
              <a:rPr lang="en-GB" sz="2000" i="1" dirty="0" smtClean="0"/>
              <a:t>Physics Reports</a:t>
            </a:r>
            <a:r>
              <a:rPr lang="en-GB" sz="2000" dirty="0" smtClean="0"/>
              <a:t>, etc.)</a:t>
            </a:r>
          </a:p>
          <a:p>
            <a:pPr lvl="2"/>
            <a:r>
              <a:rPr lang="en-GB" sz="2000" dirty="0" smtClean="0"/>
              <a:t>Others have occasional review articles, e.g. </a:t>
            </a:r>
            <a:r>
              <a:rPr lang="en-GB" sz="2000" i="1" dirty="0" smtClean="0"/>
              <a:t>Nature</a:t>
            </a:r>
            <a:endParaRPr lang="en-GB" sz="2000" dirty="0" smtClean="0"/>
          </a:p>
          <a:p>
            <a:r>
              <a:rPr lang="en-GB" sz="2800" dirty="0" smtClean="0"/>
              <a:t>Use keyword or title searches</a:t>
            </a:r>
          </a:p>
          <a:p>
            <a:pPr lvl="1"/>
            <a:r>
              <a:rPr lang="en-GB" sz="2400" dirty="0" smtClean="0"/>
              <a:t>author-based searches may give you a biased view</a:t>
            </a:r>
            <a:endParaRPr lang="en-GB" sz="240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GB" dirty="0" smtClean="0"/>
              <a:t>Providing a balanced view of the field is an important skill.</a:t>
            </a:r>
          </a:p>
          <a:p>
            <a:r>
              <a:rPr lang="en-GB" dirty="0" smtClean="0">
                <a:solidFill>
                  <a:schemeClr val="tx2"/>
                </a:solidFill>
              </a:rPr>
              <a:t>‘Balance’ does </a:t>
            </a:r>
            <a:r>
              <a:rPr lang="en-GB" i="1" dirty="0" smtClean="0">
                <a:solidFill>
                  <a:schemeClr val="tx2"/>
                </a:solidFill>
              </a:rPr>
              <a:t>not</a:t>
            </a:r>
            <a:r>
              <a:rPr lang="en-GB" dirty="0" smtClean="0">
                <a:solidFill>
                  <a:schemeClr val="tx2"/>
                </a:solidFill>
              </a:rPr>
              <a:t> imply equal space for all opinions—emphasis should reflect degree of acceptance in field</a:t>
            </a:r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PHY340/350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61021-353A-4802-B69F-FBBDCB574362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6192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Making sure </a:t>
            </a:r>
            <a:br>
              <a:rPr lang="en-GB" dirty="0" smtClean="0"/>
            </a:br>
            <a:r>
              <a:rPr lang="en-GB" dirty="0" smtClean="0"/>
              <a:t>you’re up to date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16000" cy="4709120"/>
          </a:xfrm>
        </p:spPr>
        <p:txBody>
          <a:bodyPr>
            <a:normAutofit/>
          </a:bodyPr>
          <a:lstStyle/>
          <a:p>
            <a:r>
              <a:rPr lang="en-GB" dirty="0" smtClean="0"/>
              <a:t>Many research fields move very quickly</a:t>
            </a:r>
          </a:p>
          <a:p>
            <a:pPr lvl="1"/>
            <a:r>
              <a:rPr lang="en-GB" dirty="0" smtClean="0"/>
              <a:t>a review of neutrino oscillations from 2010 would be completely outdated now, as would a review of extrasolar planets from 2012</a:t>
            </a:r>
          </a:p>
          <a:p>
            <a:r>
              <a:rPr lang="en-GB" dirty="0" smtClean="0"/>
              <a:t>Therefore, if any of your sources is &gt;3 years old, check that the information is still current</a:t>
            </a:r>
          </a:p>
          <a:p>
            <a:pPr lvl="1"/>
            <a:r>
              <a:rPr lang="en-GB" dirty="0" smtClean="0"/>
              <a:t>do author searches in online databases, to see if the same team has updated its results</a:t>
            </a:r>
          </a:p>
          <a:p>
            <a:pPr lvl="1"/>
            <a:r>
              <a:rPr lang="en-GB" dirty="0" smtClean="0"/>
              <a:t>do keyword/title searches restricted to last few years</a:t>
            </a:r>
          </a:p>
          <a:p>
            <a:pPr lvl="1"/>
            <a:r>
              <a:rPr lang="en-GB" dirty="0" smtClean="0"/>
              <a:t>for groups that maintain websites (most particle physics experiments, NASA/ESA missions, etc.), check the “Publications” page (there will be one!)</a:t>
            </a:r>
          </a:p>
          <a:p>
            <a:r>
              <a:rPr lang="en-GB" dirty="0" smtClean="0"/>
              <a:t>Health Warning: very new results may also be wrong!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PHY340/350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61021-353A-4802-B69F-FBBDCB574362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5360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Citing your sources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736501"/>
          </a:xfrm>
        </p:spPr>
        <p:txBody>
          <a:bodyPr>
            <a:normAutofit lnSpcReduction="10000"/>
          </a:bodyPr>
          <a:lstStyle/>
          <a:p>
            <a:r>
              <a:rPr lang="en-GB" sz="2400" dirty="0" smtClean="0"/>
              <a:t>When to cite</a:t>
            </a:r>
          </a:p>
          <a:p>
            <a:r>
              <a:rPr lang="en-GB" sz="2400" dirty="0" smtClean="0"/>
              <a:t>What to cite</a:t>
            </a:r>
          </a:p>
          <a:p>
            <a:r>
              <a:rPr lang="en-GB" sz="2400" dirty="0" smtClean="0"/>
              <a:t>How to cite</a:t>
            </a:r>
          </a:p>
          <a:p>
            <a:r>
              <a:rPr lang="en-GB" sz="2400" dirty="0" smtClean="0"/>
              <a:t>Tools</a:t>
            </a:r>
            <a:endParaRPr lang="en-GB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PHY340/350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61021-353A-4802-B69F-FBBDCB574362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578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When do I need a reference?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/>
          </a:bodyPr>
          <a:lstStyle/>
          <a:p>
            <a:r>
              <a:rPr lang="en-GB" dirty="0" smtClean="0"/>
              <a:t>If the information you are communicating is not your own original work, you need a reference to your source</a:t>
            </a:r>
          </a:p>
          <a:p>
            <a:pPr lvl="1"/>
            <a:r>
              <a:rPr lang="en-GB" dirty="0" smtClean="0"/>
              <a:t>the source should be cited </a:t>
            </a:r>
            <a:r>
              <a:rPr lang="en-GB" b="1" dirty="0" smtClean="0"/>
              <a:t>at the point where it is used</a:t>
            </a:r>
            <a:r>
              <a:rPr lang="en-GB" dirty="0" smtClean="0"/>
              <a:t> (not at the end of the paragraph, for example)</a:t>
            </a:r>
          </a:p>
          <a:p>
            <a:pPr lvl="2"/>
            <a:r>
              <a:rPr lang="en-GB" dirty="0" smtClean="0"/>
              <a:t>this makes it clear what the source is being cited </a:t>
            </a:r>
            <a:r>
              <a:rPr lang="en-GB" i="1" dirty="0" smtClean="0"/>
              <a:t>for</a:t>
            </a:r>
            <a:endParaRPr lang="en-GB" dirty="0" smtClean="0"/>
          </a:p>
          <a:p>
            <a:pPr lvl="1"/>
            <a:r>
              <a:rPr lang="en-GB" dirty="0" smtClean="0"/>
              <a:t>sources of figures should be cited </a:t>
            </a:r>
            <a:r>
              <a:rPr lang="en-GB" b="1" dirty="0" smtClean="0"/>
              <a:t>in the figure caption</a:t>
            </a:r>
            <a:r>
              <a:rPr lang="en-GB" dirty="0" smtClean="0"/>
              <a:t> (not just in the text)</a:t>
            </a:r>
          </a:p>
          <a:p>
            <a:pPr lvl="2"/>
            <a:r>
              <a:rPr lang="en-GB" dirty="0" smtClean="0"/>
              <a:t>you should recognise that many people will go straight to the pictures, before/instead of reading the text!</a:t>
            </a:r>
          </a:p>
          <a:p>
            <a:r>
              <a:rPr lang="en-GB" dirty="0" smtClean="0"/>
              <a:t>Most students under-reference</a:t>
            </a:r>
          </a:p>
          <a:p>
            <a:pPr lvl="1"/>
            <a:r>
              <a:rPr lang="en-GB" dirty="0" smtClean="0"/>
              <a:t>so if you think you </a:t>
            </a:r>
            <a:r>
              <a:rPr lang="en-GB" i="1" dirty="0" smtClean="0"/>
              <a:t>might</a:t>
            </a:r>
            <a:r>
              <a:rPr lang="en-GB" dirty="0" smtClean="0"/>
              <a:t> need a reference, you almost certainly </a:t>
            </a:r>
            <a:r>
              <a:rPr lang="en-GB" i="1" dirty="0" smtClean="0"/>
              <a:t>do</a:t>
            </a:r>
            <a:r>
              <a:rPr lang="en-GB" dirty="0" smtClean="0"/>
              <a:t> need one!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PHY340/350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61021-353A-4802-B69F-FBBDCB574362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0999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 example of referencing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GB" sz="2000" dirty="0" smtClean="0"/>
              <a:t>From S Das et al., </a:t>
            </a:r>
            <a:r>
              <a:rPr lang="en-GB" sz="2000" i="1" dirty="0" smtClean="0"/>
              <a:t>Ann Rev Mat Res</a:t>
            </a:r>
            <a:r>
              <a:rPr lang="en-GB" sz="2000" dirty="0" smtClean="0"/>
              <a:t> </a:t>
            </a:r>
            <a:r>
              <a:rPr lang="en-GB" sz="2000" b="1" dirty="0" smtClean="0"/>
              <a:t>45</a:t>
            </a:r>
            <a:r>
              <a:rPr lang="en-GB" sz="2000" dirty="0" smtClean="0"/>
              <a:t> (2015) 1-27:</a:t>
            </a:r>
          </a:p>
          <a:p>
            <a:pPr marL="0" indent="0" algn="just">
              <a:buNone/>
            </a:pPr>
            <a:endParaRPr lang="en-GB" sz="2000" dirty="0" smtClean="0"/>
          </a:p>
          <a:p>
            <a:pPr marL="0" indent="0" algn="just">
              <a:buNone/>
            </a:pPr>
            <a:r>
              <a:rPr lang="en-GB" sz="2000" dirty="0" smtClean="0">
                <a:latin typeface="+mn-lt"/>
              </a:rPr>
              <a:t>Richard </a:t>
            </a:r>
            <a:r>
              <a:rPr lang="en-GB" sz="2000" dirty="0">
                <a:latin typeface="+mn-lt"/>
              </a:rPr>
              <a:t>P. Feynman inspired generations of scientists to explore “the bottom” during his lecture “There's Plenty of Room at the </a:t>
            </a:r>
            <a:r>
              <a:rPr lang="en-GB" sz="2000" dirty="0" smtClean="0">
                <a:latin typeface="+mn-lt"/>
              </a:rPr>
              <a:t>Bot-tom</a:t>
            </a:r>
            <a:r>
              <a:rPr lang="en-GB" sz="2000" dirty="0">
                <a:latin typeface="+mn-lt"/>
              </a:rPr>
              <a:t>” </a:t>
            </a:r>
            <a:r>
              <a:rPr lang="en-GB" sz="2000" b="1" dirty="0">
                <a:solidFill>
                  <a:schemeClr val="accent2"/>
                </a:solidFill>
                <a:latin typeface="+mn-lt"/>
              </a:rPr>
              <a:t>(1)</a:t>
            </a:r>
            <a:r>
              <a:rPr lang="en-GB" sz="2000" dirty="0">
                <a:latin typeface="+mn-lt"/>
              </a:rPr>
              <a:t>. With his questions, “What could we do with layered </a:t>
            </a:r>
            <a:r>
              <a:rPr lang="en-GB" sz="2000" dirty="0" smtClean="0">
                <a:latin typeface="+mn-lt"/>
              </a:rPr>
              <a:t>structures </a:t>
            </a:r>
            <a:r>
              <a:rPr lang="en-GB" sz="2000" dirty="0">
                <a:latin typeface="+mn-lt"/>
              </a:rPr>
              <a:t>with just the right layers? What would the </a:t>
            </a:r>
            <a:r>
              <a:rPr lang="en-GB" sz="2000" dirty="0" smtClean="0">
                <a:latin typeface="+mn-lt"/>
              </a:rPr>
              <a:t>properties </a:t>
            </a:r>
            <a:r>
              <a:rPr lang="en-GB" sz="2000" dirty="0">
                <a:latin typeface="+mn-lt"/>
              </a:rPr>
              <a:t>of materials be if we could really arrange the atoms the way we want them?”, Feynman motivated </a:t>
            </a:r>
            <a:r>
              <a:rPr lang="en-GB" sz="2000" dirty="0" smtClean="0">
                <a:latin typeface="+mn-lt"/>
              </a:rPr>
              <a:t>researchers </a:t>
            </a:r>
            <a:r>
              <a:rPr lang="en-GB" sz="2000" dirty="0">
                <a:latin typeface="+mn-lt"/>
              </a:rPr>
              <a:t>like </a:t>
            </a:r>
            <a:r>
              <a:rPr lang="en-GB" sz="2000" dirty="0" err="1">
                <a:latin typeface="+mn-lt"/>
              </a:rPr>
              <a:t>Frindt</a:t>
            </a:r>
            <a:r>
              <a:rPr lang="en-GB" sz="2000" dirty="0">
                <a:latin typeface="+mn-lt"/>
              </a:rPr>
              <a:t> to isolate few-layer MoS</a:t>
            </a:r>
            <a:r>
              <a:rPr lang="en-GB" sz="2000" baseline="-25000" dirty="0">
                <a:latin typeface="+mn-lt"/>
              </a:rPr>
              <a:t>2</a:t>
            </a:r>
            <a:r>
              <a:rPr lang="en-GB" sz="2000" dirty="0">
                <a:latin typeface="+mn-lt"/>
              </a:rPr>
              <a:t> by using the Scotch tape method </a:t>
            </a:r>
            <a:r>
              <a:rPr lang="en-GB" sz="2000" b="1" dirty="0">
                <a:solidFill>
                  <a:schemeClr val="accent2"/>
                </a:solidFill>
                <a:latin typeface="+mn-lt"/>
              </a:rPr>
              <a:t>(2, 3) </a:t>
            </a:r>
            <a:r>
              <a:rPr lang="en-GB" sz="2000" dirty="0">
                <a:latin typeface="+mn-lt"/>
              </a:rPr>
              <a:t>as well as chemical routes </a:t>
            </a:r>
            <a:r>
              <a:rPr lang="en-GB" sz="2000" dirty="0" smtClean="0">
                <a:latin typeface="+mn-lt"/>
              </a:rPr>
              <a:t>in-</a:t>
            </a:r>
            <a:r>
              <a:rPr lang="en-GB" sz="2000" dirty="0" err="1" smtClean="0">
                <a:latin typeface="+mn-lt"/>
              </a:rPr>
              <a:t>volving</a:t>
            </a:r>
            <a:r>
              <a:rPr lang="en-GB" sz="2000" dirty="0" smtClean="0">
                <a:latin typeface="+mn-lt"/>
              </a:rPr>
              <a:t> </a:t>
            </a:r>
            <a:r>
              <a:rPr lang="en-GB" sz="2000" dirty="0">
                <a:latin typeface="+mn-lt"/>
              </a:rPr>
              <a:t>the </a:t>
            </a:r>
            <a:r>
              <a:rPr lang="en-GB" sz="2000" dirty="0" smtClean="0">
                <a:latin typeface="+mn-lt"/>
              </a:rPr>
              <a:t>intercalation </a:t>
            </a:r>
            <a:r>
              <a:rPr lang="en-GB" sz="2000" dirty="0">
                <a:latin typeface="+mn-lt"/>
              </a:rPr>
              <a:t>of Li ions between MoS</a:t>
            </a:r>
            <a:r>
              <a:rPr lang="en-GB" sz="2000" baseline="-25000" dirty="0">
                <a:latin typeface="+mn-lt"/>
              </a:rPr>
              <a:t>2</a:t>
            </a:r>
            <a:r>
              <a:rPr lang="en-GB" sz="2000" dirty="0">
                <a:latin typeface="+mn-lt"/>
              </a:rPr>
              <a:t> layers </a:t>
            </a:r>
            <a:r>
              <a:rPr lang="en-GB" sz="2000" b="1" dirty="0">
                <a:solidFill>
                  <a:schemeClr val="accent2"/>
                </a:solidFill>
                <a:latin typeface="+mn-lt"/>
              </a:rPr>
              <a:t>(4)</a:t>
            </a:r>
            <a:r>
              <a:rPr lang="en-GB" sz="2000" dirty="0">
                <a:latin typeface="+mn-lt"/>
              </a:rPr>
              <a:t>. Ultimately, </a:t>
            </a:r>
            <a:r>
              <a:rPr lang="en-GB" sz="2000" dirty="0" err="1" smtClean="0">
                <a:latin typeface="+mn-lt"/>
              </a:rPr>
              <a:t>Novoselov</a:t>
            </a:r>
            <a:r>
              <a:rPr lang="en-GB" sz="2000" dirty="0">
                <a:latin typeface="+mn-lt"/>
              </a:rPr>
              <a:t>, </a:t>
            </a:r>
            <a:r>
              <a:rPr lang="en-GB" sz="2000" dirty="0" err="1">
                <a:latin typeface="+mn-lt"/>
              </a:rPr>
              <a:t>Geim</a:t>
            </a:r>
            <a:r>
              <a:rPr lang="en-GB" sz="2000" dirty="0">
                <a:latin typeface="+mn-lt"/>
              </a:rPr>
              <a:t>, and colleagues first </a:t>
            </a:r>
            <a:r>
              <a:rPr lang="en-GB" sz="2000" dirty="0" smtClean="0">
                <a:latin typeface="+mn-lt"/>
              </a:rPr>
              <a:t>demonstrated </a:t>
            </a:r>
            <a:r>
              <a:rPr lang="en-GB" sz="2000" dirty="0">
                <a:latin typeface="+mn-lt"/>
              </a:rPr>
              <a:t>that it was indeed possible to isolate and measure electronic transport on </a:t>
            </a:r>
            <a:r>
              <a:rPr lang="en-GB" sz="2000" dirty="0" smtClean="0">
                <a:latin typeface="+mn-lt"/>
              </a:rPr>
              <a:t>individual </a:t>
            </a:r>
            <a:r>
              <a:rPr lang="en-GB" sz="2000" dirty="0">
                <a:latin typeface="+mn-lt"/>
              </a:rPr>
              <a:t>layers of </a:t>
            </a:r>
            <a:r>
              <a:rPr lang="en-GB" sz="2000" i="1" dirty="0">
                <a:latin typeface="+mn-lt"/>
              </a:rPr>
              <a:t>sp</a:t>
            </a:r>
            <a:r>
              <a:rPr lang="en-GB" sz="2000" baseline="30000" dirty="0">
                <a:latin typeface="+mn-lt"/>
              </a:rPr>
              <a:t>2</a:t>
            </a:r>
            <a:r>
              <a:rPr lang="en-GB" sz="2000" dirty="0">
                <a:latin typeface="+mn-lt"/>
              </a:rPr>
              <a:t>-hybridized carbon (now known as graphene) </a:t>
            </a:r>
            <a:r>
              <a:rPr lang="en-GB" sz="2000" b="1" dirty="0">
                <a:solidFill>
                  <a:schemeClr val="accent2"/>
                </a:solidFill>
                <a:latin typeface="+mn-lt"/>
              </a:rPr>
              <a:t>(5)</a:t>
            </a:r>
            <a:r>
              <a:rPr lang="en-GB" sz="2000" dirty="0">
                <a:latin typeface="+mn-lt"/>
              </a:rPr>
              <a:t>.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1628800"/>
            <a:ext cx="3008313" cy="4497363"/>
          </a:xfrm>
        </p:spPr>
        <p:txBody>
          <a:bodyPr>
            <a:noAutofit/>
          </a:bodyPr>
          <a:lstStyle/>
          <a:p>
            <a:pPr marL="263525" indent="-263525" algn="l">
              <a:buFont typeface="+mj-lt"/>
              <a:buAutoNum type="arabicPeriod"/>
            </a:pPr>
            <a:r>
              <a:rPr lang="en-GB" sz="1200" dirty="0" smtClean="0"/>
              <a:t>Feynman </a:t>
            </a:r>
            <a:r>
              <a:rPr lang="en-GB" sz="1200" dirty="0"/>
              <a:t>RP. 1959. There's plenty of room at the bottom. </a:t>
            </a:r>
            <a:r>
              <a:rPr lang="en-GB" sz="1200" i="1" dirty="0"/>
              <a:t>Caltech Eng. Sci.</a:t>
            </a:r>
            <a:r>
              <a:rPr lang="en-GB" sz="1200" dirty="0"/>
              <a:t> </a:t>
            </a:r>
            <a:r>
              <a:rPr lang="en-GB" sz="1200" b="1" dirty="0"/>
              <a:t>23</a:t>
            </a:r>
            <a:r>
              <a:rPr lang="en-GB" sz="1200" dirty="0"/>
              <a:t>(5):22–36 </a:t>
            </a:r>
          </a:p>
          <a:p>
            <a:pPr marL="263525" indent="-263525" algn="l">
              <a:buFont typeface="+mj-lt"/>
              <a:buAutoNum type="arabicPeriod"/>
            </a:pPr>
            <a:r>
              <a:rPr lang="en-GB" sz="1200" dirty="0" err="1" smtClean="0"/>
              <a:t>Frindt</a:t>
            </a:r>
            <a:r>
              <a:rPr lang="en-GB" sz="1200" dirty="0" smtClean="0"/>
              <a:t> </a:t>
            </a:r>
            <a:r>
              <a:rPr lang="en-GB" sz="1200" dirty="0"/>
              <a:t>R. 1965. Optical absorption of a few unit-cell layers of MoS</a:t>
            </a:r>
            <a:r>
              <a:rPr lang="en-GB" sz="1200" baseline="-25000" dirty="0"/>
              <a:t>2</a:t>
            </a:r>
            <a:r>
              <a:rPr lang="en-GB" sz="1200" dirty="0"/>
              <a:t>. </a:t>
            </a:r>
            <a:r>
              <a:rPr lang="en-GB" sz="1200" i="1" dirty="0"/>
              <a:t>Phys. Rev.</a:t>
            </a:r>
            <a:r>
              <a:rPr lang="en-GB" sz="1200" dirty="0"/>
              <a:t> </a:t>
            </a:r>
            <a:r>
              <a:rPr lang="en-GB" sz="1200" b="1" dirty="0"/>
              <a:t>140</a:t>
            </a:r>
            <a:r>
              <a:rPr lang="en-GB" sz="1200" dirty="0"/>
              <a:t>:A536 </a:t>
            </a:r>
          </a:p>
          <a:p>
            <a:pPr marL="263525" indent="-263525" algn="l">
              <a:buFont typeface="+mj-lt"/>
              <a:buAutoNum type="arabicPeriod"/>
            </a:pPr>
            <a:r>
              <a:rPr lang="en-GB" sz="1200" dirty="0" err="1" smtClean="0"/>
              <a:t>Frindt</a:t>
            </a:r>
            <a:r>
              <a:rPr lang="en-GB" sz="1200" dirty="0" smtClean="0"/>
              <a:t> </a:t>
            </a:r>
            <a:r>
              <a:rPr lang="en-GB" sz="1200" dirty="0"/>
              <a:t>R. 1966. Single crystals of MoS</a:t>
            </a:r>
            <a:r>
              <a:rPr lang="en-GB" sz="1200" baseline="-25000" dirty="0"/>
              <a:t>2</a:t>
            </a:r>
            <a:r>
              <a:rPr lang="en-GB" sz="1200" dirty="0"/>
              <a:t> several molecular layers thick. </a:t>
            </a:r>
            <a:r>
              <a:rPr lang="en-GB" sz="1200" i="1" dirty="0"/>
              <a:t>J. Appl. Phys.</a:t>
            </a:r>
            <a:r>
              <a:rPr lang="en-GB" sz="1200" dirty="0"/>
              <a:t> </a:t>
            </a:r>
            <a:r>
              <a:rPr lang="en-GB" sz="1200" b="1" dirty="0"/>
              <a:t>37</a:t>
            </a:r>
            <a:r>
              <a:rPr lang="en-GB" sz="1200" dirty="0"/>
              <a:t>:1928–29 </a:t>
            </a:r>
          </a:p>
          <a:p>
            <a:pPr marL="263525" indent="-263525" algn="l">
              <a:buFont typeface="+mj-lt"/>
              <a:buAutoNum type="arabicPeriod"/>
            </a:pPr>
            <a:r>
              <a:rPr lang="en-GB" sz="1200" dirty="0" err="1" smtClean="0"/>
              <a:t>Joensen</a:t>
            </a:r>
            <a:r>
              <a:rPr lang="en-GB" sz="1200" dirty="0" smtClean="0"/>
              <a:t> </a:t>
            </a:r>
            <a:r>
              <a:rPr lang="en-GB" sz="1200" dirty="0"/>
              <a:t>P, </a:t>
            </a:r>
            <a:r>
              <a:rPr lang="en-GB" sz="1200" dirty="0" err="1"/>
              <a:t>Frindt</a:t>
            </a:r>
            <a:r>
              <a:rPr lang="en-GB" sz="1200" dirty="0"/>
              <a:t> R, Morrison SR. 1986. Single-layer MoS</a:t>
            </a:r>
            <a:r>
              <a:rPr lang="en-GB" sz="1200" baseline="-25000" dirty="0"/>
              <a:t>2</a:t>
            </a:r>
            <a:r>
              <a:rPr lang="en-GB" sz="1200" dirty="0"/>
              <a:t>. </a:t>
            </a:r>
            <a:r>
              <a:rPr lang="en-GB" sz="1200" i="1" dirty="0"/>
              <a:t>Mater. Res. Bull.</a:t>
            </a:r>
            <a:r>
              <a:rPr lang="en-GB" sz="1200" dirty="0"/>
              <a:t> </a:t>
            </a:r>
            <a:r>
              <a:rPr lang="en-GB" sz="1200" b="1" dirty="0" smtClean="0"/>
              <a:t>21</a:t>
            </a:r>
            <a:r>
              <a:rPr lang="en-GB" sz="1200" dirty="0" smtClean="0"/>
              <a:t>:457–61</a:t>
            </a:r>
            <a:endParaRPr lang="en-GB" sz="1200" dirty="0"/>
          </a:p>
          <a:p>
            <a:pPr marL="263525" indent="-263525" algn="l">
              <a:buFont typeface="+mj-lt"/>
              <a:buAutoNum type="arabicPeriod"/>
            </a:pPr>
            <a:r>
              <a:rPr lang="en-GB" sz="1200" dirty="0" err="1" smtClean="0"/>
              <a:t>Novoselov</a:t>
            </a:r>
            <a:r>
              <a:rPr lang="en-GB" sz="1200" dirty="0" smtClean="0"/>
              <a:t> </a:t>
            </a:r>
            <a:r>
              <a:rPr lang="en-GB" sz="1200" dirty="0"/>
              <a:t>KS, </a:t>
            </a:r>
            <a:r>
              <a:rPr lang="en-GB" sz="1200" dirty="0" err="1"/>
              <a:t>Geim</a:t>
            </a:r>
            <a:r>
              <a:rPr lang="en-GB" sz="1200" dirty="0"/>
              <a:t> AK, </a:t>
            </a:r>
            <a:r>
              <a:rPr lang="en-GB" sz="1200" dirty="0" err="1"/>
              <a:t>Morozov</a:t>
            </a:r>
            <a:r>
              <a:rPr lang="en-GB" sz="1200" dirty="0"/>
              <a:t> S, Jiang D, Zhang Y, et al. 2004. Electric field effect in atomically thin carbon films. </a:t>
            </a:r>
            <a:r>
              <a:rPr lang="en-GB" sz="1200" i="1" dirty="0"/>
              <a:t>Science</a:t>
            </a:r>
            <a:r>
              <a:rPr lang="en-GB" sz="1200" dirty="0"/>
              <a:t> </a:t>
            </a:r>
            <a:r>
              <a:rPr lang="en-GB" sz="1200" b="1" dirty="0"/>
              <a:t>306</a:t>
            </a:r>
            <a:r>
              <a:rPr lang="en-GB" sz="1200" dirty="0"/>
              <a:t>:666–69 </a:t>
            </a:r>
          </a:p>
          <a:p>
            <a:endParaRPr lang="en-GB" sz="1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PHY340/350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61021-353A-4802-B69F-FBBDCB574362}" type="slidenum">
              <a:rPr lang="en-GB" smtClean="0"/>
              <a:t>15</a:t>
            </a:fld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1907704" y="6021288"/>
            <a:ext cx="5616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tx2"/>
                </a:solidFill>
                <a:latin typeface="+mj-lt"/>
              </a:rPr>
              <a:t>This 27-page paper has a total of 155 references.</a:t>
            </a:r>
            <a:endParaRPr lang="en-GB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3033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should I reference?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80000" cy="4709120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Ideally, the information being referenced should be the </a:t>
            </a:r>
            <a:r>
              <a:rPr lang="en-GB" b="1" dirty="0" smtClean="0"/>
              <a:t>main topic</a:t>
            </a:r>
            <a:r>
              <a:rPr lang="en-GB" dirty="0" smtClean="0"/>
              <a:t> of the cited paper</a:t>
            </a:r>
          </a:p>
          <a:p>
            <a:pPr lvl="1"/>
            <a:r>
              <a:rPr lang="en-GB" dirty="0" smtClean="0"/>
              <a:t>if the information you are interested in is only a passing aside in the paper, there is almost certainly a better reference for it (try the reference that the first paper cites!)</a:t>
            </a:r>
          </a:p>
          <a:p>
            <a:r>
              <a:rPr lang="en-GB" dirty="0" smtClean="0"/>
              <a:t>The cited paper should normally be the </a:t>
            </a:r>
            <a:r>
              <a:rPr lang="en-GB" b="1" dirty="0" smtClean="0"/>
              <a:t>original source</a:t>
            </a:r>
            <a:r>
              <a:rPr lang="en-GB" dirty="0" smtClean="0"/>
              <a:t> of the information</a:t>
            </a:r>
          </a:p>
          <a:p>
            <a:pPr lvl="1"/>
            <a:r>
              <a:rPr lang="en-GB" dirty="0" smtClean="0"/>
              <a:t>though sometimes you may be citing a review article which has collected together information from many papers</a:t>
            </a:r>
          </a:p>
          <a:p>
            <a:r>
              <a:rPr lang="en-GB" b="1" dirty="0" smtClean="0"/>
              <a:t>You should have read the source you cite</a:t>
            </a:r>
          </a:p>
          <a:p>
            <a:pPr lvl="1"/>
            <a:r>
              <a:rPr lang="en-GB" b="1" dirty="0" smtClean="0"/>
              <a:t>do not copy references from other people without reading them yourself</a:t>
            </a:r>
          </a:p>
          <a:p>
            <a:pPr lvl="2"/>
            <a:r>
              <a:rPr lang="en-GB" dirty="0" smtClean="0"/>
              <a:t>if you can’t find the original, make it clear that you are using second-hand information (“</a:t>
            </a:r>
            <a:r>
              <a:rPr lang="en-GB" dirty="0" err="1" smtClean="0"/>
              <a:t>Bloggs</a:t>
            </a:r>
            <a:r>
              <a:rPr lang="en-GB" dirty="0" smtClean="0"/>
              <a:t>, J, as quoted in Smith, A”)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PHY340/350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61021-353A-4802-B69F-FBBDCB574362}" type="slidenum">
              <a:rPr lang="en-GB" smtClean="0"/>
              <a:t>16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28610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should I reference?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6108278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The refereed journal article that is the original source of the information</a:t>
            </a:r>
          </a:p>
          <a:p>
            <a:pPr lvl="1"/>
            <a:r>
              <a:rPr lang="en-GB" dirty="0" smtClean="0"/>
              <a:t>or the refereed review article that provided the compilation</a:t>
            </a:r>
          </a:p>
          <a:p>
            <a:r>
              <a:rPr lang="en-GB" dirty="0" smtClean="0"/>
              <a:t>Except for:</a:t>
            </a:r>
          </a:p>
          <a:p>
            <a:pPr lvl="1"/>
            <a:r>
              <a:rPr lang="en-GB" dirty="0" smtClean="0"/>
              <a:t>very new results</a:t>
            </a:r>
          </a:p>
          <a:p>
            <a:pPr lvl="2"/>
            <a:r>
              <a:rPr lang="en-GB" dirty="0" err="1" smtClean="0"/>
              <a:t>arXiv</a:t>
            </a:r>
            <a:r>
              <a:rPr lang="en-GB" dirty="0" smtClean="0"/>
              <a:t> preprint or conference paper</a:t>
            </a:r>
          </a:p>
          <a:p>
            <a:pPr lvl="1"/>
            <a:r>
              <a:rPr lang="en-GB" dirty="0" smtClean="0"/>
              <a:t>standard derivations</a:t>
            </a:r>
          </a:p>
          <a:p>
            <a:pPr lvl="2"/>
            <a:r>
              <a:rPr lang="en-GB" dirty="0" smtClean="0"/>
              <a:t>textbook</a:t>
            </a:r>
          </a:p>
          <a:p>
            <a:pPr lvl="1"/>
            <a:r>
              <a:rPr lang="en-GB" dirty="0" smtClean="0"/>
              <a:t>images from web pages</a:t>
            </a:r>
          </a:p>
          <a:p>
            <a:pPr lvl="2"/>
            <a:r>
              <a:rPr lang="en-GB" dirty="0" smtClean="0"/>
              <a:t>web URL plus any figure credit given</a:t>
            </a:r>
          </a:p>
          <a:p>
            <a:pPr lvl="1"/>
            <a:r>
              <a:rPr lang="en-GB" dirty="0" smtClean="0"/>
              <a:t>“official” web databases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GB" dirty="0" smtClean="0"/>
              <a:t>Referencing the original source both gives credit where it’s due and minimises the risk of misrepresenting the result (you are not relying on someone else’s interpretation).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PHY340/350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61021-353A-4802-B69F-FBBDCB574362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7437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How should I reference?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16000" cy="4781128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In the text:</a:t>
            </a:r>
          </a:p>
          <a:p>
            <a:pPr lvl="1"/>
            <a:r>
              <a:rPr lang="en-GB" dirty="0" smtClean="0"/>
              <a:t>two standard styles: Harvard (Author, year) and numeric [1]</a:t>
            </a:r>
          </a:p>
          <a:p>
            <a:pPr lvl="1"/>
            <a:r>
              <a:rPr lang="en-GB" dirty="0" smtClean="0"/>
              <a:t>see library information skills tutorials:</a:t>
            </a:r>
          </a:p>
          <a:p>
            <a:pPr lvl="2"/>
            <a:r>
              <a:rPr lang="en-GB" dirty="0" smtClean="0"/>
              <a:t>www.librarydevelopment.group.shef.ac.uk/referencing.html</a:t>
            </a:r>
          </a:p>
          <a:p>
            <a:r>
              <a:rPr lang="en-GB" dirty="0" smtClean="0"/>
              <a:t>In the reference list:</a:t>
            </a:r>
          </a:p>
          <a:p>
            <a:pPr lvl="1"/>
            <a:r>
              <a:rPr lang="en-GB" dirty="0" smtClean="0"/>
              <a:t>the key point is that you must give all the information needed for your reader to find your source</a:t>
            </a:r>
          </a:p>
          <a:p>
            <a:pPr lvl="2"/>
            <a:r>
              <a:rPr lang="en-GB" dirty="0" smtClean="0"/>
              <a:t>journal papers: author(s) (or first author et al. for &gt;3), journal name (usually abbreviated), volume number and year, page or article ID</a:t>
            </a:r>
          </a:p>
          <a:p>
            <a:pPr lvl="3"/>
            <a:r>
              <a:rPr lang="en-GB" dirty="0" smtClean="0"/>
              <a:t>title of paper not actually needed though often given</a:t>
            </a:r>
          </a:p>
          <a:p>
            <a:pPr lvl="2"/>
            <a:r>
              <a:rPr lang="en-GB" dirty="0" smtClean="0"/>
              <a:t>books: author(s) (+ editor(s) if a compilation), title, year and publisher, chapter or page(s)</a:t>
            </a:r>
          </a:p>
          <a:p>
            <a:pPr lvl="2"/>
            <a:r>
              <a:rPr lang="en-GB" dirty="0" err="1" smtClean="0"/>
              <a:t>arXiv</a:t>
            </a:r>
            <a:r>
              <a:rPr lang="en-GB" dirty="0" smtClean="0"/>
              <a:t> preprints: author(s), </a:t>
            </a:r>
            <a:r>
              <a:rPr lang="en-GB" dirty="0" err="1" smtClean="0"/>
              <a:t>arXiv</a:t>
            </a:r>
            <a:r>
              <a:rPr lang="en-GB" dirty="0" smtClean="0"/>
              <a:t> preprint number and category, year [implicit in </a:t>
            </a:r>
            <a:r>
              <a:rPr lang="en-GB" dirty="0" err="1" smtClean="0"/>
              <a:t>arXiv</a:t>
            </a:r>
            <a:r>
              <a:rPr lang="en-GB" dirty="0" smtClean="0"/>
              <a:t> number, but given anyway]</a:t>
            </a:r>
          </a:p>
          <a:p>
            <a:pPr lvl="3"/>
            <a:r>
              <a:rPr lang="en-GB" b="1" dirty="0" smtClean="0"/>
              <a:t>only cite the </a:t>
            </a:r>
            <a:r>
              <a:rPr lang="en-GB" b="1" dirty="0" err="1" smtClean="0"/>
              <a:t>arXiv</a:t>
            </a:r>
            <a:r>
              <a:rPr lang="en-GB" b="1" dirty="0" smtClean="0"/>
              <a:t> preprint if it has not been published (yet)</a:t>
            </a:r>
          </a:p>
          <a:p>
            <a:pPr lvl="2"/>
            <a:r>
              <a:rPr lang="en-GB" dirty="0" smtClean="0"/>
              <a:t>websites: author (if identifiable), full URL, date accessed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PHY340/350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61021-353A-4802-B69F-FBBDCB574362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138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Some referencing tips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6108278"/>
          </a:xfrm>
        </p:spPr>
        <p:txBody>
          <a:bodyPr>
            <a:normAutofit fontScale="85000" lnSpcReduction="10000"/>
          </a:bodyPr>
          <a:lstStyle/>
          <a:p>
            <a:r>
              <a:rPr lang="en-GB" dirty="0" smtClean="0"/>
              <a:t>If you use the same source multiple times, you simply reuse the citation</a:t>
            </a:r>
          </a:p>
          <a:p>
            <a:pPr lvl="1"/>
            <a:r>
              <a:rPr lang="en-GB" dirty="0" smtClean="0"/>
              <a:t>do not “pad out” your reference list with 17 references to the same paper!</a:t>
            </a:r>
          </a:p>
          <a:p>
            <a:r>
              <a:rPr lang="en-GB" dirty="0" smtClean="0"/>
              <a:t>For long author lists (&gt;3 or 4 names), use First Author et al. (short for </a:t>
            </a:r>
            <a:r>
              <a:rPr lang="en-GB" i="1" dirty="0" smtClean="0"/>
              <a:t>et </a:t>
            </a:r>
            <a:r>
              <a:rPr lang="en-GB" i="1" dirty="0" err="1" smtClean="0"/>
              <a:t>alii</a:t>
            </a:r>
            <a:r>
              <a:rPr lang="en-GB" dirty="0" smtClean="0"/>
              <a:t>, “and others”)</a:t>
            </a:r>
          </a:p>
          <a:p>
            <a:r>
              <a:rPr lang="en-GB" dirty="0" smtClean="0"/>
              <a:t>For repeated citations, e.g. to different chapters of a book, use </a:t>
            </a:r>
            <a:r>
              <a:rPr lang="en-GB" i="1" dirty="0" smtClean="0"/>
              <a:t>ibid.</a:t>
            </a:r>
            <a:r>
              <a:rPr lang="en-GB" dirty="0" smtClean="0"/>
              <a:t> (</a:t>
            </a:r>
            <a:r>
              <a:rPr lang="en-GB" i="1" dirty="0" err="1" smtClean="0"/>
              <a:t>ibidem</a:t>
            </a:r>
            <a:r>
              <a:rPr lang="en-GB" dirty="0" smtClean="0"/>
              <a:t>, “the same”) or </a:t>
            </a:r>
            <a:r>
              <a:rPr lang="en-GB" i="1" dirty="0" smtClean="0"/>
              <a:t>op. cit.</a:t>
            </a:r>
            <a:r>
              <a:rPr lang="en-GB" dirty="0" smtClean="0"/>
              <a:t> (</a:t>
            </a:r>
            <a:r>
              <a:rPr lang="en-GB" i="1" dirty="0" err="1" smtClean="0"/>
              <a:t>opere</a:t>
            </a:r>
            <a:r>
              <a:rPr lang="en-GB" i="1" dirty="0" smtClean="0"/>
              <a:t> citato</a:t>
            </a:r>
            <a:r>
              <a:rPr lang="en-GB" dirty="0" smtClean="0"/>
              <a:t>, “in the work [already] cited”)</a:t>
            </a:r>
          </a:p>
          <a:p>
            <a:pPr lvl="1"/>
            <a:r>
              <a:rPr lang="en-GB" i="1" dirty="0" smtClean="0"/>
              <a:t>ibid.</a:t>
            </a:r>
            <a:r>
              <a:rPr lang="en-GB" dirty="0" smtClean="0"/>
              <a:t> if the citation is to the immediately preceding reference, </a:t>
            </a:r>
            <a:r>
              <a:rPr lang="en-GB" i="1" dirty="0" smtClean="0"/>
              <a:t>op. cit.</a:t>
            </a:r>
            <a:r>
              <a:rPr lang="en-GB" dirty="0" smtClean="0"/>
              <a:t> if it’s to a reference higher up the list</a:t>
            </a:r>
            <a:endParaRPr lang="en-GB" i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96137" y="2438400"/>
            <a:ext cx="3240000" cy="3687763"/>
          </a:xfrm>
          <a:ln>
            <a:solidFill>
              <a:schemeClr val="accent2"/>
            </a:solidFill>
          </a:ln>
        </p:spPr>
        <p:txBody>
          <a:bodyPr>
            <a:noAutofit/>
          </a:bodyPr>
          <a:lstStyle/>
          <a:p>
            <a:pPr>
              <a:lnSpc>
                <a:spcPct val="95000"/>
              </a:lnSpc>
            </a:pPr>
            <a:r>
              <a:rPr lang="en-GB" sz="2400" b="1" dirty="0" smtClean="0">
                <a:solidFill>
                  <a:schemeClr val="accent2"/>
                </a:solidFill>
              </a:rPr>
              <a:t>Remember: referencing a source entitles you to use the </a:t>
            </a:r>
            <a:r>
              <a:rPr lang="en-GB" sz="2400" b="1" u="sng" dirty="0" smtClean="0">
                <a:solidFill>
                  <a:schemeClr val="accent2"/>
                </a:solidFill>
              </a:rPr>
              <a:t>information</a:t>
            </a:r>
            <a:r>
              <a:rPr lang="en-GB" sz="2400" b="1" dirty="0" smtClean="0">
                <a:solidFill>
                  <a:schemeClr val="accent2"/>
                </a:solidFill>
              </a:rPr>
              <a:t>, not the </a:t>
            </a:r>
            <a:r>
              <a:rPr lang="en-GB" sz="2400" b="1" u="sng" dirty="0" smtClean="0">
                <a:solidFill>
                  <a:schemeClr val="accent2"/>
                </a:solidFill>
              </a:rPr>
              <a:t>words</a:t>
            </a:r>
            <a:r>
              <a:rPr lang="en-GB" sz="2400" b="1" dirty="0" smtClean="0">
                <a:solidFill>
                  <a:schemeClr val="accent2"/>
                </a:solidFill>
              </a:rPr>
              <a:t>.  If you paraphrase a referenced source too closely, you are still plagiarising.</a:t>
            </a:r>
            <a:endParaRPr lang="en-GB" sz="2400" b="1" dirty="0">
              <a:solidFill>
                <a:schemeClr val="accent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PHY340/350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61021-353A-4802-B69F-FBBDCB574362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4736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Finding and Using Information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2384573"/>
          </a:xfrm>
        </p:spPr>
        <p:txBody>
          <a:bodyPr>
            <a:normAutofit/>
          </a:bodyPr>
          <a:lstStyle/>
          <a:p>
            <a:r>
              <a:rPr lang="en-GB" sz="2400" dirty="0" smtClean="0"/>
              <a:t>Reliable</a:t>
            </a:r>
          </a:p>
          <a:p>
            <a:r>
              <a:rPr lang="en-GB" sz="2400" dirty="0" smtClean="0"/>
              <a:t>Complete</a:t>
            </a:r>
          </a:p>
          <a:p>
            <a:r>
              <a:rPr lang="en-GB" sz="2400" dirty="0" smtClean="0"/>
              <a:t>Up-to-Date</a:t>
            </a:r>
          </a:p>
          <a:p>
            <a:r>
              <a:rPr lang="en-GB" sz="2400" dirty="0" smtClean="0"/>
              <a:t>Properly Cited</a:t>
            </a:r>
          </a:p>
          <a:p>
            <a:r>
              <a:rPr lang="en-GB" sz="2400" dirty="0" smtClean="0"/>
              <a:t>Understood</a:t>
            </a:r>
          </a:p>
          <a:p>
            <a:endParaRPr lang="en-GB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PHY340/350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61021-353A-4802-B69F-FBBDCB574362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5273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Referencing Tools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There are tools that make referencing easier</a:t>
            </a:r>
          </a:p>
          <a:p>
            <a:pPr lvl="1"/>
            <a:r>
              <a:rPr lang="en-GB" dirty="0" smtClean="0"/>
              <a:t>Microsoft EndNote (on university computers)</a:t>
            </a:r>
          </a:p>
          <a:p>
            <a:pPr lvl="1"/>
            <a:r>
              <a:rPr lang="en-GB" dirty="0" err="1" smtClean="0"/>
              <a:t>BibTeX</a:t>
            </a:r>
            <a:r>
              <a:rPr lang="en-GB" dirty="0" smtClean="0"/>
              <a:t> for </a:t>
            </a:r>
            <a:r>
              <a:rPr lang="en-GB" dirty="0" err="1" smtClean="0"/>
              <a:t>LaTeX</a:t>
            </a:r>
            <a:r>
              <a:rPr lang="en-GB" dirty="0" smtClean="0"/>
              <a:t> (free)</a:t>
            </a:r>
          </a:p>
          <a:p>
            <a:r>
              <a:rPr lang="en-GB" dirty="0" smtClean="0"/>
              <a:t>You enter the information (author, journal, etc.) and the package formats it for you</a:t>
            </a:r>
          </a:p>
          <a:p>
            <a:pPr lvl="1"/>
            <a:r>
              <a:rPr lang="en-GB" dirty="0" smtClean="0"/>
              <a:t>many databases will automatically export reference in </a:t>
            </a:r>
            <a:r>
              <a:rPr lang="en-GB" dirty="0" err="1" smtClean="0"/>
              <a:t>BibTeX</a:t>
            </a:r>
            <a:r>
              <a:rPr lang="en-GB" dirty="0" smtClean="0"/>
              <a:t> and/or EndNote format</a:t>
            </a:r>
          </a:p>
          <a:p>
            <a:r>
              <a:rPr lang="en-GB" dirty="0" err="1" smtClean="0"/>
              <a:t>LaTeX</a:t>
            </a:r>
            <a:r>
              <a:rPr lang="en-GB" dirty="0" smtClean="0"/>
              <a:t> supports symbolic referencing </a:t>
            </a:r>
          </a:p>
          <a:p>
            <a:pPr lvl="1"/>
            <a:r>
              <a:rPr lang="en-GB" dirty="0" smtClean="0"/>
              <a:t>you cite the reference by a name you define, and when the file is processed this will be replaced by a number</a:t>
            </a:r>
          </a:p>
          <a:p>
            <a:pPr lvl="1"/>
            <a:r>
              <a:rPr lang="en-GB" dirty="0" smtClean="0"/>
              <a:t>very handy when you want to add/delete/rearrange references</a:t>
            </a:r>
          </a:p>
          <a:p>
            <a:r>
              <a:rPr lang="en-GB" dirty="0" smtClean="0"/>
              <a:t>Word also has a reference manager (menu item on the References tab)</a:t>
            </a:r>
          </a:p>
          <a:p>
            <a:pPr lvl="1"/>
            <a:r>
              <a:rPr lang="en-GB" dirty="0" smtClean="0"/>
              <a:t>I’ve never used it, don’t know how good it is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PHY340/350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61021-353A-4802-B69F-FBBDCB574362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6118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Putting it all together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2096541"/>
          </a:xfrm>
        </p:spPr>
        <p:txBody>
          <a:bodyPr>
            <a:normAutofit/>
          </a:bodyPr>
          <a:lstStyle/>
          <a:p>
            <a:r>
              <a:rPr lang="en-GB" sz="2800" dirty="0" smtClean="0"/>
              <a:t>Assimilate</a:t>
            </a:r>
          </a:p>
          <a:p>
            <a:r>
              <a:rPr lang="en-GB" sz="2800" dirty="0" smtClean="0"/>
              <a:t>Analyse</a:t>
            </a:r>
          </a:p>
          <a:p>
            <a:r>
              <a:rPr lang="en-GB" sz="2800" dirty="0" smtClean="0"/>
              <a:t>Synthesise</a:t>
            </a:r>
            <a:endParaRPr lang="en-GB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PHY340/350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61021-353A-4802-B69F-FBBDCB574362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1181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Writing a literature review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8000" cy="4824000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Your literature review should </a:t>
            </a:r>
            <a:r>
              <a:rPr lang="en-GB" b="1" dirty="0" smtClean="0"/>
              <a:t>not</a:t>
            </a:r>
            <a:r>
              <a:rPr lang="en-GB" dirty="0" smtClean="0"/>
              <a:t> consist of a series of summaries of papers strung together</a:t>
            </a:r>
          </a:p>
          <a:p>
            <a:r>
              <a:rPr lang="en-GB" b="1" dirty="0" smtClean="0"/>
              <a:t>Assimilate</a:t>
            </a:r>
            <a:r>
              <a:rPr lang="en-GB" dirty="0" smtClean="0"/>
              <a:t> the information</a:t>
            </a:r>
          </a:p>
          <a:p>
            <a:pPr lvl="1"/>
            <a:r>
              <a:rPr lang="en-GB" dirty="0" smtClean="0"/>
              <a:t>you need to understand what the paper says and what it means, or you won’t be able to report it effectively</a:t>
            </a:r>
          </a:p>
          <a:p>
            <a:pPr lvl="1"/>
            <a:r>
              <a:rPr lang="en-GB" dirty="0" smtClean="0"/>
              <a:t>if you don’t understand it, take a step back—try doing some background reading, e.g. in a textbook or lecture notes</a:t>
            </a:r>
          </a:p>
          <a:p>
            <a:r>
              <a:rPr lang="en-GB" b="1" dirty="0" smtClean="0"/>
              <a:t>Analyse</a:t>
            </a:r>
            <a:r>
              <a:rPr lang="en-GB" dirty="0" smtClean="0"/>
              <a:t> and </a:t>
            </a:r>
            <a:r>
              <a:rPr lang="en-GB" b="1" dirty="0" smtClean="0"/>
              <a:t>evaluate</a:t>
            </a:r>
            <a:endParaRPr lang="en-GB" dirty="0" smtClean="0"/>
          </a:p>
          <a:p>
            <a:pPr lvl="1"/>
            <a:r>
              <a:rPr lang="en-GB" dirty="0" smtClean="0"/>
              <a:t>Do your sources agree?  If not, why not—are there discordant results, or just differences in theoretical interpretation?  Is there a mainstream position—i.e. is one set of results or opinions much more widely accepted than the other?  If so, why?</a:t>
            </a:r>
          </a:p>
          <a:p>
            <a:r>
              <a:rPr lang="en-GB" b="1" dirty="0" smtClean="0"/>
              <a:t>Synthesise</a:t>
            </a:r>
            <a:r>
              <a:rPr lang="en-GB" dirty="0" smtClean="0"/>
              <a:t> </a:t>
            </a:r>
          </a:p>
          <a:p>
            <a:pPr lvl="1"/>
            <a:r>
              <a:rPr lang="en-GB" dirty="0" smtClean="0"/>
              <a:t>your final report should be a balanced account of the whole picture, taking </a:t>
            </a:r>
            <a:r>
              <a:rPr lang="en-GB" smtClean="0"/>
              <a:t>into account the </a:t>
            </a:r>
            <a:r>
              <a:rPr lang="en-GB" dirty="0" smtClean="0"/>
              <a:t>body of expert opinion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PHY340/350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61021-353A-4802-B69F-FBBDCB574362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2414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Worth consulting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60000"/>
          </a:xfrm>
        </p:spPr>
        <p:txBody>
          <a:bodyPr>
            <a:normAutofit/>
          </a:bodyPr>
          <a:lstStyle/>
          <a:p>
            <a:r>
              <a:rPr lang="en-GB" dirty="0" smtClean="0"/>
              <a:t>Library information skills tutorials:</a:t>
            </a:r>
          </a:p>
          <a:p>
            <a:pPr lvl="1"/>
            <a:r>
              <a:rPr lang="en-GB" dirty="0"/>
              <a:t>https://</a:t>
            </a:r>
            <a:r>
              <a:rPr lang="en-GB" dirty="0" smtClean="0"/>
              <a:t>librarydevelopment.group.shef.ac.uk/shef-only/info_skills/plagiarism.html</a:t>
            </a:r>
          </a:p>
          <a:p>
            <a:pPr lvl="2"/>
            <a:r>
              <a:rPr lang="en-GB" dirty="0" smtClean="0"/>
              <a:t>especially slides 8 and 10-15</a:t>
            </a:r>
          </a:p>
          <a:p>
            <a:pPr lvl="1"/>
            <a:r>
              <a:rPr lang="en-GB" dirty="0" smtClean="0"/>
              <a:t>referencing</a:t>
            </a:r>
          </a:p>
          <a:p>
            <a:pPr lvl="2"/>
            <a:r>
              <a:rPr lang="en-GB" dirty="0"/>
              <a:t>http://</a:t>
            </a:r>
            <a:r>
              <a:rPr lang="en-GB" dirty="0" smtClean="0"/>
              <a:t>www.librarydevelopment.group.shef.ac.uk/shef-only/referencing/physics_AIP.html </a:t>
            </a:r>
          </a:p>
          <a:p>
            <a:pPr lvl="3"/>
            <a:r>
              <a:rPr lang="en-GB" dirty="0" smtClean="0"/>
              <a:t>numeric style</a:t>
            </a:r>
          </a:p>
          <a:p>
            <a:pPr lvl="2"/>
            <a:r>
              <a:rPr lang="en-GB" dirty="0"/>
              <a:t>http://</a:t>
            </a:r>
            <a:r>
              <a:rPr lang="en-GB" dirty="0" smtClean="0"/>
              <a:t>www.librarydevelopment.group.shef.ac.uk/shef-only/referencing/physics_harvard.html</a:t>
            </a:r>
          </a:p>
          <a:p>
            <a:pPr lvl="3"/>
            <a:r>
              <a:rPr lang="en-GB" dirty="0" smtClean="0"/>
              <a:t>Harvard style</a:t>
            </a:r>
          </a:p>
          <a:p>
            <a:pPr lvl="1"/>
            <a:r>
              <a:rPr lang="en-GB" dirty="0"/>
              <a:t>http://</a:t>
            </a:r>
            <a:r>
              <a:rPr lang="en-GB" dirty="0" smtClean="0"/>
              <a:t>www.librarydevelopment.group.shef.ac.uk/isr.html</a:t>
            </a:r>
          </a:p>
          <a:p>
            <a:pPr lvl="2"/>
            <a:r>
              <a:rPr lang="en-GB" dirty="0" smtClean="0"/>
              <a:t>various tutorials on finding and using information</a:t>
            </a:r>
          </a:p>
          <a:p>
            <a:pPr lvl="3"/>
            <a:r>
              <a:rPr lang="en-GB" dirty="0" smtClean="0"/>
              <a:t>especially “successful database searching” and “database tutorials” (for Web of Science)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PHY340/350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61021-353A-4802-B69F-FBBDCB574362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5472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GB" sz="4400" dirty="0" smtClean="0"/>
              <a:t>Motivation</a:t>
            </a:r>
            <a:endParaRPr lang="en-GB" sz="44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 smtClean="0"/>
              <a:t>“A year in the laboratory can save you an hour in the library”</a:t>
            </a:r>
          </a:p>
          <a:p>
            <a:pPr marL="0" indent="0" algn="r">
              <a:buNone/>
            </a:pPr>
            <a:r>
              <a:rPr lang="en-GB" sz="2400" dirty="0" smtClean="0">
                <a:solidFill>
                  <a:schemeClr val="tx2"/>
                </a:solidFill>
              </a:rPr>
              <a:t>John McMillan</a:t>
            </a:r>
          </a:p>
          <a:p>
            <a:r>
              <a:rPr lang="en-GB" sz="2400" dirty="0" smtClean="0"/>
              <a:t>Why? </a:t>
            </a:r>
          </a:p>
          <a:p>
            <a:pPr lvl="1"/>
            <a:r>
              <a:rPr lang="en-GB" sz="2000" dirty="0" smtClean="0"/>
              <a:t>Someone has already done the experiment</a:t>
            </a:r>
          </a:p>
          <a:p>
            <a:pPr lvl="1"/>
            <a:r>
              <a:rPr lang="en-GB" sz="2000" dirty="0" smtClean="0"/>
              <a:t>Someone has proved that the method you intend to use doesn’t work</a:t>
            </a:r>
          </a:p>
          <a:p>
            <a:pPr lvl="1"/>
            <a:r>
              <a:rPr lang="en-GB" sz="2000" dirty="0" smtClean="0"/>
              <a:t>Someone has done something closely related, and this will help you with your experimental design</a:t>
            </a:r>
          </a:p>
          <a:p>
            <a:pPr lvl="1"/>
            <a:r>
              <a:rPr lang="en-GB" sz="2000" dirty="0" smtClean="0"/>
              <a:t>Someone has produced results on your dominant background</a:t>
            </a:r>
            <a:endParaRPr lang="en-GB" sz="20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ln>
            <a:solidFill>
              <a:schemeClr val="accent1"/>
            </a:solidFill>
          </a:ln>
        </p:spPr>
        <p:txBody>
          <a:bodyPr anchor="ctr">
            <a:normAutofit/>
          </a:bodyPr>
          <a:lstStyle/>
          <a:p>
            <a:r>
              <a:rPr lang="en-GB" sz="2000" dirty="0" smtClean="0"/>
              <a:t>Fast, efficient retrieval of relevant information is a </a:t>
            </a:r>
            <a:r>
              <a:rPr lang="en-GB" sz="2000" b="1" dirty="0" smtClean="0"/>
              <a:t>transferable skill</a:t>
            </a:r>
            <a:r>
              <a:rPr lang="en-GB" sz="2000" dirty="0" smtClean="0"/>
              <a:t>:</a:t>
            </a:r>
            <a:br>
              <a:rPr lang="en-GB" sz="2000" dirty="0" smtClean="0"/>
            </a:br>
            <a:r>
              <a:rPr lang="en-GB" sz="2000" dirty="0" smtClean="0">
                <a:solidFill>
                  <a:schemeClr val="accent1"/>
                </a:solidFill>
              </a:rPr>
              <a:t>it will be useful in any graduate career, not just physics</a:t>
            </a:r>
            <a:endParaRPr lang="en-GB" sz="2000" dirty="0">
              <a:solidFill>
                <a:schemeClr val="accent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PHY340/350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61021-353A-4802-B69F-FBBDCB574362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5295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Finding reliable information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199"/>
            <a:ext cx="8280000" cy="4752000"/>
          </a:xfrm>
        </p:spPr>
        <p:txBody>
          <a:bodyPr>
            <a:normAutofit/>
          </a:bodyPr>
          <a:lstStyle/>
          <a:p>
            <a:r>
              <a:rPr lang="en-GB" dirty="0" smtClean="0"/>
              <a:t>If you are looking for scientific/technical information, your best options are, in general: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 smtClean="0"/>
              <a:t>a recent review article in a refereed journal</a:t>
            </a:r>
          </a:p>
          <a:p>
            <a:pPr marL="1314450" lvl="2" indent="-457200"/>
            <a:r>
              <a:rPr lang="en-GB" dirty="0" smtClean="0"/>
              <a:t>this should survey the whole field, at an advanced level, and it has been quality checked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 smtClean="0"/>
              <a:t>recent research papers in refereed journals</a:t>
            </a:r>
          </a:p>
          <a:p>
            <a:pPr marL="1314450" lvl="2" indent="-457200"/>
            <a:r>
              <a:rPr lang="en-GB" dirty="0" smtClean="0"/>
              <a:t>these are the primary sources of scientific results, and they have been quality checked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 smtClean="0"/>
              <a:t>papers from recent high-status conferences</a:t>
            </a:r>
          </a:p>
          <a:p>
            <a:pPr marL="1314450" lvl="2" indent="-457200"/>
            <a:r>
              <a:rPr lang="en-GB" dirty="0" smtClean="0"/>
              <a:t>these will give more recent results, but are less reliable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 smtClean="0"/>
              <a:t>advanced textbooks or monographs from reliable publishers</a:t>
            </a:r>
          </a:p>
          <a:p>
            <a:pPr marL="1314450" lvl="2" indent="-457200"/>
            <a:r>
              <a:rPr lang="en-GB" dirty="0" smtClean="0"/>
              <a:t>these may be easier to understand, but are likely to be less up-to-date (book production takes time)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PHY340/350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61021-353A-4802-B69F-FBBDCB574362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2219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Web pages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199"/>
            <a:ext cx="8229600" cy="4788000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The use of web pages as information sources is </a:t>
            </a:r>
            <a:r>
              <a:rPr lang="en-GB" b="1" dirty="0" smtClean="0"/>
              <a:t>usually a bad idea</a:t>
            </a:r>
            <a:endParaRPr lang="en-GB" dirty="0" smtClean="0"/>
          </a:p>
          <a:p>
            <a:pPr lvl="1"/>
            <a:r>
              <a:rPr lang="en-GB" dirty="0" smtClean="0"/>
              <a:t>the web is not peer reviewed or policed—anyone can post anything about anything</a:t>
            </a:r>
          </a:p>
          <a:p>
            <a:pPr lvl="2"/>
            <a:r>
              <a:rPr lang="en-GB" dirty="0" smtClean="0"/>
              <a:t>it may be quite difficult to distinguish nutcases from reputable commentators</a:t>
            </a:r>
          </a:p>
          <a:p>
            <a:pPr lvl="1"/>
            <a:r>
              <a:rPr lang="en-GB" dirty="0" smtClean="0"/>
              <a:t>web pages change without notice, and sometimes vanish altogether</a:t>
            </a:r>
          </a:p>
          <a:p>
            <a:pPr lvl="2"/>
            <a:r>
              <a:rPr lang="en-GB" dirty="0" smtClean="0"/>
              <a:t>it does not aid your credibility if one of your references does not say what you claim it says, or returns 404 Page Not Found!</a:t>
            </a:r>
          </a:p>
          <a:p>
            <a:r>
              <a:rPr lang="en-GB" dirty="0" smtClean="0"/>
              <a:t>However, there are some professional databases maintained on the web</a:t>
            </a:r>
          </a:p>
          <a:p>
            <a:pPr lvl="1"/>
            <a:r>
              <a:rPr lang="en-GB" dirty="0" smtClean="0"/>
              <a:t>e.g. Encyclopaedia of Extrasolar Planets, NASA Extragalactic Database, Particle Data Group, </a:t>
            </a:r>
            <a:r>
              <a:rPr lang="en-GB" dirty="0" err="1" smtClean="0"/>
              <a:t>NuFIT</a:t>
            </a:r>
            <a:endParaRPr lang="en-GB" dirty="0" smtClean="0"/>
          </a:p>
          <a:p>
            <a:pPr lvl="2"/>
            <a:r>
              <a:rPr lang="en-GB" dirty="0" smtClean="0"/>
              <a:t>if in doubt, consult appropriate member of staff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PHY340/350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61021-353A-4802-B69F-FBBDCB574362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3343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Why refereed journals?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r>
              <a:rPr lang="en-GB" dirty="0" smtClean="0"/>
              <a:t>If a paper appears in a refereed journal, a knowledgeable person has read and approved it.  It could still be wrong, but it’s unlikely to be </a:t>
            </a:r>
            <a:r>
              <a:rPr lang="en-GB" u="sng" dirty="0" smtClean="0"/>
              <a:t>obviously</a:t>
            </a:r>
            <a:r>
              <a:rPr lang="en-GB" dirty="0" smtClean="0"/>
              <a:t> wrong.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PHY340/350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61021-353A-4802-B69F-FBBDCB574362}" type="slidenum">
              <a:rPr lang="en-GB" smtClean="0"/>
              <a:t>6</a:t>
            </a:fld>
            <a:endParaRPr lang="en-GB"/>
          </a:p>
        </p:txBody>
      </p:sp>
      <p:sp>
        <p:nvSpPr>
          <p:cNvPr id="18" name="Down Arrow Callout 17"/>
          <p:cNvSpPr/>
          <p:nvPr/>
        </p:nvSpPr>
        <p:spPr>
          <a:xfrm>
            <a:off x="683568" y="692696"/>
            <a:ext cx="2232248" cy="864096"/>
          </a:xfrm>
          <a:prstGeom prst="downArrow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400" dirty="0" smtClean="0"/>
              <a:t>Do experiment</a:t>
            </a:r>
            <a:endParaRPr lang="en-GB" sz="2400" dirty="0"/>
          </a:p>
        </p:txBody>
      </p:sp>
      <p:sp>
        <p:nvSpPr>
          <p:cNvPr id="19" name="Down Arrow Callout 18"/>
          <p:cNvSpPr/>
          <p:nvPr/>
        </p:nvSpPr>
        <p:spPr>
          <a:xfrm>
            <a:off x="683568" y="1568222"/>
            <a:ext cx="2232248" cy="864096"/>
          </a:xfrm>
          <a:prstGeom prst="downArrow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400" dirty="0" smtClean="0"/>
              <a:t>Write paper</a:t>
            </a:r>
            <a:endParaRPr lang="en-GB" sz="2400" dirty="0"/>
          </a:p>
        </p:txBody>
      </p:sp>
      <p:sp>
        <p:nvSpPr>
          <p:cNvPr id="20" name="Down Arrow Callout 19"/>
          <p:cNvSpPr/>
          <p:nvPr/>
        </p:nvSpPr>
        <p:spPr>
          <a:xfrm>
            <a:off x="683568" y="2470036"/>
            <a:ext cx="2232248" cy="864096"/>
          </a:xfrm>
          <a:prstGeom prst="downArrow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400" dirty="0" smtClean="0"/>
              <a:t>Submit paper</a:t>
            </a:r>
            <a:endParaRPr lang="en-GB" sz="2400" dirty="0"/>
          </a:p>
        </p:txBody>
      </p:sp>
      <p:sp>
        <p:nvSpPr>
          <p:cNvPr id="21" name="Right Arrow Callout 20"/>
          <p:cNvSpPr/>
          <p:nvPr/>
        </p:nvSpPr>
        <p:spPr>
          <a:xfrm>
            <a:off x="683568" y="3356992"/>
            <a:ext cx="2952328" cy="864096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7543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000" dirty="0" smtClean="0"/>
              <a:t>Editor sends paper to referees</a:t>
            </a:r>
            <a:endParaRPr lang="en-GB" sz="2000" dirty="0"/>
          </a:p>
        </p:txBody>
      </p:sp>
      <p:grpSp>
        <p:nvGrpSpPr>
          <p:cNvPr id="25" name="Group 24"/>
          <p:cNvGrpSpPr/>
          <p:nvPr/>
        </p:nvGrpSpPr>
        <p:grpSpPr>
          <a:xfrm>
            <a:off x="3685044" y="2743210"/>
            <a:ext cx="2088232" cy="2086491"/>
            <a:chOff x="3685044" y="2708919"/>
            <a:chExt cx="2088232" cy="2086491"/>
          </a:xfrm>
        </p:grpSpPr>
        <p:sp>
          <p:nvSpPr>
            <p:cNvPr id="23" name="Left-Right Arrow Callout 22"/>
            <p:cNvSpPr/>
            <p:nvPr/>
          </p:nvSpPr>
          <p:spPr>
            <a:xfrm rot="16200000">
              <a:off x="3685914" y="2708049"/>
              <a:ext cx="2086491" cy="2088232"/>
            </a:xfrm>
            <a:prstGeom prst="leftRightArrowCallout">
              <a:avLst>
                <a:gd name="adj1" fmla="val 24358"/>
                <a:gd name="adj2" fmla="val 12179"/>
                <a:gd name="adj3" fmla="val 30102"/>
                <a:gd name="adj4" fmla="val 50000"/>
              </a:avLst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685044" y="3318083"/>
              <a:ext cx="208823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dirty="0" smtClean="0"/>
                <a:t>Referee reads paper</a:t>
              </a:r>
              <a:endParaRPr lang="en-GB" sz="2400" dirty="0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3347864" y="4160510"/>
            <a:ext cx="1008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 smtClean="0"/>
              <a:t>and is happy</a:t>
            </a:r>
            <a:endParaRPr lang="en-GB" dirty="0"/>
          </a:p>
        </p:txBody>
      </p:sp>
      <p:sp>
        <p:nvSpPr>
          <p:cNvPr id="27" name="TextBox 26"/>
          <p:cNvSpPr txBox="1"/>
          <p:nvPr/>
        </p:nvSpPr>
        <p:spPr>
          <a:xfrm>
            <a:off x="3685044" y="4829702"/>
            <a:ext cx="2088232" cy="120032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2400" dirty="0" smtClean="0"/>
              <a:t>Paper appears in journal</a:t>
            </a:r>
            <a:endParaRPr lang="en-GB" sz="2400" dirty="0"/>
          </a:p>
        </p:txBody>
      </p:sp>
      <p:sp>
        <p:nvSpPr>
          <p:cNvPr id="28" name="TextBox 27"/>
          <p:cNvSpPr txBox="1"/>
          <p:nvPr/>
        </p:nvSpPr>
        <p:spPr>
          <a:xfrm>
            <a:off x="3203848" y="2708920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 smtClean="0"/>
              <a:t>and is unhappy</a:t>
            </a:r>
            <a:endParaRPr lang="en-GB" dirty="0"/>
          </a:p>
        </p:txBody>
      </p:sp>
      <p:sp>
        <p:nvSpPr>
          <p:cNvPr id="29" name="Left Arrow Callout 28"/>
          <p:cNvSpPr/>
          <p:nvPr/>
        </p:nvSpPr>
        <p:spPr>
          <a:xfrm>
            <a:off x="2987824" y="1052736"/>
            <a:ext cx="2785452" cy="1656184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75105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400" dirty="0" smtClean="0"/>
              <a:t>Referee suggests changes</a:t>
            </a:r>
            <a:endParaRPr lang="en-GB" sz="2400" dirty="0"/>
          </a:p>
        </p:txBody>
      </p:sp>
      <p:sp>
        <p:nvSpPr>
          <p:cNvPr id="31" name="TextBox 30"/>
          <p:cNvSpPr txBox="1"/>
          <p:nvPr/>
        </p:nvSpPr>
        <p:spPr>
          <a:xfrm>
            <a:off x="683568" y="4581128"/>
            <a:ext cx="25202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+mj-lt"/>
              </a:rPr>
              <a:t>Usually this process converges after one or two cycles.  If it doesn’t, or criticisms are too serious, paper is rejected</a:t>
            </a:r>
            <a:endParaRPr lang="en-GB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30706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Refereed Journals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52000" cy="4860000"/>
          </a:xfrm>
        </p:spPr>
        <p:txBody>
          <a:bodyPr>
            <a:normAutofit fontScale="92500"/>
          </a:bodyPr>
          <a:lstStyle/>
          <a:p>
            <a:r>
              <a:rPr lang="en-GB" dirty="0" smtClean="0"/>
              <a:t>There are many refereed journals in physics and astrophysics</a:t>
            </a:r>
          </a:p>
          <a:p>
            <a:pPr lvl="1"/>
            <a:r>
              <a:rPr lang="en-GB" dirty="0" smtClean="0"/>
              <a:t>Physics examples:</a:t>
            </a:r>
          </a:p>
          <a:p>
            <a:pPr lvl="2"/>
            <a:r>
              <a:rPr lang="en-GB" dirty="0" smtClean="0"/>
              <a:t>Physical Review, Physics Letters, European Journal of Physics, Journal of Physics, JHEP, Nuclear Physics, Journal of Instrumentation, Nuclear Instruments and Methods, …</a:t>
            </a:r>
          </a:p>
          <a:p>
            <a:pPr lvl="1"/>
            <a:r>
              <a:rPr lang="en-GB" dirty="0" smtClean="0"/>
              <a:t>Astronomy examples:</a:t>
            </a:r>
          </a:p>
          <a:p>
            <a:pPr lvl="2"/>
            <a:r>
              <a:rPr lang="en-GB" dirty="0" smtClean="0"/>
              <a:t>Astrophysical Journal, Astronomical Journal, Astronomy &amp; Astrophysics, Monthly Notices of the Royal Astronomical Society, …</a:t>
            </a:r>
          </a:p>
          <a:p>
            <a:pPr lvl="1"/>
            <a:r>
              <a:rPr lang="en-GB" dirty="0" smtClean="0"/>
              <a:t>General (and very prestigious)</a:t>
            </a:r>
          </a:p>
          <a:p>
            <a:pPr lvl="2"/>
            <a:r>
              <a:rPr lang="en-GB" dirty="0" smtClean="0"/>
              <a:t>Nature (many sub-journals, e.g. Nature Physics), Science</a:t>
            </a:r>
          </a:p>
          <a:p>
            <a:pPr lvl="1"/>
            <a:r>
              <a:rPr lang="en-GB" dirty="0" smtClean="0"/>
              <a:t>Specifically focused on review articles</a:t>
            </a:r>
          </a:p>
          <a:p>
            <a:pPr lvl="2"/>
            <a:r>
              <a:rPr lang="en-GB" dirty="0" smtClean="0"/>
              <a:t>Annual Review (many species), Reviews of Modern Physics, Physics Reports</a:t>
            </a:r>
          </a:p>
          <a:p>
            <a:r>
              <a:rPr lang="en-GB" dirty="0" smtClean="0"/>
              <a:t>Most of these are accessible online via the library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PHY340/350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61021-353A-4802-B69F-FBBDCB574362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3123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Finding relevant papers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52000" cy="4781128"/>
          </a:xfrm>
        </p:spPr>
        <p:txBody>
          <a:bodyPr/>
          <a:lstStyle/>
          <a:p>
            <a:r>
              <a:rPr lang="en-GB" dirty="0" smtClean="0"/>
              <a:t>This does vary by area</a:t>
            </a:r>
          </a:p>
          <a:p>
            <a:pPr lvl="1"/>
            <a:r>
              <a:rPr lang="en-GB" dirty="0" smtClean="0"/>
              <a:t>astronomers have </a:t>
            </a:r>
            <a:r>
              <a:rPr lang="en-GB" b="1" dirty="0" err="1" smtClean="0"/>
              <a:t>adsabs</a:t>
            </a:r>
            <a:r>
              <a:rPr lang="en-GB" dirty="0" smtClean="0"/>
              <a:t> (adsabs.harvard.edu), an extremely complete searchable database</a:t>
            </a:r>
          </a:p>
          <a:p>
            <a:pPr lvl="2"/>
            <a:r>
              <a:rPr lang="en-GB" dirty="0" err="1" smtClean="0"/>
              <a:t>adsabs</a:t>
            </a:r>
            <a:r>
              <a:rPr lang="en-GB" dirty="0" smtClean="0"/>
              <a:t> indexes physics journals too, but I’m not sure how complete its physics index is (I do know it’s good for particle physics)</a:t>
            </a:r>
          </a:p>
          <a:p>
            <a:pPr lvl="1"/>
            <a:r>
              <a:rPr lang="en-GB" dirty="0" smtClean="0"/>
              <a:t>astronomers and particle physicists generally submit new papers to the </a:t>
            </a:r>
            <a:r>
              <a:rPr lang="en-GB" b="1" dirty="0" err="1" smtClean="0"/>
              <a:t>arXiv</a:t>
            </a:r>
            <a:r>
              <a:rPr lang="en-GB" dirty="0" smtClean="0"/>
              <a:t> </a:t>
            </a:r>
            <a:r>
              <a:rPr lang="en-GB" dirty="0" err="1" smtClean="0"/>
              <a:t>eprint</a:t>
            </a:r>
            <a:r>
              <a:rPr lang="en-GB" dirty="0" smtClean="0"/>
              <a:t> repository (arxiv.org)</a:t>
            </a:r>
          </a:p>
          <a:p>
            <a:pPr lvl="2"/>
            <a:r>
              <a:rPr lang="en-GB" dirty="0" smtClean="0"/>
              <a:t>note that when submitted, </a:t>
            </a:r>
            <a:r>
              <a:rPr lang="en-GB" dirty="0" err="1" smtClean="0"/>
              <a:t>arXiv</a:t>
            </a:r>
            <a:r>
              <a:rPr lang="en-GB" dirty="0" smtClean="0"/>
              <a:t> papers have </a:t>
            </a:r>
            <a:r>
              <a:rPr lang="en-GB" b="1" dirty="0" smtClean="0"/>
              <a:t>not</a:t>
            </a:r>
            <a:r>
              <a:rPr lang="en-GB" dirty="0" smtClean="0"/>
              <a:t> been peer-reviewed</a:t>
            </a:r>
          </a:p>
          <a:p>
            <a:pPr lvl="2"/>
            <a:r>
              <a:rPr lang="en-GB" dirty="0" smtClean="0"/>
              <a:t>good </a:t>
            </a:r>
            <a:r>
              <a:rPr lang="en-GB" dirty="0" err="1" smtClean="0"/>
              <a:t>arXiv</a:t>
            </a:r>
            <a:r>
              <a:rPr lang="en-GB" dirty="0" smtClean="0"/>
              <a:t> papers that are more than a few months old should have been published (published reference should be on the </a:t>
            </a:r>
            <a:r>
              <a:rPr lang="en-GB" dirty="0" err="1" smtClean="0"/>
              <a:t>arXiv</a:t>
            </a:r>
            <a:r>
              <a:rPr lang="en-GB" dirty="0" smtClean="0"/>
              <a:t> abstract page, but many authors forget to update)</a:t>
            </a:r>
          </a:p>
          <a:p>
            <a:r>
              <a:rPr lang="en-GB" dirty="0" smtClean="0"/>
              <a:t>There are general tools, such as </a:t>
            </a:r>
            <a:r>
              <a:rPr lang="en-GB" b="1" dirty="0" smtClean="0"/>
              <a:t>Web of Science</a:t>
            </a:r>
            <a:endParaRPr lang="en-GB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PHY340/350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61021-353A-4802-B69F-FBBDCB574362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1113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Build up from what you have</a:t>
            </a:r>
            <a:endParaRPr lang="en-GB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9057436"/>
              </p:ext>
            </p:extLst>
          </p:nvPr>
        </p:nvGraphicFramePr>
        <p:xfrm>
          <a:off x="719138" y="273050"/>
          <a:ext cx="4995862" cy="58531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GB" dirty="0" smtClean="0"/>
              <a:t>Once you have found one paper that is clearly relevant, you can use it as a starting point for further searches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PHY340/350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61021-353A-4802-B69F-FBBDCB574362}" type="slidenum">
              <a:rPr lang="en-GB" smtClean="0"/>
              <a:t>9</a:t>
            </a:fld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3995936" y="620688"/>
            <a:ext cx="1800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+mj-lt"/>
              </a:rPr>
              <a:t>They will probably have written other papers on the topic</a:t>
            </a:r>
            <a:endParaRPr lang="en-GB" dirty="0"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039904"/>
            <a:ext cx="1800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+mj-lt"/>
              </a:rPr>
              <a:t>Papers cited by your paper are surely relevant—so are papers that cite your paper</a:t>
            </a:r>
            <a:endParaRPr lang="en-GB" dirty="0"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1520" y="3789040"/>
            <a:ext cx="21602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latin typeface="+mj-lt"/>
              </a:rPr>
              <a:t>Many papers list keywords after the abstract—these may help you refine your search</a:t>
            </a:r>
            <a:endParaRPr lang="en-GB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8503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2449</TotalTime>
  <Words>2234</Words>
  <Application>Microsoft Office PowerPoint</Application>
  <PresentationFormat>On-screen Show (4:3)</PresentationFormat>
  <Paragraphs>246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Executive</vt:lpstr>
      <vt:lpstr>PHY340/PHY350 Professional Skills</vt:lpstr>
      <vt:lpstr>Finding and Using Information</vt:lpstr>
      <vt:lpstr>Motivation</vt:lpstr>
      <vt:lpstr>Finding reliable information</vt:lpstr>
      <vt:lpstr>Web pages</vt:lpstr>
      <vt:lpstr>Why refereed journals?</vt:lpstr>
      <vt:lpstr>Refereed Journals</vt:lpstr>
      <vt:lpstr>Finding relevant papers</vt:lpstr>
      <vt:lpstr>Build up from what you have</vt:lpstr>
      <vt:lpstr>Completeness</vt:lpstr>
      <vt:lpstr>How to judge completeness</vt:lpstr>
      <vt:lpstr>Making sure  you’re up to date</vt:lpstr>
      <vt:lpstr>Citing your sources</vt:lpstr>
      <vt:lpstr>When do I need a reference?</vt:lpstr>
      <vt:lpstr>An example of referencing</vt:lpstr>
      <vt:lpstr>What should I reference?</vt:lpstr>
      <vt:lpstr>What should I reference?</vt:lpstr>
      <vt:lpstr>How should I reference?</vt:lpstr>
      <vt:lpstr>Some referencing tips</vt:lpstr>
      <vt:lpstr>Referencing Tools</vt:lpstr>
      <vt:lpstr>Putting it all together</vt:lpstr>
      <vt:lpstr>Writing a literature review</vt:lpstr>
      <vt:lpstr>Worth consulting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PHY340/PHY350 Professional Skills</dc:title>
  <dc:creator>Susan</dc:creator>
  <cp:lastModifiedBy>Susan</cp:lastModifiedBy>
  <cp:revision>34</cp:revision>
  <dcterms:created xsi:type="dcterms:W3CDTF">2015-08-12T16:19:43Z</dcterms:created>
  <dcterms:modified xsi:type="dcterms:W3CDTF">2015-08-14T09:09:02Z</dcterms:modified>
</cp:coreProperties>
</file>