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9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79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949094" y="1442775"/>
            <a:ext cx="68580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7200"/>
              </a:lnSpc>
            </a:pPr>
            <a:r>
              <a:rPr lang="en-US" sz="6000" b="1" kern="0" spc="-48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Mitumba Kenya</a:t>
            </a:r>
            <a:endParaRPr lang="en-US" sz="6000" dirty="0"/>
          </a:p>
        </p:txBody>
      </p:sp>
      <p:sp>
        <p:nvSpPr>
          <p:cNvPr id="6" name="Text 1"/>
          <p:cNvSpPr/>
          <p:nvPr/>
        </p:nvSpPr>
        <p:spPr>
          <a:xfrm>
            <a:off x="479948" y="2606954"/>
            <a:ext cx="8661197" cy="751039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5"/>
              </a:lnSpc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Your passionate lifestyle partner with quality, stylish, and affordable second-hand collections</a:t>
            </a:r>
          </a:p>
          <a:p>
            <a:pPr algn="ctr">
              <a:lnSpc>
                <a:spcPts val="2025"/>
              </a:lnSpc>
            </a:pPr>
            <a:endParaRPr lang="en-US" sz="1350" dirty="0"/>
          </a:p>
        </p:txBody>
      </p:sp>
      <p:pic>
        <p:nvPicPr>
          <p:cNvPr id="7" name="Image 2" descr="https://pitch-assets-ccb95893-de3f-4266-973c-20049231b248.s3.eu-west-1.amazonaws.com/27b1818f-0c40-47cf-b276-347e63ff9426?pitch-bytes=18499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85197" y="4235790"/>
            <a:ext cx="1055948" cy="9079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33850" y="1429664"/>
            <a:ext cx="4533900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00"/>
              </a:lnSpc>
            </a:pPr>
            <a:r>
              <a:rPr lang="en-US" sz="1200" dirty="0"/>
              <a:t>Mitumba Kenya is an online platform where we sell quality second-hand collections (clothes, shoes and beddings) at an affordable price.</a:t>
            </a:r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At </a:t>
            </a:r>
            <a:r>
              <a:rPr lang="en-US" sz="120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Mitumba KE</a:t>
            </a: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we're passionate about quality, affordability and generating jobs for our youth.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 redefine online shopping and many youths will be able to fend for themselves when they sell at this platform.</a:t>
            </a:r>
            <a:endParaRPr lang="en-US" sz="1200" dirty="0"/>
          </a:p>
        </p:txBody>
      </p:sp>
      <p:pic>
        <p:nvPicPr>
          <p:cNvPr id="4" name="Image 0" descr="https://images.unsplash.com/photo-1463130456064-77fda7f96d6b?crop=entropy&amp;cs=tinysrgb&amp;fit=max&amp;fm=jpg&amp;ixid=M3wyMTIyMnwwfDF8c2VhcmNofDI3fHxhcmNoaXRlY3R1cmUlMjB8ZW58MHx8fHwxNjkyMDQ4Mjk1fDA&amp;ixlib=rb-4.0.3&amp;q=80&amp;w=1080"/>
          <p:cNvPicPr>
            <a:picLocks noChangeAspect="1"/>
          </p:cNvPicPr>
          <p:nvPr/>
        </p:nvPicPr>
        <p:blipFill>
          <a:blip r:embed="rId3"/>
          <a:srcRect l="41838" t="15" r="10769" b="15"/>
          <a:stretch/>
        </p:blipFill>
        <p:spPr>
          <a:xfrm>
            <a:off x="0" y="0"/>
            <a:ext cx="3972154" cy="5143500"/>
          </a:xfrm>
          <a:prstGeom prst="rect">
            <a:avLst/>
          </a:prstGeom>
          <a:effectLst>
            <a:outerShdw blurRad="3175" dist="50800" dir="27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" name="Text 1"/>
          <p:cNvSpPr/>
          <p:nvPr/>
        </p:nvSpPr>
        <p:spPr>
          <a:xfrm>
            <a:off x="4133850" y="148867"/>
            <a:ext cx="4972794" cy="991682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6000" b="1" kern="0" spc="-48" dirty="0">
                <a:solidFill>
                  <a:srgbClr val="75757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</a:t>
            </a:r>
            <a:endParaRPr lang="en-US" sz="6000" dirty="0"/>
          </a:p>
        </p:txBody>
      </p:sp>
      <p:sp>
        <p:nvSpPr>
          <p:cNvPr id="2" name="Text 0"/>
          <p:cNvSpPr/>
          <p:nvPr/>
        </p:nvSpPr>
        <p:spPr>
          <a:xfrm>
            <a:off x="37356" y="899770"/>
            <a:ext cx="3620244" cy="317479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700"/>
              </a:lnSpc>
            </a:pPr>
            <a:r>
              <a:rPr lang="en-US" sz="23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MISSION: </a:t>
            </a:r>
            <a:r>
              <a:rPr lang="en-US" sz="23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 revolutionize online shopping for Kenyans by providing accessible, quality and affordable space for both buying and selling products.</a:t>
            </a:r>
            <a:endParaRPr lang="en-US" sz="2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710080703554-86dc9a0e9d6e?crop=entropy&amp;cs=tinysrgb&amp;fit=max&amp;fm=jpg&amp;ixid=M3wyMTIyMnwwfDF8cmFuZG9tfHx8fHx8fHx8MTcxMTY1NzQ4OHw&amp;ixlib=rb-4.0.3&amp;q=80&amp;w=1080"/>
          <p:cNvPicPr>
            <a:picLocks noChangeAspect="1"/>
          </p:cNvPicPr>
          <p:nvPr/>
        </p:nvPicPr>
        <p:blipFill>
          <a:blip r:embed="rId3"/>
          <a:srcRect t="31250" b="3125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8765" y="1931982"/>
            <a:ext cx="409411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4500" b="1" kern="0" spc="-24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</a:t>
            </a:r>
            <a:endParaRPr lang="en-US" sz="4500" dirty="0"/>
          </a:p>
        </p:txBody>
      </p:sp>
      <p:sp>
        <p:nvSpPr>
          <p:cNvPr id="5" name="Text 1"/>
          <p:cNvSpPr/>
          <p:nvPr/>
        </p:nvSpPr>
        <p:spPr>
          <a:xfrm>
            <a:off x="4448502" y="1193140"/>
            <a:ext cx="3952876" cy="2164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151515"/>
                </a:solidFill>
                <a:latin typeface="Merriweather" pitchFamily="34" charset="0"/>
              </a:rPr>
              <a:t>Many Kenyans have been robbed their money through online shopping.</a:t>
            </a:r>
          </a:p>
          <a:p>
            <a:pPr algn="l">
              <a:lnSpc>
                <a:spcPts val="1800"/>
              </a:lnSpc>
              <a:buSzPct val="100000"/>
            </a:pPr>
            <a:endParaRPr lang="en-US" sz="1200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151515"/>
                </a:solidFill>
                <a:latin typeface="Merriweather" pitchFamily="34" charset="0"/>
              </a:rPr>
              <a:t>Kenyans who have almost new products end up wasting them since they do not know where they can sell them.</a:t>
            </a:r>
          </a:p>
          <a:p>
            <a:pPr algn="l">
              <a:lnSpc>
                <a:spcPts val="1800"/>
              </a:lnSpc>
              <a:buSzPct val="100000"/>
            </a:pPr>
            <a:endParaRPr lang="en-US" sz="1200" dirty="0">
              <a:solidFill>
                <a:srgbClr val="151515"/>
              </a:solidFill>
              <a:latin typeface="Merriweather" pitchFamily="34" charset="0"/>
            </a:endParaRPr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151515"/>
                </a:solidFill>
                <a:latin typeface="Merriweather" pitchFamily="34" charset="0"/>
              </a:rPr>
              <a:t>Some youths are unemployed yet they are skilled in </a:t>
            </a:r>
            <a:r>
              <a:rPr lang="en-US" sz="1200" dirty="0" err="1">
                <a:solidFill>
                  <a:srgbClr val="151515"/>
                </a:solidFill>
                <a:latin typeface="Merriweather" pitchFamily="34" charset="0"/>
              </a:rPr>
              <a:t>crotcheting</a:t>
            </a:r>
            <a:r>
              <a:rPr lang="en-US" sz="1200" dirty="0">
                <a:solidFill>
                  <a:srgbClr val="151515"/>
                </a:solidFill>
                <a:latin typeface="Merriweather" pitchFamily="34" charset="0"/>
              </a:rPr>
              <a:t>.</a:t>
            </a:r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endParaRPr lang="en-US" sz="1200" dirty="0">
              <a:solidFill>
                <a:srgbClr val="151515"/>
              </a:solidFill>
              <a:latin typeface="Merriweather" pitchFamily="34" charset="0"/>
            </a:endParaRPr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4448502" y="3430829"/>
            <a:ext cx="3957340" cy="95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151515"/>
                </a:solidFill>
                <a:latin typeface="Merriweather" pitchFamily="34" charset="0"/>
              </a:rPr>
              <a:t>Most youths who sell through their social media platforms do not have enough audience to sustain their business.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gradFill>
          <a:gsLst>
            <a:gs pos="0">
              <a:srgbClr val="A82222"/>
            </a:gs>
            <a:gs pos="100000">
              <a:srgbClr val="F43C16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72163" y="1963109"/>
            <a:ext cx="1828800" cy="1828800"/>
          </a:xfrm>
          <a:prstGeom prst="ellipse">
            <a:avLst/>
          </a:prstGeom>
          <a:solidFill>
            <a:srgbClr val="F43C16"/>
          </a:solidFill>
          <a:ln/>
        </p:spPr>
      </p:sp>
      <p:sp>
        <p:nvSpPr>
          <p:cNvPr id="4" name="Text 1"/>
          <p:cNvSpPr/>
          <p:nvPr/>
        </p:nvSpPr>
        <p:spPr>
          <a:xfrm>
            <a:off x="476250" y="2418821"/>
            <a:ext cx="247679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100"/>
              </a:lnSpc>
            </a:pPr>
            <a:r>
              <a:rPr lang="en-US" sz="6800" b="1" kern="0" spc="-48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6/10</a:t>
            </a:r>
            <a:endParaRPr lang="en-US" sz="6750" dirty="0"/>
          </a:p>
        </p:txBody>
      </p:sp>
      <p:sp>
        <p:nvSpPr>
          <p:cNvPr id="5" name="Text 2"/>
          <p:cNvSpPr/>
          <p:nvPr/>
        </p:nvSpPr>
        <p:spPr>
          <a:xfrm>
            <a:off x="476581" y="477680"/>
            <a:ext cx="487665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 Findings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438406" y="3855468"/>
            <a:ext cx="2476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Kenyans have been conned through online shopping.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3332253" y="2418821"/>
            <a:ext cx="247679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100"/>
              </a:lnSpc>
            </a:pPr>
            <a:r>
              <a:rPr lang="en-US" sz="6800" b="1" kern="0" spc="-48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70%</a:t>
            </a:r>
            <a:endParaRPr lang="en-US" sz="6750" dirty="0"/>
          </a:p>
        </p:txBody>
      </p:sp>
      <p:sp>
        <p:nvSpPr>
          <p:cNvPr id="8" name="Text 5"/>
          <p:cNvSpPr/>
          <p:nvPr/>
        </p:nvSpPr>
        <p:spPr>
          <a:xfrm>
            <a:off x="3332584" y="3449009"/>
            <a:ext cx="247645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of those have lost their trust on online shops.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6195039" y="2418821"/>
            <a:ext cx="247679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100"/>
              </a:lnSpc>
            </a:pPr>
            <a:r>
              <a:rPr lang="en-US" sz="6800" b="1" kern="0" spc="-48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21%</a:t>
            </a:r>
            <a:endParaRPr lang="en-US" sz="6750" dirty="0"/>
          </a:p>
        </p:txBody>
      </p:sp>
      <p:sp>
        <p:nvSpPr>
          <p:cNvPr id="10" name="Text 7"/>
          <p:cNvSpPr/>
          <p:nvPr/>
        </p:nvSpPr>
        <p:spPr>
          <a:xfrm>
            <a:off x="6195370" y="3449009"/>
            <a:ext cx="247640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have missed opportunities to buy or sell quality products as a result.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21737852567-6949f3f9f2b5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3">
            <a:alphaModFix amt="10000"/>
          </a:blip>
          <a:srcRect t="7881" b="788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1587398"/>
            <a:ext cx="6857901" cy="295534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620"/>
              </a:lnSpc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Through this website, Mitumba Kenya will provide a secure space for shopping and a thorough background check on our sellers.</a:t>
            </a:r>
          </a:p>
          <a:p>
            <a:pPr algn="l">
              <a:lnSpc>
                <a:spcPts val="1620"/>
              </a:lnSpc>
              <a:buSzPct val="100000"/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user-friendly </a:t>
            </a:r>
            <a:r>
              <a:rPr lang="en-US" sz="140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interface</a:t>
            </a: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will be used in our website to provide a platform for a summarized collection of shopping products and discounts to returning customers.</a:t>
            </a:r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Moreover, beginner sellers will be counseled on the best prices and worth of their products and help them earn money from it.</a:t>
            </a:r>
          </a:p>
          <a:p>
            <a:pPr algn="l">
              <a:lnSpc>
                <a:spcPts val="1620"/>
              </a:lnSpc>
              <a:buSzPct val="100000"/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Youths who are skilled in </a:t>
            </a:r>
            <a:r>
              <a:rPr lang="en-US" sz="1400" b="0" kern="0" spc="-24" dirty="0" err="1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crotcheting</a:t>
            </a: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will be given a platform to sell their products.</a:t>
            </a:r>
            <a:endParaRPr lang="en-US" sz="1350" dirty="0"/>
          </a:p>
          <a:p>
            <a:pPr algn="l">
              <a:lnSpc>
                <a:spcPts val="1620"/>
              </a:lnSpc>
            </a:pPr>
            <a:r>
              <a:rPr lang="en-US" sz="14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​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2713939" y="826217"/>
            <a:ext cx="283098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4500"/>
              </a:lnSpc>
            </a:pPr>
            <a:r>
              <a:rPr lang="en-US" sz="3000" b="0" dirty="0">
                <a:solidFill>
                  <a:srgbClr val="A82222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Solution </a:t>
            </a:r>
            <a:endParaRPr lang="en-US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/>
          <p:cNvSpPr/>
          <p:nvPr/>
        </p:nvSpPr>
        <p:spPr>
          <a:xfrm>
            <a:off x="3662683" y="2475720"/>
            <a:ext cx="2214562" cy="2211102"/>
          </a:xfrm>
          <a:prstGeom prst="ellipse">
            <a:avLst/>
          </a:prstGeom>
          <a:solidFill>
            <a:srgbClr val="F4F5FA"/>
          </a:solidFill>
          <a:ln/>
        </p:spPr>
      </p:sp>
      <p:sp>
        <p:nvSpPr>
          <p:cNvPr id="5" name="Shape 2"/>
          <p:cNvSpPr/>
          <p:nvPr/>
        </p:nvSpPr>
        <p:spPr>
          <a:xfrm>
            <a:off x="492839" y="2155383"/>
            <a:ext cx="2524125" cy="2524125"/>
          </a:xfrm>
          <a:prstGeom prst="ellipse">
            <a:avLst/>
          </a:prstGeom>
          <a:solidFill>
            <a:srgbClr val="F4F5FA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Shape 3"/>
          <p:cNvSpPr/>
          <p:nvPr/>
        </p:nvSpPr>
        <p:spPr>
          <a:xfrm>
            <a:off x="6405915" y="2962819"/>
            <a:ext cx="1905000" cy="1905000"/>
          </a:xfrm>
          <a:prstGeom prst="ellipse">
            <a:avLst/>
          </a:prstGeom>
          <a:solidFill>
            <a:srgbClr val="F4F5FA"/>
          </a:solidFill>
          <a:ln/>
        </p:spPr>
      </p:sp>
      <p:sp>
        <p:nvSpPr>
          <p:cNvPr id="7" name="Text 4"/>
          <p:cNvSpPr/>
          <p:nvPr/>
        </p:nvSpPr>
        <p:spPr>
          <a:xfrm>
            <a:off x="753443" y="2860774"/>
            <a:ext cx="190460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2.3B</a:t>
            </a:r>
            <a:endParaRPr lang="en-US" sz="3000" dirty="0"/>
          </a:p>
        </p:txBody>
      </p:sp>
      <p:sp>
        <p:nvSpPr>
          <p:cNvPr id="8" name="Text 5"/>
          <p:cNvSpPr/>
          <p:nvPr/>
        </p:nvSpPr>
        <p:spPr>
          <a:xfrm>
            <a:off x="3978262" y="2962819"/>
            <a:ext cx="166662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452.9M</a:t>
            </a:r>
            <a:endParaRPr lang="en-US" sz="3000" dirty="0"/>
          </a:p>
        </p:txBody>
      </p:sp>
      <p:sp>
        <p:nvSpPr>
          <p:cNvPr id="9" name="Text 6"/>
          <p:cNvSpPr/>
          <p:nvPr/>
        </p:nvSpPr>
        <p:spPr>
          <a:xfrm>
            <a:off x="6787163" y="3295521"/>
            <a:ext cx="152375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45M</a:t>
            </a:r>
            <a:endParaRPr lang="en-US" sz="3000" dirty="0"/>
          </a:p>
        </p:txBody>
      </p:sp>
      <p:sp>
        <p:nvSpPr>
          <p:cNvPr id="10" name="Text 7"/>
          <p:cNvSpPr/>
          <p:nvPr/>
        </p:nvSpPr>
        <p:spPr>
          <a:xfrm>
            <a:off x="715587" y="3959200"/>
            <a:ext cx="19046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TAM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745077" y="4165016"/>
            <a:ext cx="19046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SAM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6523810" y="4162969"/>
            <a:ext cx="19046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SOM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753294" y="3409821"/>
            <a:ext cx="190475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endParaRPr lang="en-US" sz="900" dirty="0"/>
          </a:p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AVAILABLE MARKET</a:t>
            </a:r>
            <a:endParaRPr lang="en-US" sz="900" dirty="0"/>
          </a:p>
        </p:txBody>
      </p:sp>
      <p:sp>
        <p:nvSpPr>
          <p:cNvPr id="14" name="Text 11"/>
          <p:cNvSpPr/>
          <p:nvPr/>
        </p:nvSpPr>
        <p:spPr>
          <a:xfrm>
            <a:off x="3978261" y="3449617"/>
            <a:ext cx="166662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SERVICEABLE</a:t>
            </a:r>
            <a:endParaRPr lang="en-US" sz="900" dirty="0"/>
          </a:p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AVAILABLE MARKET</a:t>
            </a:r>
            <a:endParaRPr lang="en-US" sz="900" dirty="0"/>
          </a:p>
        </p:txBody>
      </p:sp>
      <p:sp>
        <p:nvSpPr>
          <p:cNvPr id="15" name="Text 12"/>
          <p:cNvSpPr/>
          <p:nvPr/>
        </p:nvSpPr>
        <p:spPr>
          <a:xfrm>
            <a:off x="6714235" y="3730600"/>
            <a:ext cx="152375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SERVICEABLE OBTAINABLE MARKET</a:t>
            </a:r>
            <a:endParaRPr lang="en-US" sz="900" dirty="0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9E8BFBE8-9ED7-8BD8-6251-417C5AE8C409}"/>
              </a:ext>
            </a:extLst>
          </p:cNvPr>
          <p:cNvSpPr/>
          <p:nvPr/>
        </p:nvSpPr>
        <p:spPr>
          <a:xfrm>
            <a:off x="0" y="345197"/>
            <a:ext cx="436351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800" b="1" dirty="0">
                <a:solidFill>
                  <a:srgbClr val="C00000"/>
                </a:solidFill>
                <a:latin typeface="Merriweather" pitchFamily="34" charset="0"/>
              </a:rPr>
              <a:t>Target Market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2398C799-5EF4-925A-0317-474E0F46000A}"/>
              </a:ext>
            </a:extLst>
          </p:cNvPr>
          <p:cNvSpPr/>
          <p:nvPr/>
        </p:nvSpPr>
        <p:spPr>
          <a:xfrm>
            <a:off x="1524000" y="1361295"/>
            <a:ext cx="6096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800" b="1" dirty="0">
                <a:solidFill>
                  <a:srgbClr val="C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Market size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15E4A74B-87F3-6460-3A47-261A743848A2}"/>
              </a:ext>
            </a:extLst>
          </p:cNvPr>
          <p:cNvSpPr/>
          <p:nvPr/>
        </p:nvSpPr>
        <p:spPr>
          <a:xfrm>
            <a:off x="4233976" y="336511"/>
            <a:ext cx="19046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rgbClr val="757575"/>
                </a:solidFill>
                <a:latin typeface="Merriweather" pitchFamily="34" charset="0"/>
              </a:rPr>
              <a:t>: Kenyan online shoppers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alphaModFix amt="8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371425" y="542585"/>
            <a:ext cx="609485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3600" b="1" dirty="0">
                <a:solidFill>
                  <a:srgbClr val="C00000"/>
                </a:solidFill>
                <a:latin typeface="Lucida Bright" panose="02040602050505020304" pitchFamily="18" charset="0"/>
                <a:ea typeface="Merriweather" pitchFamily="34" charset="-122"/>
                <a:cs typeface="Merriweather" pitchFamily="34" charset="-120"/>
              </a:rPr>
              <a:t>Competitors</a:t>
            </a:r>
            <a:endParaRPr lang="en-US" sz="3600" b="1" dirty="0">
              <a:solidFill>
                <a:srgbClr val="C0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-165955" y="3029393"/>
            <a:ext cx="2285901" cy="434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151515"/>
                </a:solidFill>
                <a:latin typeface="Merriweather" pitchFamily="34" charset="0"/>
              </a:rPr>
              <a:t>Duolingo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3029948" y="3576615"/>
            <a:ext cx="2285901" cy="341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 err="1">
                <a:solidFill>
                  <a:srgbClr val="151515"/>
                </a:solidFill>
                <a:latin typeface="Merriweather" pitchFamily="34" charset="0"/>
              </a:rPr>
              <a:t>Memrise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6647206" y="3898251"/>
            <a:ext cx="2285901" cy="341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 err="1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HelloTalk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603" y="3747506"/>
            <a:ext cx="228590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endParaRPr lang="en-US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A6CC24-C986-420C-6F2B-23B87E578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03" y="1683723"/>
            <a:ext cx="1122522" cy="1061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69B4A1-FD4C-9EA3-4B75-53D130B19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608" y="2161049"/>
            <a:ext cx="1310583" cy="10210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8A6D92-2D89-1D38-8FA4-F3E9BFEFB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603" y="2671558"/>
            <a:ext cx="955109" cy="911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E8F42-72E4-98E0-F315-D55545D3BEBA}"/>
              </a:ext>
            </a:extLst>
          </p:cNvPr>
          <p:cNvSpPr txBox="1"/>
          <p:nvPr/>
        </p:nvSpPr>
        <p:spPr>
          <a:xfrm>
            <a:off x="5135270" y="403860"/>
            <a:ext cx="3658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r>
              <a:rPr lang="en-US" i="1" dirty="0"/>
              <a:t>At Mitumba , we're committed to revolutionizing the online shopping in Kenya. </a:t>
            </a:r>
          </a:p>
          <a:p>
            <a:endParaRPr lang="en-US" dirty="0"/>
          </a:p>
          <a:p>
            <a:r>
              <a:rPr lang="en-US" dirty="0"/>
              <a:t>Contact us to learn more about how we can collaborate and make a difference.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Contact info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sz="1400" dirty="0"/>
              <a:t>susangicheru07@gmail.com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FC747-A1D6-9095-D93A-9D0A003A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47109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367</Words>
  <Application>Microsoft Office PowerPoint</Application>
  <PresentationFormat>On-screen Show (16:9)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Lucida Bright</vt:lpstr>
      <vt:lpstr>Merriweather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LUHA COMPANY</dc:title>
  <dc:subject>PptxGenJS Presentation</dc:subject>
  <dc:creator>Pitch Software GmbH</dc:creator>
  <cp:lastModifiedBy>Susan Gicheru</cp:lastModifiedBy>
  <cp:revision>5</cp:revision>
  <dcterms:created xsi:type="dcterms:W3CDTF">2024-04-29T13:02:12Z</dcterms:created>
  <dcterms:modified xsi:type="dcterms:W3CDTF">2024-09-09T14:22:36Z</dcterms:modified>
</cp:coreProperties>
</file>