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7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949094" y="1442775"/>
            <a:ext cx="68580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7200"/>
              </a:lnSpc>
            </a:pPr>
            <a:r>
              <a:rPr lang="en-US" sz="6000" b="1" kern="0" spc="-48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LUHA</a:t>
            </a:r>
            <a:endParaRPr lang="en-US" sz="6000" dirty="0"/>
          </a:p>
        </p:txBody>
      </p:sp>
      <p:sp>
        <p:nvSpPr>
          <p:cNvPr id="6" name="Text 1"/>
          <p:cNvSpPr/>
          <p:nvPr/>
        </p:nvSpPr>
        <p:spPr>
          <a:xfrm>
            <a:off x="2894573" y="2571750"/>
            <a:ext cx="3597139" cy="239617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025"/>
              </a:lnSpc>
            </a:pPr>
            <a:r>
              <a:rPr lang="en-US" sz="14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AI Generative language learning Website</a:t>
            </a:r>
            <a:endParaRPr lang="en-US" sz="1350" dirty="0"/>
          </a:p>
        </p:txBody>
      </p:sp>
      <p:pic>
        <p:nvPicPr>
          <p:cNvPr id="7" name="Image 2" descr="https://pitch-assets-ccb95893-de3f-4266-973c-20049231b248.s3.eu-west-1.amazonaws.com/27b1818f-0c40-47cf-b276-347e63ff9426?pitch-bytes=18499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85197" y="4235790"/>
            <a:ext cx="1055948" cy="9079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alphaModFix amt="8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71425" y="542585"/>
            <a:ext cx="609485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3600" b="1" dirty="0">
                <a:solidFill>
                  <a:srgbClr val="C00000"/>
                </a:solidFill>
                <a:latin typeface="Lucida Bright" panose="02040602050505020304" pitchFamily="18" charset="0"/>
                <a:ea typeface="Merriweather" pitchFamily="34" charset="-122"/>
                <a:cs typeface="Merriweather" pitchFamily="34" charset="-120"/>
              </a:rPr>
              <a:t>Competitors</a:t>
            </a:r>
            <a:endParaRPr lang="en-US" sz="3600" b="1" dirty="0">
              <a:solidFill>
                <a:srgbClr val="C0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-165955" y="3029393"/>
            <a:ext cx="2285901" cy="434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>
                <a:solidFill>
                  <a:srgbClr val="151515"/>
                </a:solidFill>
                <a:latin typeface="Merriweather" pitchFamily="34" charset="0"/>
              </a:rPr>
              <a:t>Duolingo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029948" y="3576615"/>
            <a:ext cx="2285901" cy="341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 err="1">
                <a:solidFill>
                  <a:srgbClr val="151515"/>
                </a:solidFill>
                <a:latin typeface="Merriweather" pitchFamily="34" charset="0"/>
              </a:rPr>
              <a:t>Memrise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647206" y="3898251"/>
            <a:ext cx="2285901" cy="341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1" dirty="0" err="1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HelloTalk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603" y="3747506"/>
            <a:ext cx="228590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A6CC24-C986-420C-6F2B-23B87E57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03" y="1683723"/>
            <a:ext cx="1122522" cy="1061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69B4A1-FD4C-9EA3-4B75-53D130B19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608" y="2161049"/>
            <a:ext cx="1310583" cy="1021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8A6D92-2D89-1D38-8FA4-F3E9BFEFB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603" y="2671558"/>
            <a:ext cx="955109" cy="9110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31947" y="816410"/>
            <a:ext cx="4533801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Competitive Advantages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134155" y="478391"/>
            <a:ext cx="204772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COMPETITION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131947" y="3726180"/>
            <a:ext cx="4120513" cy="13042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  <a:buSzPct val="100000"/>
            </a:pPr>
            <a:endParaRPr lang="en-US" sz="1200" dirty="0"/>
          </a:p>
          <a:p>
            <a:pPr marL="190500" indent="-190500" algn="l">
              <a:lnSpc>
                <a:spcPts val="1800"/>
              </a:lnSpc>
              <a:buSzPct val="100000"/>
              <a:buFont typeface="+mj-lt"/>
              <a:buAutoNum type="arabicPeriod"/>
            </a:pPr>
            <a:endParaRPr lang="en-US" sz="1200" dirty="0"/>
          </a:p>
          <a:p>
            <a:pPr marL="190500" indent="-190500" algn="l">
              <a:lnSpc>
                <a:spcPts val="1800"/>
              </a:lnSpc>
              <a:buSzPct val="100000"/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6" name="Image 0" descr="https://images.unsplash.com/photo-1527576539890-dfa815648363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/>
          <a:srcRect l="197" t="221" r="11308" b="221"/>
          <a:stretch/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45530-A8CE-EF64-5DF5-0E1C4FD30D15}"/>
              </a:ext>
            </a:extLst>
          </p:cNvPr>
          <p:cNvSpPr txBox="1"/>
          <p:nvPr/>
        </p:nvSpPr>
        <p:spPr>
          <a:xfrm>
            <a:off x="4213860" y="2042160"/>
            <a:ext cx="4732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  <a:buSzPct val="100000"/>
            </a:pPr>
            <a:endParaRPr lang="en-US" sz="1400" dirty="0"/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1. Cutting-edge AI Technology: Advanced AI ensures personalized learning and real-time feedback.</a:t>
            </a:r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2. Holistic Learning Approach: Integration of cultural immersion and community engagement for comprehensive learning.</a:t>
            </a:r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3. Scalability and Accessibility: Multi-platform accessibility caters to diverse users, from individuals to institutions.</a:t>
            </a:r>
          </a:p>
          <a:p>
            <a:pPr algn="l">
              <a:lnSpc>
                <a:spcPts val="1800"/>
              </a:lnSpc>
              <a:buSzPct val="100000"/>
            </a:pPr>
            <a:r>
              <a:rPr lang="en-US" sz="1400" dirty="0"/>
              <a:t>4. Community-Centric Ecosystem: A vibrant community fosters collaborative learning and cultural exchange.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8391"/>
            <a:ext cx="609485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Business Model</a:t>
            </a:r>
            <a:endParaRPr lang="en-US" sz="3000" dirty="0"/>
          </a:p>
        </p:txBody>
      </p:sp>
      <p:pic>
        <p:nvPicPr>
          <p:cNvPr id="4" name="Image 0" descr="https://images.unsplash.com/photo-1522079091912-1694092d395e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/>
          <a:srcRect l="4002" t="-161" r="6713" b="-161"/>
          <a:stretch/>
        </p:blipFill>
        <p:spPr>
          <a:xfrm>
            <a:off x="476567" y="1293647"/>
            <a:ext cx="2476500" cy="1857375"/>
          </a:xfrm>
          <a:prstGeom prst="rect">
            <a:avLst/>
          </a:prstGeom>
        </p:spPr>
      </p:pic>
      <p:pic>
        <p:nvPicPr>
          <p:cNvPr id="5" name="Image 1" descr="https://images.unsplash.com/photo-1556761175-b413da4baf72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4"/>
          <a:srcRect l="24613" t="-125" r="199" b="-125"/>
          <a:stretch/>
        </p:blipFill>
        <p:spPr>
          <a:xfrm>
            <a:off x="3332489" y="1293647"/>
            <a:ext cx="2476500" cy="2476500"/>
          </a:xfrm>
          <a:prstGeom prst="rect">
            <a:avLst/>
          </a:prstGeom>
        </p:spPr>
      </p:pic>
      <p:pic>
        <p:nvPicPr>
          <p:cNvPr id="6" name="Image 2" descr="https://images.unsplash.com/photo-1542744095-fcf48d80b0fd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5"/>
          <a:srcRect l="5752" t="-54" r="5752" b="-54"/>
          <a:stretch/>
        </p:blipFill>
        <p:spPr>
          <a:xfrm>
            <a:off x="6190328" y="1293647"/>
            <a:ext cx="2476500" cy="18573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76250" y="3267410"/>
            <a:ext cx="247679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INDIVIDUALS</a:t>
            </a:r>
            <a:endParaRPr lang="en-US" sz="900" dirty="0"/>
          </a:p>
        </p:txBody>
      </p:sp>
      <p:sp>
        <p:nvSpPr>
          <p:cNvPr id="8" name="Text 2"/>
          <p:cNvSpPr/>
          <p:nvPr/>
        </p:nvSpPr>
        <p:spPr>
          <a:xfrm>
            <a:off x="476250" y="3499905"/>
            <a:ext cx="24767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Creatives, freelancers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3335079" y="3886337"/>
            <a:ext cx="247387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TEAMS</a:t>
            </a:r>
            <a:endParaRPr lang="en-US" sz="900" dirty="0"/>
          </a:p>
        </p:txBody>
      </p:sp>
      <p:sp>
        <p:nvSpPr>
          <p:cNvPr id="10" name="Text 4"/>
          <p:cNvSpPr/>
          <p:nvPr/>
        </p:nvSpPr>
        <p:spPr>
          <a:xfrm>
            <a:off x="3335079" y="4118832"/>
            <a:ext cx="24738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Startups, agencies, SMEs</a:t>
            </a:r>
            <a:endParaRPr lang="en-US" sz="1200" dirty="0"/>
          </a:p>
        </p:txBody>
      </p:sp>
      <p:sp>
        <p:nvSpPr>
          <p:cNvPr id="11" name="Text 5"/>
          <p:cNvSpPr/>
          <p:nvPr/>
        </p:nvSpPr>
        <p:spPr>
          <a:xfrm>
            <a:off x="6193907" y="3267841"/>
            <a:ext cx="247669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kern="0" spc="60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ENTERPRISE</a:t>
            </a:r>
            <a:endParaRPr lang="en-US" sz="900" dirty="0"/>
          </a:p>
        </p:txBody>
      </p:sp>
      <p:sp>
        <p:nvSpPr>
          <p:cNvPr id="12" name="Text 6"/>
          <p:cNvSpPr/>
          <p:nvPr/>
        </p:nvSpPr>
        <p:spPr>
          <a:xfrm>
            <a:off x="6193907" y="3500336"/>
            <a:ext cx="247669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Corporations, professional services</a:t>
            </a:r>
            <a:endParaRPr lang="en-US" sz="1200" dirty="0"/>
          </a:p>
        </p:txBody>
      </p:sp>
      <p:sp>
        <p:nvSpPr>
          <p:cNvPr id="13" name="Text 7"/>
          <p:cNvSpPr/>
          <p:nvPr/>
        </p:nvSpPr>
        <p:spPr>
          <a:xfrm>
            <a:off x="2324449" y="2772185"/>
            <a:ext cx="497658" cy="497658"/>
          </a:xfrm>
          <a:prstGeom prst="ellipse">
            <a:avLst/>
          </a:prstGeom>
          <a:solidFill>
            <a:srgbClr val="FFFFFF"/>
          </a:solidFill>
          <a:ln/>
        </p:spPr>
        <p:txBody>
          <a:bodyPr wrap="square" lIns="27648" tIns="58751" rIns="27648" bIns="58751" rtlCol="0" anchor="ctr"/>
          <a:lstStyle/>
          <a:p>
            <a:pPr algn="ctr">
              <a:lnSpc>
                <a:spcPts val="1800"/>
              </a:lnSpc>
            </a:pPr>
            <a:r>
              <a:rPr lang="en-US" sz="1200" dirty="0"/>
              <a:t>*</a:t>
            </a:r>
          </a:p>
        </p:txBody>
      </p:sp>
      <p:sp>
        <p:nvSpPr>
          <p:cNvPr id="14" name="Text 8"/>
          <p:cNvSpPr/>
          <p:nvPr/>
        </p:nvSpPr>
        <p:spPr>
          <a:xfrm>
            <a:off x="5181787" y="3390682"/>
            <a:ext cx="497658" cy="497658"/>
          </a:xfrm>
          <a:prstGeom prst="ellipse">
            <a:avLst/>
          </a:prstGeom>
          <a:solidFill>
            <a:srgbClr val="FFFFFF"/>
          </a:solidFill>
          <a:ln/>
        </p:spPr>
        <p:txBody>
          <a:bodyPr wrap="square" lIns="27648" tIns="58751" rIns="27648" bIns="58751" rtlCol="0" anchor="ctr"/>
          <a:lstStyle/>
          <a:p>
            <a:pPr algn="ctr">
              <a:lnSpc>
                <a:spcPts val="1800"/>
              </a:lnSpc>
            </a:pPr>
            <a:r>
              <a:rPr lang="en-US" sz="1200" dirty="0"/>
              <a:t>*</a:t>
            </a:r>
          </a:p>
        </p:txBody>
      </p:sp>
      <p:sp>
        <p:nvSpPr>
          <p:cNvPr id="15" name="Text 9"/>
          <p:cNvSpPr/>
          <p:nvPr/>
        </p:nvSpPr>
        <p:spPr>
          <a:xfrm>
            <a:off x="8047736" y="2772185"/>
            <a:ext cx="497658" cy="497658"/>
          </a:xfrm>
          <a:prstGeom prst="ellipse">
            <a:avLst/>
          </a:prstGeom>
          <a:solidFill>
            <a:srgbClr val="FFFFFF"/>
          </a:solidFill>
          <a:ln/>
        </p:spPr>
        <p:txBody>
          <a:bodyPr wrap="square" lIns="27648" tIns="58751" rIns="27648" bIns="58751" rtlCol="0" anchor="ctr"/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rgbClr val="151515"/>
                </a:solidFill>
              </a:rPr>
              <a:t>$$$</a:t>
            </a:r>
            <a:endParaRPr lang="en-US" sz="1200" dirty="0"/>
          </a:p>
        </p:txBody>
      </p:sp>
      <p:pic>
        <p:nvPicPr>
          <p:cNvPr id="2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9CC53410-D0C9-8ABD-F4D2-1EF4AAA664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83711" y="4100170"/>
            <a:ext cx="1156761" cy="10433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E8F42-72E4-98E0-F315-D55545D3BEBA}"/>
              </a:ext>
            </a:extLst>
          </p:cNvPr>
          <p:cNvSpPr txBox="1"/>
          <p:nvPr/>
        </p:nvSpPr>
        <p:spPr>
          <a:xfrm>
            <a:off x="5394960" y="403860"/>
            <a:ext cx="3398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i="1" dirty="0"/>
              <a:t>At </a:t>
            </a:r>
            <a:r>
              <a:rPr lang="en-US" i="1" dirty="0" err="1"/>
              <a:t>Luha</a:t>
            </a:r>
            <a:r>
              <a:rPr lang="en-US" i="1" dirty="0"/>
              <a:t>, we're committed to revolutionizing language learning for youth worldwide. </a:t>
            </a:r>
          </a:p>
          <a:p>
            <a:r>
              <a:rPr lang="en-US" dirty="0"/>
              <a:t>Join us on this journey of linguistic discovery and cultural exploration. </a:t>
            </a:r>
          </a:p>
          <a:p>
            <a:r>
              <a:rPr lang="en-US" dirty="0"/>
              <a:t>Together, let's unlock boundless possibilities through fluency and cross-cultural understanding. </a:t>
            </a:r>
          </a:p>
          <a:p>
            <a:endParaRPr lang="en-US" dirty="0"/>
          </a:p>
          <a:p>
            <a:r>
              <a:rPr lang="en-US" dirty="0"/>
              <a:t>Contact us to learn more about how we can collaborate and make a difference.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Contact info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1400" dirty="0"/>
              <a:t>susangicheru07@gmail.com</a:t>
            </a:r>
          </a:p>
        </p:txBody>
      </p:sp>
      <p:pic>
        <p:nvPicPr>
          <p:cNvPr id="5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C5A51301-93DE-5376-71C4-590D473C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2120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33850" y="1429664"/>
            <a:ext cx="45339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Luha Company is an AI generative </a:t>
            </a:r>
            <a:r>
              <a:rPr lang="en-US" sz="120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website</a:t>
            </a: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where language learning meets innovation and inspiration.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At Luha, we're passionate about empowering youths and teenagers to embark on a journey of linguistic discovery and cultural exploration.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redefine language learning for the modern age and unlock the boundless possibilities that come with fluency and cultural understanding</a:t>
            </a:r>
            <a:endParaRPr lang="en-US" sz="1200" dirty="0"/>
          </a:p>
        </p:txBody>
      </p:sp>
      <p:pic>
        <p:nvPicPr>
          <p:cNvPr id="4" name="Image 0" descr="https://images.unsplash.com/photo-1463130456064-77fda7f96d6b?crop=entropy&amp;cs=tinysrgb&amp;fit=max&amp;fm=jpg&amp;ixid=M3wyMTIyMnwwfDF8c2VhcmNofDI3fHxhcmNoaXRlY3R1cmUlMjB8ZW58MHx8fHwxNjkyMDQ4Mjk1fDA&amp;ixlib=rb-4.0.3&amp;q=80&amp;w=1080"/>
          <p:cNvPicPr>
            <a:picLocks noChangeAspect="1"/>
          </p:cNvPicPr>
          <p:nvPr/>
        </p:nvPicPr>
        <p:blipFill>
          <a:blip r:embed="rId3"/>
          <a:srcRect l="41838" t="15" r="10769" b="15"/>
          <a:stretch/>
        </p:blipFill>
        <p:spPr>
          <a:xfrm>
            <a:off x="0" y="0"/>
            <a:ext cx="3657600" cy="5143500"/>
          </a:xfrm>
          <a:prstGeom prst="rect">
            <a:avLst/>
          </a:prstGeom>
          <a:effectLst>
            <a:outerShdw blurRad="3175" dist="50800" dir="27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3739243" y="148867"/>
            <a:ext cx="5044101" cy="99168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6000" b="1" kern="0" spc="-48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</a:t>
            </a:r>
            <a:endParaRPr lang="en-US" sz="6000" dirty="0"/>
          </a:p>
        </p:txBody>
      </p:sp>
      <p:pic>
        <p:nvPicPr>
          <p:cNvPr id="6" name="Image 1" descr="https://pitch-assets-ccb95893-de3f-4266-973c-20049231b248.s3.eu-west-1.amazonaws.com/e5454412-4f9f-4506-bf72-182da5bb5156?pitch-bytes=18499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42992" y="4023562"/>
            <a:ext cx="1297479" cy="1115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62815" y="973659"/>
            <a:ext cx="4534644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700"/>
              </a:lnSpc>
            </a:pPr>
            <a:r>
              <a:rPr lang="en-US" sz="23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MISSION: </a:t>
            </a:r>
            <a:r>
              <a:rPr lang="en-US" sz="23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revolutionize language learning for youths and teenagers by providing accessible, engaging, and innovative educational experiences.</a:t>
            </a:r>
            <a:endParaRPr lang="en-US" sz="2250" dirty="0"/>
          </a:p>
        </p:txBody>
      </p:sp>
      <p:pic>
        <p:nvPicPr>
          <p:cNvPr id="4" name="Image 0" descr="https://pitch-assets-ccb95893-de3f-4266-973c-20049231b248.s3.eu-west-1.amazonaws.com/7fb66714-5fe1-485b-bb5f-c4f69432ece3?pitch-bytes=2343034&amp;pitch-content-type=image%2Fpng"/>
          <p:cNvPicPr>
            <a:picLocks noChangeAspect="1"/>
          </p:cNvPicPr>
          <p:nvPr/>
        </p:nvPicPr>
        <p:blipFill>
          <a:blip r:embed="rId3"/>
          <a:srcRect l="10714" t="-96" b="-96"/>
          <a:stretch/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f2d1a98b-93ce-4615-a2bd-2e5ab2a1903a?pitch-bytes=18499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52975" y="4072448"/>
            <a:ext cx="1187497" cy="1071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710080703554-86dc9a0e9d6e?crop=entropy&amp;cs=tinysrgb&amp;fit=max&amp;fm=jpg&amp;ixid=M3wyMTIyMnwwfDF8cmFuZG9tfHx8fHx8fHx8MTcxMTY1NzQ4OHw&amp;ixlib=rb-4.0.3&amp;q=80&amp;w=1080"/>
          <p:cNvPicPr>
            <a:picLocks noChangeAspect="1"/>
          </p:cNvPicPr>
          <p:nvPr/>
        </p:nvPicPr>
        <p:blipFill>
          <a:blip r:embed="rId3"/>
          <a:srcRect t="31250" b="3125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7831" y="1327447"/>
            <a:ext cx="409411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500" b="1" kern="0" spc="-24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</a:t>
            </a:r>
            <a:endParaRPr lang="en-US" sz="4500" dirty="0"/>
          </a:p>
        </p:txBody>
      </p:sp>
      <p:sp>
        <p:nvSpPr>
          <p:cNvPr id="5" name="Text 1"/>
          <p:cNvSpPr/>
          <p:nvPr/>
        </p:nvSpPr>
        <p:spPr>
          <a:xfrm>
            <a:off x="4452008" y="476250"/>
            <a:ext cx="3952876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Language barriers, in today's interconnected world, present significant obstacles for youths and teenagers striving to thrive in an increasingly globalized society. </a:t>
            </a:r>
            <a:endParaRPr lang="en-US" sz="1200" dirty="0"/>
          </a:p>
          <a:p>
            <a:pPr algn="l">
              <a:lnSpc>
                <a:spcPts val="1800"/>
              </a:lnSpc>
            </a:pPr>
            <a:endParaRPr lang="en-US" sz="1200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Traditional language learning methods have failed to engage and empower young learners, resulting in disinterest, frustration, and limited proficiency.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4448502" y="2868618"/>
            <a:ext cx="395734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Learning programming languages has also been a strenuous process as many do not have adequate information on which ones to start with in regards to 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</a:t>
            </a: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fields they'll venture into or even their interests. 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>
          <a:gsLst>
            <a:gs pos="0">
              <a:srgbClr val="A82222"/>
            </a:gs>
            <a:gs pos="100000">
              <a:srgbClr val="F43C16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76581" y="2077409"/>
            <a:ext cx="1828800" cy="1828800"/>
          </a:xfrm>
          <a:prstGeom prst="ellipse">
            <a:avLst/>
          </a:prstGeom>
          <a:solidFill>
            <a:srgbClr val="F43C16"/>
          </a:solidFill>
          <a:ln/>
        </p:spPr>
      </p:sp>
      <p:sp>
        <p:nvSpPr>
          <p:cNvPr id="4" name="Text 1"/>
          <p:cNvSpPr/>
          <p:nvPr/>
        </p:nvSpPr>
        <p:spPr>
          <a:xfrm>
            <a:off x="476250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9/10</a:t>
            </a:r>
            <a:endParaRPr lang="en-US" sz="6750" dirty="0"/>
          </a:p>
        </p:txBody>
      </p:sp>
      <p:sp>
        <p:nvSpPr>
          <p:cNvPr id="5" name="Text 2"/>
          <p:cNvSpPr/>
          <p:nvPr/>
        </p:nvSpPr>
        <p:spPr>
          <a:xfrm>
            <a:off x="476581" y="477680"/>
            <a:ext cx="487665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Findings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476581" y="3449009"/>
            <a:ext cx="2476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people believe learning a second language is important.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332253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70%</a:t>
            </a:r>
            <a:endParaRPr lang="en-US" sz="6750" dirty="0"/>
          </a:p>
        </p:txBody>
      </p:sp>
      <p:sp>
        <p:nvSpPr>
          <p:cNvPr id="8" name="Text 5"/>
          <p:cNvSpPr/>
          <p:nvPr/>
        </p:nvSpPr>
        <p:spPr>
          <a:xfrm>
            <a:off x="3332584" y="3449009"/>
            <a:ext cx="247645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of those who  didn't learn a second language regret not doing so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195039" y="2418821"/>
            <a:ext cx="24767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100"/>
              </a:lnSpc>
            </a:pPr>
            <a:r>
              <a:rPr lang="en-US" sz="6800" b="1" kern="0" spc="-48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21%</a:t>
            </a:r>
            <a:endParaRPr lang="en-US" sz="6750" dirty="0"/>
          </a:p>
        </p:txBody>
      </p:sp>
      <p:sp>
        <p:nvSpPr>
          <p:cNvPr id="10" name="Text 7"/>
          <p:cNvSpPr/>
          <p:nvPr/>
        </p:nvSpPr>
        <p:spPr>
          <a:xfrm>
            <a:off x="6195370" y="3449009"/>
            <a:ext cx="247640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have missed a career opportunity because they didn’t know a second language.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21737852567-6949f3f9f2b5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>
            <a:alphaModFix amt="10000"/>
          </a:blip>
          <a:srcRect t="7881" b="788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1863516"/>
            <a:ext cx="6857901" cy="308595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620"/>
              </a:lnSpc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Through innovative technology, interactive curriculum, and a supportive community, Luha Company, aims to transform language learning into an engaging, accessible, and empowering experience for young learners.</a:t>
            </a:r>
            <a:endParaRPr lang="en-US" sz="1350" dirty="0"/>
          </a:p>
          <a:p>
            <a:pPr algn="l">
              <a:lnSpc>
                <a:spcPts val="1620"/>
              </a:lnSpc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user friendly AI will be used in our website and app to generate a platform for a summarized collection of related language learning videos when prompted; including animated videos and the natives' culture.</a:t>
            </a:r>
            <a:endParaRPr lang="en-US" sz="1350" dirty="0"/>
          </a:p>
          <a:p>
            <a:pPr algn="l">
              <a:lnSpc>
                <a:spcPts val="1620"/>
              </a:lnSpc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Moreover, suggestions will be aired on the best languages to start with.</a:t>
            </a:r>
          </a:p>
          <a:p>
            <a:pPr algn="l">
              <a:lnSpc>
                <a:spcPts val="1620"/>
              </a:lnSpc>
              <a:buSzPct val="100000"/>
            </a:pPr>
            <a:endParaRPr lang="en-US" sz="1350" dirty="0"/>
          </a:p>
          <a:p>
            <a:pPr marL="190500" indent="-190500" algn="l">
              <a:lnSpc>
                <a:spcPts val="1620"/>
              </a:lnSpc>
              <a:buSzPct val="100000"/>
              <a:buChar char="•"/>
            </a:pPr>
            <a:r>
              <a:rPr lang="en-US" sz="1400" b="0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Open AI will be an image generator thus helping learners to upload images to generate cultural and other learning answers.</a:t>
            </a:r>
            <a:endParaRPr lang="en-US" sz="1350" dirty="0"/>
          </a:p>
          <a:p>
            <a:pPr algn="l">
              <a:lnSpc>
                <a:spcPts val="1620"/>
              </a:lnSpc>
            </a:pPr>
            <a:r>
              <a:rPr lang="en-US" sz="14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​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476581" y="826217"/>
            <a:ext cx="685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4500"/>
              </a:lnSpc>
            </a:pPr>
            <a:r>
              <a:rPr lang="en-US" sz="3000" b="0" dirty="0">
                <a:solidFill>
                  <a:srgbClr val="A82222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Solution </a:t>
            </a:r>
            <a:endParaRPr lang="en-US" sz="3000" dirty="0"/>
          </a:p>
        </p:txBody>
      </p:sp>
      <p:pic>
        <p:nvPicPr>
          <p:cNvPr id="2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5CF412CA-975B-162E-ADB2-2DE4F31974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2017" y="3882178"/>
            <a:ext cx="1398455" cy="12613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1" y="342900"/>
            <a:ext cx="4531692" cy="592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Our Product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4042" y="2628900"/>
            <a:ext cx="4533900" cy="446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Some of </a:t>
            </a:r>
            <a:r>
              <a:rPr lang="en-US" sz="120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our</a:t>
            </a:r>
            <a:r>
              <a:rPr lang="en-US" sz="12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unique features are:</a:t>
            </a:r>
            <a:endParaRPr lang="en-US" sz="1200" dirty="0"/>
          </a:p>
        </p:txBody>
      </p:sp>
      <p:pic>
        <p:nvPicPr>
          <p:cNvPr id="5" name="Image 0" descr="https://images.unsplash.com/photo-1556742502-ec7c0e9f34b1?ixlib=rb-1.2.1&amp;q=80&amp;fm=jpg&amp;crop=entropy&amp;cs=tinysrgb&amp;w=1080&amp;fit=max&amp;ixid=eyJhcHBfaWQiOjIxMjIyfQ"/>
          <p:cNvPicPr>
            <a:picLocks noChangeAspect="1"/>
          </p:cNvPicPr>
          <p:nvPr/>
        </p:nvPicPr>
        <p:blipFill>
          <a:blip r:embed="rId3"/>
          <a:srcRect b="6245"/>
          <a:stretch/>
        </p:blipFill>
        <p:spPr>
          <a:xfrm>
            <a:off x="5483244" y="-1721"/>
            <a:ext cx="3657600" cy="51450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6475" y="3516264"/>
            <a:ext cx="4533900" cy="115423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  <a:p>
            <a:pPr algn="l">
              <a:lnSpc>
                <a:spcPts val="1800"/>
              </a:lnSpc>
              <a:buSzPct val="100000"/>
            </a:pPr>
            <a:endParaRPr lang="en-US" sz="1200" dirty="0">
              <a:solidFill>
                <a:srgbClr val="151515"/>
              </a:solidFill>
              <a:latin typeface="Merriweather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B03EF-4909-2F8E-3D70-2B836A650EAC}"/>
              </a:ext>
            </a:extLst>
          </p:cNvPr>
          <p:cNvSpPr txBox="1"/>
          <p:nvPr/>
        </p:nvSpPr>
        <p:spPr>
          <a:xfrm>
            <a:off x="329262" y="889986"/>
            <a:ext cx="43738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Discover </a:t>
            </a:r>
            <a:r>
              <a:rPr lang="en-US" sz="1400" dirty="0" err="1"/>
              <a:t>Luha</a:t>
            </a:r>
            <a:r>
              <a:rPr lang="en-US" sz="1400" dirty="0"/>
              <a:t>: Where AI-driven language learning meets cultural immersion. </a:t>
            </a:r>
          </a:p>
          <a:p>
            <a:r>
              <a:rPr lang="en-US" sz="1400" dirty="0"/>
              <a:t>Our platform redefines education for youth, seamlessly integrating innovative AI technology with interactive experiences. </a:t>
            </a:r>
          </a:p>
          <a:p>
            <a:r>
              <a:rPr lang="en-US" sz="1400" dirty="0"/>
              <a:t>Join us in unlocking the boundless possibilities of fluency and cross-cultural understanding.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8042F-EB96-772C-C08B-0886209E7EEB}"/>
              </a:ext>
            </a:extLst>
          </p:cNvPr>
          <p:cNvSpPr txBox="1"/>
          <p:nvPr/>
        </p:nvSpPr>
        <p:spPr>
          <a:xfrm>
            <a:off x="474042" y="3075346"/>
            <a:ext cx="395317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/>
              <a:t>1. Personalized Learning Paths: Tailored lessons cater to individual progress and preferences.</a:t>
            </a:r>
          </a:p>
          <a:p>
            <a:pPr marL="171450" indent="-171450">
              <a:buFontTx/>
              <a:buChar char="-"/>
            </a:pPr>
            <a:endParaRPr lang="en-US" sz="1050" b="1" i="1" dirty="0"/>
          </a:p>
          <a:p>
            <a:r>
              <a:rPr lang="en-US" sz="1050" b="1" i="1" dirty="0"/>
              <a:t>2. Interactive Conversational Practice: Engage in realistic dialogues and cultural scenarios for immersive learning.</a:t>
            </a:r>
          </a:p>
          <a:p>
            <a:pPr marL="171450" indent="-171450">
              <a:buFontTx/>
              <a:buChar char="-"/>
            </a:pPr>
            <a:endParaRPr lang="en-US" sz="1050" b="1" i="1" dirty="0"/>
          </a:p>
          <a:p>
            <a:r>
              <a:rPr lang="en-US" sz="1050" b="1" i="1" dirty="0"/>
              <a:t>3. AI Feedback and Assessment: Receive instant, AI-powered feedback and track progress with detailed insights.</a:t>
            </a:r>
          </a:p>
          <a:p>
            <a:pPr marL="171450" indent="-171450">
              <a:buFontTx/>
              <a:buChar char="-"/>
            </a:pPr>
            <a:endParaRPr lang="en-US" sz="1050" b="1" i="1" dirty="0"/>
          </a:p>
          <a:p>
            <a:r>
              <a:rPr lang="en-US" sz="1050" b="1" i="1" dirty="0"/>
              <a:t>4.  Community Engagement:  Connect with peers and native speakers for collaborative learning experiences across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867F8-C278-1024-56E1-7372272D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24000" y="476250"/>
            <a:ext cx="6096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800" b="1" dirty="0">
                <a:solidFill>
                  <a:srgbClr val="C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Market size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3827721" y="1591820"/>
            <a:ext cx="2214562" cy="2211102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5" name="Shape 2"/>
          <p:cNvSpPr/>
          <p:nvPr/>
        </p:nvSpPr>
        <p:spPr>
          <a:xfrm>
            <a:off x="712295" y="1278322"/>
            <a:ext cx="2524125" cy="2524125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6" name="Shape 3"/>
          <p:cNvSpPr/>
          <p:nvPr/>
        </p:nvSpPr>
        <p:spPr>
          <a:xfrm>
            <a:off x="6523387" y="1859673"/>
            <a:ext cx="1905000" cy="1905000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7" name="Text 4"/>
          <p:cNvSpPr/>
          <p:nvPr/>
        </p:nvSpPr>
        <p:spPr>
          <a:xfrm>
            <a:off x="1019408" y="2149906"/>
            <a:ext cx="190460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2.3B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4095409" y="2314247"/>
            <a:ext cx="166662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452.9M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6712263" y="2431049"/>
            <a:ext cx="152375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kern="0" spc="-24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45M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1019408" y="3936416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TAM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79163" y="3936416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SAM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6523810" y="3936416"/>
            <a:ext cx="19046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SOM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1022286" y="2625848"/>
            <a:ext cx="19047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endParaRPr lang="en-US" sz="900" dirty="0"/>
          </a:p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AVAILABLE MARKET</a:t>
            </a: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4094440" y="2774095"/>
            <a:ext cx="166662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SERVICEABLE</a:t>
            </a:r>
            <a:endParaRPr lang="en-US" sz="900" dirty="0"/>
          </a:p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AVAILABLE MARKET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6715633" y="2888205"/>
            <a:ext cx="15237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1" kern="0" spc="6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SERVICEABLE OBTAINABLE MARKET</a:t>
            </a:r>
            <a:endParaRPr lang="en-US" sz="900" dirty="0"/>
          </a:p>
        </p:txBody>
      </p:sp>
      <p:pic>
        <p:nvPicPr>
          <p:cNvPr id="2" name="Image 1" descr="https://pitch-assets-ccb95893-de3f-4266-973c-20049231b248.s3.eu-west-1.amazonaws.com/f2d1a98b-93ce-4615-a2bd-2e5ab2a1903a?pitch-bytes=18499&amp;pitch-content-type=image%2Fpng">
            <a:extLst>
              <a:ext uri="{FF2B5EF4-FFF2-40B4-BE49-F238E27FC236}">
                <a16:creationId xmlns:a16="http://schemas.microsoft.com/office/drawing/2014/main" id="{42A9E4D0-F7B2-FEE1-B385-445CC0C4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75919" y="4152323"/>
            <a:ext cx="1064553" cy="956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620</Words>
  <Application>Microsoft Office PowerPoint</Application>
  <PresentationFormat>On-screen Show (16:9)</PresentationFormat>
  <Paragraphs>97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Lucida Bright</vt:lpstr>
      <vt:lpstr>Merriweather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LUHA COMPANY</dc:title>
  <dc:subject>PptxGenJS Presentation</dc:subject>
  <dc:creator>Pitch Software GmbH</dc:creator>
  <cp:lastModifiedBy>Susan Gicheru</cp:lastModifiedBy>
  <cp:revision>3</cp:revision>
  <dcterms:created xsi:type="dcterms:W3CDTF">2024-04-29T13:02:12Z</dcterms:created>
  <dcterms:modified xsi:type="dcterms:W3CDTF">2024-06-16T19:59:41Z</dcterms:modified>
</cp:coreProperties>
</file>