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4"/>
  </p:notesMasterIdLst>
  <p:sldIdLst>
    <p:sldId id="256" r:id="rId2"/>
    <p:sldId id="257" r:id="rId3"/>
    <p:sldId id="283" r:id="rId4"/>
    <p:sldId id="261" r:id="rId5"/>
    <p:sldId id="292" r:id="rId6"/>
    <p:sldId id="270" r:id="rId7"/>
    <p:sldId id="272" r:id="rId8"/>
    <p:sldId id="273" r:id="rId9"/>
    <p:sldId id="275" r:id="rId10"/>
    <p:sldId id="274" r:id="rId11"/>
    <p:sldId id="276" r:id="rId12"/>
    <p:sldId id="277" r:id="rId13"/>
    <p:sldId id="278" r:id="rId14"/>
    <p:sldId id="287" r:id="rId15"/>
    <p:sldId id="288" r:id="rId16"/>
    <p:sldId id="279" r:id="rId17"/>
    <p:sldId id="280" r:id="rId18"/>
    <p:sldId id="281" r:id="rId19"/>
    <p:sldId id="285" r:id="rId20"/>
    <p:sldId id="265" r:id="rId21"/>
    <p:sldId id="293" r:id="rId22"/>
    <p:sldId id="28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1" autoAdjust="0"/>
    <p:restoredTop sz="52101" autoAdjust="0"/>
  </p:normalViewPr>
  <p:slideViewPr>
    <p:cSldViewPr snapToGrid="0">
      <p:cViewPr varScale="1">
        <p:scale>
          <a:sx n="45" d="100"/>
          <a:sy n="45" d="100"/>
        </p:scale>
        <p:origin x="199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DCC6A-4B86-4A12-A703-B065C065A317}" type="datetimeFigureOut">
              <a:rPr lang="pt-PT" smtClean="0"/>
              <a:t>16/11/2016</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C0A1EE-AF8E-4E96-BE33-CD32D452BDC0}" type="slidenum">
              <a:rPr lang="pt-PT" smtClean="0"/>
              <a:t>‹nº›</a:t>
            </a:fld>
            <a:endParaRPr lang="pt-PT"/>
          </a:p>
        </p:txBody>
      </p:sp>
    </p:spTree>
    <p:extLst>
      <p:ext uri="{BB962C8B-B14F-4D97-AF65-F5344CB8AC3E}">
        <p14:creationId xmlns:p14="http://schemas.microsoft.com/office/powerpoint/2010/main" val="2196461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Good morning, my name is Elisabete</a:t>
            </a:r>
            <a:r>
              <a:rPr lang="en-US" baseline="0" dirty="0"/>
              <a:t> Cordeiro </a:t>
            </a:r>
            <a:r>
              <a:rPr lang="en-US" dirty="0"/>
              <a:t>and I am a PhD student at the University of Beira Interior in Portugal.</a:t>
            </a:r>
            <a:endParaRPr lang="pt-PT" dirty="0"/>
          </a:p>
        </p:txBody>
      </p:sp>
      <p:sp>
        <p:nvSpPr>
          <p:cNvPr id="4" name="Marcador de Posição do Número do Diapositivo 3"/>
          <p:cNvSpPr>
            <a:spLocks noGrp="1"/>
          </p:cNvSpPr>
          <p:nvPr>
            <p:ph type="sldNum" sz="quarter" idx="10"/>
          </p:nvPr>
        </p:nvSpPr>
        <p:spPr/>
        <p:txBody>
          <a:bodyPr/>
          <a:lstStyle/>
          <a:p>
            <a:fld id="{50C0A1EE-AF8E-4E96-BE33-CD32D452BDC0}" type="slidenum">
              <a:rPr lang="pt-PT" smtClean="0"/>
              <a:t>1</a:t>
            </a:fld>
            <a:endParaRPr lang="pt-PT"/>
          </a:p>
        </p:txBody>
      </p:sp>
    </p:spTree>
    <p:extLst>
      <p:ext uri="{BB962C8B-B14F-4D97-AF65-F5344CB8AC3E}">
        <p14:creationId xmlns:p14="http://schemas.microsoft.com/office/powerpoint/2010/main" val="131851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sz="1200" i="0" kern="1200" dirty="0">
                <a:solidFill>
                  <a:schemeClr val="tx1"/>
                </a:solidFill>
                <a:effectLst/>
                <a:latin typeface="+mn-lt"/>
                <a:ea typeface="+mn-ea"/>
                <a:cs typeface="+mn-cs"/>
              </a:rPr>
              <a:t>Survey type 1 and 3 presented the following: “When you decided to leave the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building, did you take anything with you?". 67% of the residential ⍅ire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respondents said “No”. The respondents of the industrial ⍅ire 68% said “No”. the</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fire drill survey respondents namely 137 replied to this question and 62% said</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“Yes”.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Survey type 2 asked “Before leaving the building would you try to collect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personal belongings?” 86% said “No”.</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There were no major differences between gender, age group, education level</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and training in these answers.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In this question there is a major difference between the ⍅ire drill (survey Type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3), the real situation (Survey Type 1) and what they think they would do</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(Survey Type 2). Results from Survey type 2 are similar to the results form</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Survey Type 1. In a ⍅ire drill the occupants can act differently due to the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assessment made of the situation.</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pt-PT" dirty="0"/>
          </a:p>
        </p:txBody>
      </p:sp>
      <p:sp>
        <p:nvSpPr>
          <p:cNvPr id="4" name="Marcador de Posição do Número do Diapositivo 3"/>
          <p:cNvSpPr>
            <a:spLocks noGrp="1"/>
          </p:cNvSpPr>
          <p:nvPr>
            <p:ph type="sldNum" sz="quarter" idx="10"/>
          </p:nvPr>
        </p:nvSpPr>
        <p:spPr/>
        <p:txBody>
          <a:bodyPr/>
          <a:lstStyle/>
          <a:p>
            <a:fld id="{50C0A1EE-AF8E-4E96-BE33-CD32D452BDC0}" type="slidenum">
              <a:rPr lang="pt-PT" smtClean="0"/>
              <a:t>12</a:t>
            </a:fld>
            <a:endParaRPr lang="pt-PT"/>
          </a:p>
        </p:txBody>
      </p:sp>
    </p:spTree>
    <p:extLst>
      <p:ext uri="{BB962C8B-B14F-4D97-AF65-F5344CB8AC3E}">
        <p14:creationId xmlns:p14="http://schemas.microsoft.com/office/powerpoint/2010/main" val="3642322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50C0A1EE-AF8E-4E96-BE33-CD32D452BDC0}" type="slidenum">
              <a:rPr lang="pt-PT" smtClean="0"/>
              <a:t>13</a:t>
            </a:fld>
            <a:endParaRPr lang="pt-PT"/>
          </a:p>
        </p:txBody>
      </p:sp>
    </p:spTree>
    <p:extLst>
      <p:ext uri="{BB962C8B-B14F-4D97-AF65-F5344CB8AC3E}">
        <p14:creationId xmlns:p14="http://schemas.microsoft.com/office/powerpoint/2010/main" val="2037683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br>
              <a:rPr lang="en-US" sz="1200" i="0" kern="1200" dirty="0">
                <a:solidFill>
                  <a:schemeClr val="tx1"/>
                </a:solidFill>
                <a:effectLst/>
                <a:latin typeface="+mn-lt"/>
                <a:ea typeface="+mn-ea"/>
                <a:cs typeface="+mn-cs"/>
              </a:rPr>
            </a:br>
            <a:endParaRPr lang="pt-PT" dirty="0"/>
          </a:p>
        </p:txBody>
      </p:sp>
      <p:sp>
        <p:nvSpPr>
          <p:cNvPr id="4" name="Marcador de Posição do Número do Diapositivo 3"/>
          <p:cNvSpPr>
            <a:spLocks noGrp="1"/>
          </p:cNvSpPr>
          <p:nvPr>
            <p:ph type="sldNum" sz="quarter" idx="10"/>
          </p:nvPr>
        </p:nvSpPr>
        <p:spPr/>
        <p:txBody>
          <a:bodyPr/>
          <a:lstStyle/>
          <a:p>
            <a:fld id="{50C0A1EE-AF8E-4E96-BE33-CD32D452BDC0}" type="slidenum">
              <a:rPr lang="pt-PT" smtClean="0"/>
              <a:t>14</a:t>
            </a:fld>
            <a:endParaRPr lang="pt-PT"/>
          </a:p>
        </p:txBody>
      </p:sp>
    </p:spTree>
    <p:extLst>
      <p:ext uri="{BB962C8B-B14F-4D97-AF65-F5344CB8AC3E}">
        <p14:creationId xmlns:p14="http://schemas.microsoft.com/office/powerpoint/2010/main" val="3594462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sz="1200" i="0" kern="1200" dirty="0">
                <a:solidFill>
                  <a:schemeClr val="tx1"/>
                </a:solidFill>
                <a:effectLst/>
                <a:latin typeface="+mn-lt"/>
                <a:ea typeface="+mn-ea"/>
                <a:cs typeface="+mn-cs"/>
              </a:rPr>
              <a:t>Regarding the question “To leave the building did you use the way you normally</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use?” 68% of the respondents in survey Type 1 said “Yes”. In what regards the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use of an emergency exit 78% indicated “Yes”.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In survey Type 3, 69% of 137 respondents used the way they normally use. By</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analyzing the exit choice, 100% of the respondents walked, 89% of those who</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were shopping and 60% of those working used the way they normally use.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When trying to understand if they used an emergency exit the survey inquired</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“In order to leave the building did you use an emergency exit?” In total 27% of</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130 respondents indicated “Yes”. It appears that 100% of respondents who</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were walking did not use an emergency exit to leave the building nor did 96%</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of respondents who were shopping and or 66% of the respondents who were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working.</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Survey type 3 presented the following question “During the ⍅ire drill did</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someone tell you what emergency exit to use?” The 131 respondents to this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question, namely 59% said “No”, in that case 69% used the path they normally</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use. From the 41% respondents who was indicated an emergency exit, 61% did</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not use the path that normally use.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Survey type 2 had a similar question “If you were in a building, which path</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would you use to exit the building?” 47% of the respondents, who answered</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this question mentioned they, “would seek the emergency exits to leave the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building”, while 33% “would use the same way they used to enter the building”,</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15% “would turn to emergency plants to ⍅</a:t>
            </a:r>
            <a:r>
              <a:rPr lang="en-US" sz="1200" i="0" kern="1200" dirty="0" err="1">
                <a:solidFill>
                  <a:schemeClr val="tx1"/>
                </a:solidFill>
                <a:effectLst/>
                <a:latin typeface="+mn-lt"/>
                <a:ea typeface="+mn-ea"/>
                <a:cs typeface="+mn-cs"/>
              </a:rPr>
              <a:t>ind</a:t>
            </a:r>
            <a:r>
              <a:rPr lang="en-US" sz="1200" i="0" kern="1200" dirty="0">
                <a:solidFill>
                  <a:schemeClr val="tx1"/>
                </a:solidFill>
                <a:effectLst/>
                <a:latin typeface="+mn-lt"/>
                <a:ea typeface="+mn-ea"/>
                <a:cs typeface="+mn-cs"/>
              </a:rPr>
              <a:t> emergency exits” and 5% “would</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ask someone to indicate the way out”.</a:t>
            </a:r>
            <a:br>
              <a:rPr lang="en-US" sz="1200" i="0" kern="1200" dirty="0">
                <a:solidFill>
                  <a:schemeClr val="tx1"/>
                </a:solidFill>
                <a:effectLst/>
                <a:latin typeface="+mn-lt"/>
                <a:ea typeface="+mn-ea"/>
                <a:cs typeface="+mn-cs"/>
              </a:rPr>
            </a:br>
            <a:endParaRPr lang="pt-PT" dirty="0"/>
          </a:p>
        </p:txBody>
      </p:sp>
      <p:sp>
        <p:nvSpPr>
          <p:cNvPr id="4" name="Marcador de Posição do Número do Diapositivo 3"/>
          <p:cNvSpPr>
            <a:spLocks noGrp="1"/>
          </p:cNvSpPr>
          <p:nvPr>
            <p:ph type="sldNum" sz="quarter" idx="10"/>
          </p:nvPr>
        </p:nvSpPr>
        <p:spPr/>
        <p:txBody>
          <a:bodyPr/>
          <a:lstStyle/>
          <a:p>
            <a:fld id="{50C0A1EE-AF8E-4E96-BE33-CD32D452BDC0}" type="slidenum">
              <a:rPr lang="pt-PT" smtClean="0"/>
              <a:t>15</a:t>
            </a:fld>
            <a:endParaRPr lang="pt-PT"/>
          </a:p>
        </p:txBody>
      </p:sp>
    </p:spTree>
    <p:extLst>
      <p:ext uri="{BB962C8B-B14F-4D97-AF65-F5344CB8AC3E}">
        <p14:creationId xmlns:p14="http://schemas.microsoft.com/office/powerpoint/2010/main" val="257463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pt-PT" dirty="0"/>
          </a:p>
        </p:txBody>
      </p:sp>
      <p:sp>
        <p:nvSpPr>
          <p:cNvPr id="4" name="Marcador de Posição do Número do Diapositivo 3"/>
          <p:cNvSpPr>
            <a:spLocks noGrp="1"/>
          </p:cNvSpPr>
          <p:nvPr>
            <p:ph type="sldNum" sz="quarter" idx="10"/>
          </p:nvPr>
        </p:nvSpPr>
        <p:spPr/>
        <p:txBody>
          <a:bodyPr/>
          <a:lstStyle/>
          <a:p>
            <a:fld id="{50C0A1EE-AF8E-4E96-BE33-CD32D452BDC0}" type="slidenum">
              <a:rPr lang="pt-PT" smtClean="0"/>
              <a:t>17</a:t>
            </a:fld>
            <a:endParaRPr lang="pt-PT"/>
          </a:p>
        </p:txBody>
      </p:sp>
    </p:spTree>
    <p:extLst>
      <p:ext uri="{BB962C8B-B14F-4D97-AF65-F5344CB8AC3E}">
        <p14:creationId xmlns:p14="http://schemas.microsoft.com/office/powerpoint/2010/main" val="2703828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br>
              <a:rPr lang="en-US" sz="1200" i="0" kern="1200" dirty="0">
                <a:solidFill>
                  <a:schemeClr val="tx1"/>
                </a:solidFill>
                <a:effectLst/>
                <a:latin typeface="+mn-lt"/>
                <a:ea typeface="+mn-ea"/>
                <a:cs typeface="+mn-cs"/>
              </a:rPr>
            </a:br>
            <a:endParaRPr lang="pt-PT" dirty="0"/>
          </a:p>
        </p:txBody>
      </p:sp>
      <p:sp>
        <p:nvSpPr>
          <p:cNvPr id="4" name="Marcador de Posição do Número do Diapositivo 3"/>
          <p:cNvSpPr>
            <a:spLocks noGrp="1"/>
          </p:cNvSpPr>
          <p:nvPr>
            <p:ph type="sldNum" sz="quarter" idx="10"/>
          </p:nvPr>
        </p:nvSpPr>
        <p:spPr/>
        <p:txBody>
          <a:bodyPr/>
          <a:lstStyle/>
          <a:p>
            <a:fld id="{50C0A1EE-AF8E-4E96-BE33-CD32D452BDC0}" type="slidenum">
              <a:rPr lang="pt-PT" smtClean="0"/>
              <a:t>18</a:t>
            </a:fld>
            <a:endParaRPr lang="pt-PT"/>
          </a:p>
        </p:txBody>
      </p:sp>
    </p:spTree>
    <p:extLst>
      <p:ext uri="{BB962C8B-B14F-4D97-AF65-F5344CB8AC3E}">
        <p14:creationId xmlns:p14="http://schemas.microsoft.com/office/powerpoint/2010/main" val="1311639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br>
              <a:rPr lang="en-US" sz="1200" i="0" kern="1200" dirty="0">
                <a:solidFill>
                  <a:schemeClr val="tx1"/>
                </a:solidFill>
                <a:effectLst/>
                <a:latin typeface="+mn-lt"/>
                <a:ea typeface="+mn-ea"/>
                <a:cs typeface="+mn-cs"/>
              </a:rPr>
            </a:br>
            <a:endParaRPr lang="pt-PT" dirty="0"/>
          </a:p>
        </p:txBody>
      </p:sp>
      <p:sp>
        <p:nvSpPr>
          <p:cNvPr id="4" name="Marcador de Posição do Número do Diapositivo 3"/>
          <p:cNvSpPr>
            <a:spLocks noGrp="1"/>
          </p:cNvSpPr>
          <p:nvPr>
            <p:ph type="sldNum" sz="quarter" idx="10"/>
          </p:nvPr>
        </p:nvSpPr>
        <p:spPr/>
        <p:txBody>
          <a:bodyPr/>
          <a:lstStyle/>
          <a:p>
            <a:fld id="{50C0A1EE-AF8E-4E96-BE33-CD32D452BDC0}" type="slidenum">
              <a:rPr lang="pt-PT" smtClean="0"/>
              <a:t>20</a:t>
            </a:fld>
            <a:endParaRPr lang="pt-PT"/>
          </a:p>
        </p:txBody>
      </p:sp>
    </p:spTree>
    <p:extLst>
      <p:ext uri="{BB962C8B-B14F-4D97-AF65-F5344CB8AC3E}">
        <p14:creationId xmlns:p14="http://schemas.microsoft.com/office/powerpoint/2010/main" val="2650697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br>
              <a:rPr lang="en-US" sz="1200" i="0" kern="1200" dirty="0">
                <a:solidFill>
                  <a:schemeClr val="tx1"/>
                </a:solidFill>
                <a:effectLst/>
                <a:latin typeface="+mn-lt"/>
                <a:ea typeface="+mn-ea"/>
                <a:cs typeface="+mn-cs"/>
              </a:rPr>
            </a:br>
            <a:endParaRPr lang="pt-PT" dirty="0"/>
          </a:p>
        </p:txBody>
      </p:sp>
      <p:sp>
        <p:nvSpPr>
          <p:cNvPr id="4" name="Marcador de Posição do Número do Diapositivo 3"/>
          <p:cNvSpPr>
            <a:spLocks noGrp="1"/>
          </p:cNvSpPr>
          <p:nvPr>
            <p:ph type="sldNum" sz="quarter" idx="10"/>
          </p:nvPr>
        </p:nvSpPr>
        <p:spPr/>
        <p:txBody>
          <a:bodyPr/>
          <a:lstStyle/>
          <a:p>
            <a:fld id="{50C0A1EE-AF8E-4E96-BE33-CD32D452BDC0}" type="slidenum">
              <a:rPr lang="pt-PT" smtClean="0"/>
              <a:t>21</a:t>
            </a:fld>
            <a:endParaRPr lang="pt-PT"/>
          </a:p>
        </p:txBody>
      </p:sp>
    </p:spTree>
    <p:extLst>
      <p:ext uri="{BB962C8B-B14F-4D97-AF65-F5344CB8AC3E}">
        <p14:creationId xmlns:p14="http://schemas.microsoft.com/office/powerpoint/2010/main" val="3146332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Today I will present some preliminary results of my PhD.</a:t>
            </a:r>
          </a:p>
          <a:p>
            <a:r>
              <a:rPr lang="en-US" dirty="0"/>
              <a:t>The</a:t>
            </a:r>
            <a:r>
              <a:rPr lang="en-US" baseline="0" dirty="0"/>
              <a:t> results I will presented is the comparison of </a:t>
            </a:r>
            <a:r>
              <a:rPr lang="en-US" dirty="0"/>
              <a:t>the human behavior in a real fire situation with the human behavior in a fire drill and what the occupants think they will do against a fire situation.</a:t>
            </a:r>
          </a:p>
          <a:p>
            <a:endParaRPr lang="pt-PT" baseline="0" dirty="0"/>
          </a:p>
        </p:txBody>
      </p:sp>
      <p:sp>
        <p:nvSpPr>
          <p:cNvPr id="4" name="Marcador de Posição do Número do Diapositivo 3"/>
          <p:cNvSpPr>
            <a:spLocks noGrp="1"/>
          </p:cNvSpPr>
          <p:nvPr>
            <p:ph type="sldNum" sz="quarter" idx="10"/>
          </p:nvPr>
        </p:nvSpPr>
        <p:spPr/>
        <p:txBody>
          <a:bodyPr/>
          <a:lstStyle/>
          <a:p>
            <a:fld id="{50C0A1EE-AF8E-4E96-BE33-CD32D452BDC0}" type="slidenum">
              <a:rPr lang="pt-PT" smtClean="0"/>
              <a:t>2</a:t>
            </a:fld>
            <a:endParaRPr lang="pt-PT"/>
          </a:p>
        </p:txBody>
      </p:sp>
    </p:spTree>
    <p:extLst>
      <p:ext uri="{BB962C8B-B14F-4D97-AF65-F5344CB8AC3E}">
        <p14:creationId xmlns:p14="http://schemas.microsoft.com/office/powerpoint/2010/main" val="3887220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To </a:t>
            </a:r>
            <a:r>
              <a:rPr lang="pt-PT" dirty="0" err="1"/>
              <a:t>study</a:t>
            </a:r>
            <a:r>
              <a:rPr lang="pt-PT" baseline="0" dirty="0"/>
              <a:t> </a:t>
            </a:r>
            <a:r>
              <a:rPr lang="pt-PT" baseline="0" dirty="0" err="1"/>
              <a:t>the</a:t>
            </a:r>
            <a:r>
              <a:rPr lang="pt-PT" baseline="0" dirty="0"/>
              <a:t> </a:t>
            </a:r>
            <a:r>
              <a:rPr lang="pt-PT" baseline="0" dirty="0" err="1"/>
              <a:t>human</a:t>
            </a:r>
            <a:r>
              <a:rPr lang="pt-PT" baseline="0" dirty="0"/>
              <a:t> </a:t>
            </a:r>
            <a:r>
              <a:rPr lang="pt-PT" baseline="0" dirty="0" err="1"/>
              <a:t>behavior</a:t>
            </a:r>
            <a:r>
              <a:rPr lang="pt-PT" baseline="0" dirty="0"/>
              <a:t> in a </a:t>
            </a:r>
            <a:r>
              <a:rPr lang="pt-PT" baseline="0" dirty="0" err="1"/>
              <a:t>fire</a:t>
            </a:r>
            <a:r>
              <a:rPr lang="pt-PT" baseline="0" dirty="0"/>
              <a:t> </a:t>
            </a:r>
            <a:r>
              <a:rPr lang="pt-PT" baseline="0" dirty="0" err="1"/>
              <a:t>situation</a:t>
            </a:r>
            <a:r>
              <a:rPr lang="pt-PT" baseline="0" dirty="0"/>
              <a:t> </a:t>
            </a:r>
            <a:r>
              <a:rPr lang="pt-PT" baseline="0" dirty="0" err="1"/>
              <a:t>the</a:t>
            </a:r>
            <a:r>
              <a:rPr lang="pt-PT" baseline="0" dirty="0"/>
              <a:t> </a:t>
            </a:r>
            <a:r>
              <a:rPr lang="en-US" sz="1200" dirty="0">
                <a:latin typeface="Trebuchet MS" panose="020B0603020202020204" pitchFamily="34" charset="0"/>
                <a:ea typeface="Calibri" panose="020F0502020204030204" pitchFamily="34" charset="0"/>
                <a:cs typeface="Times New Roman" panose="02020603050405020304" pitchFamily="18" charset="0"/>
              </a:rPr>
              <a:t>methodology used was based on 3 different surveys.</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err="1"/>
              <a:t>The</a:t>
            </a:r>
            <a:r>
              <a:rPr lang="pt-PT" dirty="0"/>
              <a:t> </a:t>
            </a:r>
            <a:r>
              <a:rPr lang="pt-PT" dirty="0" err="1"/>
              <a:t>surveys</a:t>
            </a:r>
            <a:r>
              <a:rPr lang="pt-PT" baseline="0" dirty="0"/>
              <a:t> </a:t>
            </a:r>
            <a:r>
              <a:rPr lang="pt-PT" baseline="0" dirty="0" err="1"/>
              <a:t>had</a:t>
            </a:r>
            <a:r>
              <a:rPr lang="pt-PT" baseline="0" dirty="0"/>
              <a:t> </a:t>
            </a:r>
            <a:r>
              <a:rPr lang="pt-PT" baseline="0" dirty="0" err="1"/>
              <a:t>several</a:t>
            </a:r>
            <a:r>
              <a:rPr lang="pt-PT" baseline="0" dirty="0"/>
              <a:t> comum </a:t>
            </a:r>
            <a:r>
              <a:rPr lang="pt-PT" baseline="0" dirty="0" err="1"/>
              <a:t>question</a:t>
            </a:r>
            <a:r>
              <a:rPr lang="pt-PT" baseline="0" dirty="0"/>
              <a:t> </a:t>
            </a:r>
            <a:r>
              <a:rPr lang="pt-PT" baseline="0" dirty="0" err="1"/>
              <a:t>or</a:t>
            </a:r>
            <a:r>
              <a:rPr lang="pt-PT" baseline="0" dirty="0"/>
              <a:t> </a:t>
            </a:r>
            <a:r>
              <a:rPr lang="pt-PT" baseline="0" dirty="0" err="1"/>
              <a:t>very</a:t>
            </a:r>
            <a:r>
              <a:rPr lang="pt-PT" baseline="0" dirty="0"/>
              <a:t> similares.</a:t>
            </a:r>
          </a:p>
          <a:p>
            <a:endParaRPr lang="en-US" sz="1200" dirty="0">
              <a:latin typeface="Trebuchet MS" panose="020B0603020202020204" pitchFamily="34"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rebuchet MS" panose="020B0603020202020204" pitchFamily="34" charset="0"/>
                <a:cs typeface="Times New Roman" panose="02020603050405020304" pitchFamily="18" charset="0"/>
              </a:rPr>
              <a:t>Survey</a:t>
            </a:r>
            <a:r>
              <a:rPr lang="en-US" sz="1200" baseline="0" dirty="0">
                <a:latin typeface="Trebuchet MS" panose="020B0603020202020204" pitchFamily="34" charset="0"/>
                <a:cs typeface="Times New Roman" panose="02020603050405020304" pitchFamily="18" charset="0"/>
              </a:rPr>
              <a:t> type 1 was </a:t>
            </a:r>
            <a:r>
              <a:rPr lang="en-US" dirty="0"/>
              <a:t>Distributed among people who were involved in a fire. In total</a:t>
            </a:r>
            <a:r>
              <a:rPr lang="en-US" baseline="0" dirty="0"/>
              <a:t> we have 29 </a:t>
            </a:r>
            <a:r>
              <a:rPr lang="en-US" b="0" dirty="0"/>
              <a:t>respondents.</a:t>
            </a:r>
            <a:r>
              <a:rPr lang="en-US" baseline="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rebuchet MS" panose="020B0603020202020204" pitchFamily="34" charset="0"/>
                <a:cs typeface="Times New Roman" panose="02020603050405020304" pitchFamily="18" charset="0"/>
              </a:rPr>
              <a:t>Survey</a:t>
            </a:r>
            <a:r>
              <a:rPr lang="en-US" sz="1200" baseline="0" dirty="0">
                <a:latin typeface="Trebuchet MS" panose="020B0603020202020204" pitchFamily="34" charset="0"/>
                <a:cs typeface="Times New Roman" panose="02020603050405020304" pitchFamily="18" charset="0"/>
              </a:rPr>
              <a:t> type 2 was </a:t>
            </a:r>
            <a:r>
              <a:rPr lang="en-US" dirty="0"/>
              <a:t>Distributed to the general population, no selection was made for this distribution.  In total</a:t>
            </a:r>
            <a:r>
              <a:rPr lang="en-US" baseline="0" dirty="0"/>
              <a:t> we have</a:t>
            </a:r>
            <a:r>
              <a:rPr lang="en-US" dirty="0"/>
              <a:t> 648 </a:t>
            </a:r>
            <a:r>
              <a:rPr lang="en-US" b="0" dirty="0"/>
              <a:t>respondents.</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rebuchet MS" panose="020B0603020202020204" pitchFamily="34" charset="0"/>
                <a:cs typeface="Times New Roman" panose="02020603050405020304" pitchFamily="18" charset="0"/>
              </a:rPr>
              <a:t>Survey</a:t>
            </a:r>
            <a:r>
              <a:rPr lang="en-US" sz="1200" baseline="0" dirty="0">
                <a:latin typeface="Trebuchet MS" panose="020B0603020202020204" pitchFamily="34" charset="0"/>
                <a:cs typeface="Times New Roman" panose="02020603050405020304" pitchFamily="18" charset="0"/>
              </a:rPr>
              <a:t> type 3 was </a:t>
            </a:r>
            <a:r>
              <a:rPr lang="en-US" dirty="0"/>
              <a:t>Distributed among people  who took part in a fire drill at two shopping centers.</a:t>
            </a:r>
            <a:r>
              <a:rPr lang="en-US" baseline="0" dirty="0"/>
              <a:t> </a:t>
            </a:r>
            <a:r>
              <a:rPr lang="en-US" dirty="0"/>
              <a:t>1</a:t>
            </a:r>
            <a:r>
              <a:rPr lang="en-US" b="0" dirty="0"/>
              <a:t>41 respondents.</a:t>
            </a:r>
            <a:endParaRPr lang="pt-PT" b="0" dirty="0"/>
          </a:p>
          <a:p>
            <a:pPr marL="628650" lvl="1" indent="-171450">
              <a:buFont typeface="Arial" panose="020B0604020202020204" pitchFamily="34" charset="0"/>
              <a:buChar char="•"/>
            </a:pPr>
            <a:r>
              <a:rPr lang="en-US" sz="1200" b="0" dirty="0"/>
              <a:t>84% were aware of the fire drill.</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In</a:t>
            </a:r>
            <a:r>
              <a:rPr lang="en-US" baseline="0" dirty="0"/>
              <a:t> total we have 818 respondents.</a:t>
            </a:r>
          </a:p>
          <a:p>
            <a:pPr marL="171450" lvl="0" indent="-171450">
              <a:buFont typeface="Arial" panose="020B0604020202020204" pitchFamily="34" charset="0"/>
              <a:buChar char="•"/>
            </a:pPr>
            <a:endParaRPr lang="en-US" baseline="0" dirty="0"/>
          </a:p>
          <a:p>
            <a:endParaRPr lang="pt-PT" baseline="0" dirty="0"/>
          </a:p>
          <a:p>
            <a:pPr marL="171450" lvl="0" indent="-171450">
              <a:buFont typeface="Arial" panose="020B0604020202020204" pitchFamily="34" charset="0"/>
              <a:buChar char="•"/>
            </a:pPr>
            <a:endParaRPr lang="pt-PT" dirty="0"/>
          </a:p>
        </p:txBody>
      </p:sp>
      <p:sp>
        <p:nvSpPr>
          <p:cNvPr id="4" name="Marcador de Posição do Número do Diapositivo 3"/>
          <p:cNvSpPr>
            <a:spLocks noGrp="1"/>
          </p:cNvSpPr>
          <p:nvPr>
            <p:ph type="sldNum" sz="quarter" idx="10"/>
          </p:nvPr>
        </p:nvSpPr>
        <p:spPr/>
        <p:txBody>
          <a:bodyPr/>
          <a:lstStyle/>
          <a:p>
            <a:fld id="{50C0A1EE-AF8E-4E96-BE33-CD32D452BDC0}" type="slidenum">
              <a:rPr lang="pt-PT" smtClean="0"/>
              <a:t>4</a:t>
            </a:fld>
            <a:endParaRPr lang="pt-PT"/>
          </a:p>
        </p:txBody>
      </p:sp>
    </p:spTree>
    <p:extLst>
      <p:ext uri="{BB962C8B-B14F-4D97-AF65-F5344CB8AC3E}">
        <p14:creationId xmlns:p14="http://schemas.microsoft.com/office/powerpoint/2010/main" val="2839694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sz="1200" b="1" dirty="0">
                <a:solidFill>
                  <a:srgbClr val="333333"/>
                </a:solidFill>
                <a:latin typeface="Trebuchet MS" panose="020B0603020202020204" pitchFamily="34" charset="0"/>
                <a:ea typeface="TrebuchetMS"/>
                <a:cs typeface="TrebuchetMS"/>
              </a:rPr>
              <a:t>AWARE THAT SOMETHING UNUSUAL IS TAKING PLACE</a:t>
            </a:r>
          </a:p>
          <a:p>
            <a:endParaRPr lang="pt-PT" baseline="0"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pt-PT" baseline="0" dirty="0"/>
          </a:p>
          <a:p>
            <a:endParaRPr lang="pt-PT" dirty="0"/>
          </a:p>
        </p:txBody>
      </p:sp>
      <p:sp>
        <p:nvSpPr>
          <p:cNvPr id="4" name="Marcador de Posição do Número do Diapositivo 3"/>
          <p:cNvSpPr>
            <a:spLocks noGrp="1"/>
          </p:cNvSpPr>
          <p:nvPr>
            <p:ph type="sldNum" sz="quarter" idx="10"/>
          </p:nvPr>
        </p:nvSpPr>
        <p:spPr/>
        <p:txBody>
          <a:bodyPr/>
          <a:lstStyle/>
          <a:p>
            <a:fld id="{50C0A1EE-AF8E-4E96-BE33-CD32D452BDC0}" type="slidenum">
              <a:rPr lang="pt-PT" smtClean="0"/>
              <a:t>6</a:t>
            </a:fld>
            <a:endParaRPr lang="pt-PT"/>
          </a:p>
        </p:txBody>
      </p:sp>
    </p:spTree>
    <p:extLst>
      <p:ext uri="{BB962C8B-B14F-4D97-AF65-F5344CB8AC3E}">
        <p14:creationId xmlns:p14="http://schemas.microsoft.com/office/powerpoint/2010/main" val="1375137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br>
              <a:rPr lang="en-US" sz="1200" i="0" kern="1200" dirty="0">
                <a:solidFill>
                  <a:schemeClr val="tx1"/>
                </a:solidFill>
                <a:effectLst/>
                <a:latin typeface="+mn-lt"/>
                <a:ea typeface="+mn-ea"/>
                <a:cs typeface="+mn-cs"/>
              </a:rPr>
            </a:br>
            <a:endParaRPr lang="pt-PT" dirty="0"/>
          </a:p>
        </p:txBody>
      </p:sp>
      <p:sp>
        <p:nvSpPr>
          <p:cNvPr id="4" name="Marcador de Posição do Número do Diapositivo 3"/>
          <p:cNvSpPr>
            <a:spLocks noGrp="1"/>
          </p:cNvSpPr>
          <p:nvPr>
            <p:ph type="sldNum" sz="quarter" idx="10"/>
          </p:nvPr>
        </p:nvSpPr>
        <p:spPr/>
        <p:txBody>
          <a:bodyPr/>
          <a:lstStyle/>
          <a:p>
            <a:fld id="{50C0A1EE-AF8E-4E96-BE33-CD32D452BDC0}" type="slidenum">
              <a:rPr lang="pt-PT" smtClean="0"/>
              <a:t>7</a:t>
            </a:fld>
            <a:endParaRPr lang="pt-PT"/>
          </a:p>
        </p:txBody>
      </p:sp>
    </p:spTree>
    <p:extLst>
      <p:ext uri="{BB962C8B-B14F-4D97-AF65-F5344CB8AC3E}">
        <p14:creationId xmlns:p14="http://schemas.microsoft.com/office/powerpoint/2010/main" val="2477472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50C0A1EE-AF8E-4E96-BE33-CD32D452BDC0}" type="slidenum">
              <a:rPr lang="pt-PT" smtClean="0"/>
              <a:t>8</a:t>
            </a:fld>
            <a:endParaRPr lang="pt-PT"/>
          </a:p>
        </p:txBody>
      </p:sp>
    </p:spTree>
    <p:extLst>
      <p:ext uri="{BB962C8B-B14F-4D97-AF65-F5344CB8AC3E}">
        <p14:creationId xmlns:p14="http://schemas.microsoft.com/office/powerpoint/2010/main" val="3149813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sz="1200" i="0" kern="1200" dirty="0">
                <a:solidFill>
                  <a:schemeClr val="tx1"/>
                </a:solidFill>
                <a:effectLst/>
                <a:latin typeface="+mn-lt"/>
                <a:ea typeface="+mn-ea"/>
                <a:cs typeface="+mn-cs"/>
              </a:rPr>
              <a:t>Residential fire gave 4</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different responses to this question, one “called a neighbor for information”,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another “called the emergency line 112”, another was “looked outside to see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what was happening” and finally another “knocked on the door of a neighbor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for information”. In the other residential fire 50% indicated “tried to </a:t>
            </a:r>
            <a:r>
              <a:rPr lang="en-US" sz="1200" i="0" kern="1200" dirty="0" err="1">
                <a:solidFill>
                  <a:schemeClr val="tx1"/>
                </a:solidFill>
                <a:effectLst/>
                <a:latin typeface="+mn-lt"/>
                <a:ea typeface="+mn-ea"/>
                <a:cs typeface="+mn-cs"/>
              </a:rPr>
              <a:t>ind</a:t>
            </a:r>
            <a:r>
              <a:rPr lang="en-US" sz="1200" i="0" kern="1200" dirty="0">
                <a:solidFill>
                  <a:schemeClr val="tx1"/>
                </a:solidFill>
                <a:effectLst/>
                <a:latin typeface="+mn-lt"/>
                <a:ea typeface="+mn-ea"/>
                <a:cs typeface="+mn-cs"/>
              </a:rPr>
              <a:t> out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what was happening”, “did not have any reaction” and “left the location where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they were, in order to exit the building” with 25% each.</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If the building had an alarm system the survey inquired “What was your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reaction to the alarm?” Of the 11 respondents from the industrial ⍅ire survey</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who heard the alarm, 55% “left the place in order to exit the building”, 27%</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“warned others to leave the building” and 9% “had no reaction” or “advised</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others to continue their activity”. Gender and training </a:t>
            </a:r>
            <a:r>
              <a:rPr lang="en-US" sz="1200" i="0" kern="1200" dirty="0" err="1">
                <a:solidFill>
                  <a:schemeClr val="tx1"/>
                </a:solidFill>
                <a:effectLst/>
                <a:latin typeface="+mn-lt"/>
                <a:ea typeface="+mn-ea"/>
                <a:cs typeface="+mn-cs"/>
              </a:rPr>
              <a:t>in⍅luenced</a:t>
            </a:r>
            <a:r>
              <a:rPr lang="en-US" sz="1200" i="0" kern="1200" dirty="0">
                <a:solidFill>
                  <a:schemeClr val="tx1"/>
                </a:solidFill>
                <a:effectLst/>
                <a:latin typeface="+mn-lt"/>
                <a:ea typeface="+mn-ea"/>
                <a:cs typeface="+mn-cs"/>
              </a:rPr>
              <a:t> the answers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given by respondents.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In the case of the responses from the ⍅ire drill, 75% of the respondents who had</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heard the alarm or the alarm message “left the place in order to exit the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building”, 10% “wanted to know what was happening”, 9% “warned others” and</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6% “had no reaction”.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In type 2 survey, when analyzing responses to the question, “What is usually</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your reaction to the alarm?”, 51% of the respondents indicated “⍅</a:t>
            </a:r>
            <a:r>
              <a:rPr lang="en-US" sz="1200" i="0" kern="1200" dirty="0" err="1">
                <a:solidFill>
                  <a:schemeClr val="tx1"/>
                </a:solidFill>
                <a:effectLst/>
                <a:latin typeface="+mn-lt"/>
                <a:ea typeface="+mn-ea"/>
                <a:cs typeface="+mn-cs"/>
              </a:rPr>
              <a:t>ind</a:t>
            </a:r>
            <a:r>
              <a:rPr lang="en-US" sz="1200" i="0" kern="1200" dirty="0">
                <a:solidFill>
                  <a:schemeClr val="tx1"/>
                </a:solidFill>
                <a:effectLst/>
                <a:latin typeface="+mn-lt"/>
                <a:ea typeface="+mn-ea"/>
                <a:cs typeface="+mn-cs"/>
              </a:rPr>
              <a:t> out what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was happening”, while 23% “leave the building and the place where they are”,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8% “do not have reaction”, 8% “warn others to leave the building”, 5% "other”,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4% “Contact ⍅</a:t>
            </a:r>
            <a:r>
              <a:rPr lang="en-US" sz="1200" i="0" kern="1200" dirty="0" err="1">
                <a:solidFill>
                  <a:schemeClr val="tx1"/>
                </a:solidFill>
                <a:effectLst/>
                <a:latin typeface="+mn-lt"/>
                <a:ea typeface="+mn-ea"/>
                <a:cs typeface="+mn-cs"/>
              </a:rPr>
              <a:t>ire⍅ighters</a:t>
            </a:r>
            <a:r>
              <a:rPr lang="en-US" sz="1200" i="0" kern="1200" dirty="0">
                <a:solidFill>
                  <a:schemeClr val="tx1"/>
                </a:solidFill>
                <a:effectLst/>
                <a:latin typeface="+mn-lt"/>
                <a:ea typeface="+mn-ea"/>
                <a:cs typeface="+mn-cs"/>
              </a:rPr>
              <a:t>” and ⍅</a:t>
            </a:r>
            <a:r>
              <a:rPr lang="en-US" sz="1200" i="0" kern="1200" dirty="0" err="1">
                <a:solidFill>
                  <a:schemeClr val="tx1"/>
                </a:solidFill>
                <a:effectLst/>
                <a:latin typeface="+mn-lt"/>
                <a:ea typeface="+mn-ea"/>
                <a:cs typeface="+mn-cs"/>
              </a:rPr>
              <a:t>inally</a:t>
            </a:r>
            <a:r>
              <a:rPr lang="en-US" sz="1200" i="0" kern="1200" dirty="0">
                <a:solidFill>
                  <a:schemeClr val="tx1"/>
                </a:solidFill>
                <a:effectLst/>
                <a:latin typeface="+mn-lt"/>
                <a:ea typeface="+mn-ea"/>
                <a:cs typeface="+mn-cs"/>
              </a:rPr>
              <a:t> 6% “advise others to continue their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activity”</a:t>
            </a:r>
            <a:br>
              <a:rPr lang="en-US" sz="1200" i="0" kern="1200" dirty="0">
                <a:solidFill>
                  <a:schemeClr val="tx1"/>
                </a:solidFill>
                <a:effectLst/>
                <a:latin typeface="+mn-lt"/>
                <a:ea typeface="+mn-ea"/>
                <a:cs typeface="+mn-cs"/>
              </a:rPr>
            </a:br>
            <a:endParaRPr lang="pt-PT" dirty="0"/>
          </a:p>
        </p:txBody>
      </p:sp>
      <p:sp>
        <p:nvSpPr>
          <p:cNvPr id="4" name="Marcador de Posição do Número do Diapositivo 3"/>
          <p:cNvSpPr>
            <a:spLocks noGrp="1"/>
          </p:cNvSpPr>
          <p:nvPr>
            <p:ph type="sldNum" sz="quarter" idx="10"/>
          </p:nvPr>
        </p:nvSpPr>
        <p:spPr/>
        <p:txBody>
          <a:bodyPr/>
          <a:lstStyle/>
          <a:p>
            <a:fld id="{50C0A1EE-AF8E-4E96-BE33-CD32D452BDC0}" type="slidenum">
              <a:rPr lang="pt-PT" smtClean="0"/>
              <a:t>9</a:t>
            </a:fld>
            <a:endParaRPr lang="pt-PT"/>
          </a:p>
        </p:txBody>
      </p:sp>
    </p:spTree>
    <p:extLst>
      <p:ext uri="{BB962C8B-B14F-4D97-AF65-F5344CB8AC3E}">
        <p14:creationId xmlns:p14="http://schemas.microsoft.com/office/powerpoint/2010/main" val="2246358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sz="1200" i="0" kern="1200" dirty="0">
                <a:solidFill>
                  <a:schemeClr val="tx1"/>
                </a:solidFill>
                <a:effectLst/>
                <a:latin typeface="+mn-lt"/>
                <a:ea typeface="+mn-ea"/>
                <a:cs typeface="+mn-cs"/>
              </a:rPr>
              <a:t>Regarding the question “How dangerous do you think the situation was?” 67%</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of the responses regarding the residential ⍅ire considered the situation 67% as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“moderately dangerous” and 33% as “slightly dangerous”. In the case of the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industrial ⍅ire, 36% evaluated the situation as “extremely dangerous”, 32% as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“moderately dangerous”, 27% as “dangerous” and 5% as “not dangerous”.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Regarding the ⍅ire drill 29% assessed the situation as “moderately dangerous”,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23% as “slightly dangerous”, 42% as “not dangerous” and 6% “extremely</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dangerous”</a:t>
            </a:r>
            <a:br>
              <a:rPr lang="en-US" sz="1200" i="0" kern="1200" dirty="0">
                <a:solidFill>
                  <a:schemeClr val="tx1"/>
                </a:solidFill>
                <a:effectLst/>
                <a:latin typeface="+mn-lt"/>
                <a:ea typeface="+mn-ea"/>
                <a:cs typeface="+mn-cs"/>
              </a:rPr>
            </a:br>
            <a:endParaRPr lang="pt-PT" dirty="0"/>
          </a:p>
        </p:txBody>
      </p:sp>
      <p:sp>
        <p:nvSpPr>
          <p:cNvPr id="4" name="Marcador de Posição do Número do Diapositivo 3"/>
          <p:cNvSpPr>
            <a:spLocks noGrp="1"/>
          </p:cNvSpPr>
          <p:nvPr>
            <p:ph type="sldNum" sz="quarter" idx="10"/>
          </p:nvPr>
        </p:nvSpPr>
        <p:spPr/>
        <p:txBody>
          <a:bodyPr/>
          <a:lstStyle/>
          <a:p>
            <a:fld id="{50C0A1EE-AF8E-4E96-BE33-CD32D452BDC0}" type="slidenum">
              <a:rPr lang="pt-PT" smtClean="0"/>
              <a:t>10</a:t>
            </a:fld>
            <a:endParaRPr lang="pt-PT"/>
          </a:p>
        </p:txBody>
      </p:sp>
    </p:spTree>
    <p:extLst>
      <p:ext uri="{BB962C8B-B14F-4D97-AF65-F5344CB8AC3E}">
        <p14:creationId xmlns:p14="http://schemas.microsoft.com/office/powerpoint/2010/main" val="1280672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sz="1200" i="0" kern="1200" dirty="0">
                <a:solidFill>
                  <a:schemeClr val="tx1"/>
                </a:solidFill>
                <a:effectLst/>
                <a:latin typeface="+mn-lt"/>
                <a:ea typeface="+mn-ea"/>
                <a:cs typeface="+mn-cs"/>
              </a:rPr>
              <a:t>Survey Type 1 and 3 presented the following question “Did you decide to</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abandon the building because someone told you to?". Regarding the residential</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⍅ire 71% said “No”. Regarding the industry ⍅ire 72% said “Yes”.</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As for the ⍅ire drill, 136 replied to this question and 72% “left the building</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because someone told them to do so” 2.</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Type 3 survey presented the question: “Would you leave the building in case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someone told you to?" 637 individuals 78% replied to this question indicating</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“No”.</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lang="pt-PT" dirty="0"/>
          </a:p>
        </p:txBody>
      </p:sp>
      <p:sp>
        <p:nvSpPr>
          <p:cNvPr id="4" name="Marcador de Posição do Número do Diapositivo 3"/>
          <p:cNvSpPr>
            <a:spLocks noGrp="1"/>
          </p:cNvSpPr>
          <p:nvPr>
            <p:ph type="sldNum" sz="quarter" idx="10"/>
          </p:nvPr>
        </p:nvSpPr>
        <p:spPr/>
        <p:txBody>
          <a:bodyPr/>
          <a:lstStyle/>
          <a:p>
            <a:fld id="{50C0A1EE-AF8E-4E96-BE33-CD32D452BDC0}" type="slidenum">
              <a:rPr lang="pt-PT" smtClean="0"/>
              <a:t>11</a:t>
            </a:fld>
            <a:endParaRPr lang="pt-PT"/>
          </a:p>
        </p:txBody>
      </p:sp>
    </p:spTree>
    <p:extLst>
      <p:ext uri="{BB962C8B-B14F-4D97-AF65-F5344CB8AC3E}">
        <p14:creationId xmlns:p14="http://schemas.microsoft.com/office/powerpoint/2010/main" val="4262787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pt-PT"/>
              <a:t>Clique para editar o estilo</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do subtítulo do Modelo Global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lvl1pPr>
              <a:defRPr>
                <a:solidFill>
                  <a:schemeClr val="tx1">
                    <a:lumMod val="50000"/>
                  </a:schemeClr>
                </a:solidFill>
              </a:defRPr>
            </a:lvl1pPr>
          </a:lstStyle>
          <a:p>
            <a:fld id="{9E016143-E03C-4CFD-AFDC-14E5BDEA754C}" type="datetimeFigureOut">
              <a:rPr lang="en-US" dirty="0"/>
              <a:t>11/16/2016</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Vertical Text Placeholder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C033E54A-A8CA-48C1-9504-691B58049D29}" type="datetimeFigureOut">
              <a:rPr lang="en-US" dirty="0"/>
              <a:t>11/16/2016</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pt-PT"/>
              <a:t>Clique para editar o estilo</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B5F6C806-BBF7-471C-9527-881CE2266695}" type="datetimeFigureOut">
              <a:rPr lang="en-US" dirty="0"/>
              <a:t>11/16/2016</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78C94063-DF36-4330-A365-08DA1FA5B7D6}" type="datetimeFigureOut">
              <a:rPr lang="en-US" dirty="0"/>
              <a:t>11/16/2016</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pt-PT"/>
              <a:t>Clique para editar o estilo</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908A7C6C-0F39-4D70-8E8D-FE5B9C95FA73}" type="datetimeFigureOut">
              <a:rPr lang="en-US" dirty="0"/>
              <a:t>11/16/2016</a:t>
            </a:fld>
            <a:endParaRPr lang="en-US" dirty="0"/>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DFCFA4AC-08CC-42CE-BD01-C191750A04EC}" type="datetimeFigureOut">
              <a:rPr lang="en-US" dirty="0"/>
              <a:t>11/16/2016</a:t>
            </a:fld>
            <a:endParaRPr lang="en-US" dirty="0"/>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PT"/>
              <a:t>Clique para editar o estilo</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pt-PT"/>
              <a:t>Editar os estilos de texto do Modelo Global</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a:xfrm rot="16200000">
            <a:off x="10797542" y="998537"/>
            <a:ext cx="1904999" cy="365125"/>
          </a:xfrm>
          <a:prstGeom prst="rect">
            <a:avLst/>
          </a:prstGeom>
        </p:spPr>
        <p:txBody>
          <a:bodyPr/>
          <a:lstStyle/>
          <a:p>
            <a:fld id="{1BA7A723-92A7-435B-B681-F25B092FEFEB}" type="datetimeFigureOut">
              <a:rPr lang="en-US" dirty="0"/>
              <a:t>11/16/2016</a:t>
            </a:fld>
            <a:endParaRPr lang="en-US" dirty="0"/>
          </a:p>
        </p:txBody>
      </p:sp>
      <p:sp>
        <p:nvSpPr>
          <p:cNvPr id="8" name="Footer Placeholder 7"/>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PT"/>
              <a:t>Clique para editar o estilo</a:t>
            </a:r>
            <a:endParaRPr lang="en-US" dirty="0"/>
          </a:p>
        </p:txBody>
      </p:sp>
      <p:sp>
        <p:nvSpPr>
          <p:cNvPr id="3" name="Date Placeholder 2"/>
          <p:cNvSpPr>
            <a:spLocks noGrp="1"/>
          </p:cNvSpPr>
          <p:nvPr>
            <p:ph type="dt" sz="half" idx="10"/>
          </p:nvPr>
        </p:nvSpPr>
        <p:spPr>
          <a:xfrm rot="16200000">
            <a:off x="10797542" y="998537"/>
            <a:ext cx="1904999" cy="365125"/>
          </a:xfrm>
          <a:prstGeom prst="rect">
            <a:avLst/>
          </a:prstGeom>
        </p:spPr>
        <p:txBody>
          <a:bodyPr/>
          <a:lstStyle/>
          <a:p>
            <a:fld id="{4F170639-886C-4FCF-9EAB-ABB5DA3F3F4A}" type="datetimeFigureOut">
              <a:rPr lang="en-US" dirty="0"/>
              <a:t>11/16/2016</a:t>
            </a:fld>
            <a:endParaRPr lang="en-US" dirty="0"/>
          </a:p>
        </p:txBody>
      </p:sp>
      <p:sp>
        <p:nvSpPr>
          <p:cNvPr id="4" name="Footer Placeholder 3"/>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16200000">
            <a:off x="10797542" y="998537"/>
            <a:ext cx="1904999" cy="365125"/>
          </a:xfrm>
          <a:prstGeom prst="rect">
            <a:avLst/>
          </a:prstGeom>
        </p:spPr>
        <p:txBody>
          <a:bodyPr/>
          <a:lstStyle/>
          <a:p>
            <a:fld id="{22230651-31F4-45D2-98AE-A2108F41BC07}" type="datetimeFigureOut">
              <a:rPr lang="en-US" dirty="0"/>
              <a:t>11/16/2016</a:t>
            </a:fld>
            <a:endParaRPr lang="en-US" dirty="0"/>
          </a:p>
        </p:txBody>
      </p:sp>
      <p:sp>
        <p:nvSpPr>
          <p:cNvPr id="3" name="Footer Placeholder 2"/>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pt-PT"/>
              <a:t>Clique para editar o estilo</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6F53789A-C914-4DB1-8815-80B5EC7335C5}" type="datetimeFigureOut">
              <a:rPr lang="en-US" dirty="0"/>
              <a:t>11/16/2016</a:t>
            </a:fld>
            <a:endParaRPr lang="en-US" dirty="0"/>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pt-PT"/>
              <a:t>Clique para editar o estilo</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5E6440AA-91A0-436F-8FDB-C0F939DCAE21}" type="datetimeFigureOut">
              <a:rPr lang="en-US" dirty="0"/>
              <a:t>11/16/2016</a:t>
            </a:fld>
            <a:endParaRPr lang="en-US" dirty="0"/>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pt-PT"/>
              <a:t>Clique para editar o estilo</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43785" y="1261288"/>
            <a:ext cx="9418320" cy="2738010"/>
          </a:xfrm>
        </p:spPr>
        <p:txBody>
          <a:bodyPr>
            <a:normAutofit/>
          </a:bodyPr>
          <a:lstStyle/>
          <a:p>
            <a:pPr algn="ctr"/>
            <a:r>
              <a:rPr lang="en-US" sz="4800" b="1" dirty="0">
                <a:latin typeface="Trebuchet MS" panose="020B0603020202020204" pitchFamily="34" charset="0"/>
              </a:rPr>
              <a:t>Comparison between the human reactions in a simulacrum and in a real fire situation</a:t>
            </a:r>
            <a:endParaRPr lang="pt-PT" sz="4800" dirty="0">
              <a:latin typeface="Trebuchet MS" panose="020B0603020202020204" pitchFamily="34" charset="0"/>
            </a:endParaRPr>
          </a:p>
        </p:txBody>
      </p:sp>
      <p:sp>
        <p:nvSpPr>
          <p:cNvPr id="3" name="Subtítulo 2"/>
          <p:cNvSpPr>
            <a:spLocks noGrp="1"/>
          </p:cNvSpPr>
          <p:nvPr>
            <p:ph type="subTitle" idx="1"/>
          </p:nvPr>
        </p:nvSpPr>
        <p:spPr>
          <a:xfrm>
            <a:off x="1743785" y="4763530"/>
            <a:ext cx="9418320" cy="1691640"/>
          </a:xfrm>
        </p:spPr>
        <p:txBody>
          <a:bodyPr>
            <a:normAutofit/>
          </a:bodyPr>
          <a:lstStyle/>
          <a:p>
            <a:r>
              <a:rPr lang="pt-PT" dirty="0">
                <a:latin typeface="Trebuchet MS" panose="020B0603020202020204" pitchFamily="34" charset="0"/>
              </a:rPr>
              <a:t>Elisabete Cordeiro / António Leça Coelho / Miguel C. S. Nepomuceno</a:t>
            </a:r>
          </a:p>
          <a:p>
            <a:pPr algn="ctr"/>
            <a:r>
              <a:rPr lang="pt-PT" dirty="0">
                <a:latin typeface="Trebuchet MS" panose="020B0603020202020204" pitchFamily="34" charset="0"/>
              </a:rPr>
              <a:t>UBI / LNEC / UBI</a:t>
            </a:r>
          </a:p>
          <a:p>
            <a:pPr algn="ctr"/>
            <a:r>
              <a:rPr lang="pt-PT" dirty="0">
                <a:latin typeface="Trebuchet MS" panose="020B0603020202020204" pitchFamily="34" charset="0"/>
              </a:rPr>
              <a:t>eccordeiro@gmail.com / alcoelho@lnec.pt / mcsn@ubi.pt</a:t>
            </a:r>
          </a:p>
        </p:txBody>
      </p:sp>
      <p:sp>
        <p:nvSpPr>
          <p:cNvPr id="4" name="Retângulo 3"/>
          <p:cNvSpPr/>
          <p:nvPr/>
        </p:nvSpPr>
        <p:spPr>
          <a:xfrm>
            <a:off x="428367" y="127724"/>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sp>
        <p:nvSpPr>
          <p:cNvPr id="5" name="Retângulo 4"/>
          <p:cNvSpPr/>
          <p:nvPr/>
        </p:nvSpPr>
        <p:spPr>
          <a:xfrm>
            <a:off x="8916730" y="127724"/>
            <a:ext cx="3229797" cy="369332"/>
          </a:xfrm>
          <a:prstGeom prst="rect">
            <a:avLst/>
          </a:prstGeom>
        </p:spPr>
        <p:txBody>
          <a:bodyPr wrap="square">
            <a:spAutoFit/>
          </a:bodyPr>
          <a:lstStyle/>
          <a:p>
            <a:pPr algn="ctr"/>
            <a:r>
              <a:rPr lang="en-US" dirty="0">
                <a:latin typeface="Trebuchet MS" panose="020B0603020202020204" pitchFamily="34" charset="0"/>
              </a:rPr>
              <a:t>November 16 – November 18</a:t>
            </a:r>
          </a:p>
        </p:txBody>
      </p:sp>
      <p:pic>
        <p:nvPicPr>
          <p:cNvPr id="6" name="Imagem 5"/>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24632" y="5308528"/>
            <a:ext cx="581670" cy="1333499"/>
          </a:xfrm>
          <a:prstGeom prst="rect">
            <a:avLst/>
          </a:prstGeom>
        </p:spPr>
      </p:pic>
    </p:spTree>
    <p:extLst>
      <p:ext uri="{BB962C8B-B14F-4D97-AF65-F5344CB8AC3E}">
        <p14:creationId xmlns:p14="http://schemas.microsoft.com/office/powerpoint/2010/main" val="227915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1198" y="777966"/>
            <a:ext cx="11275601" cy="506003"/>
          </a:xfrm>
        </p:spPr>
        <p:txBody>
          <a:bodyPr>
            <a:noAutofit/>
          </a:bodyPr>
          <a:lstStyle/>
          <a:p>
            <a:r>
              <a:rPr lang="en-US" sz="3200" b="1" dirty="0">
                <a:solidFill>
                  <a:srgbClr val="333333"/>
                </a:solidFill>
                <a:latin typeface="Trebuchet MS" panose="020B0603020202020204" pitchFamily="34" charset="0"/>
                <a:ea typeface="TrebuchetMS"/>
                <a:cs typeface="TrebuchetMS"/>
              </a:rPr>
              <a:t>Assessment of the situation</a:t>
            </a:r>
            <a:endParaRPr lang="pt-PT" sz="3200" b="1"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7" name="Imagem 6"/>
          <p:cNvPicPr>
            <a:picLocks noChangeAspect="1"/>
          </p:cNvPicPr>
          <p:nvPr/>
        </p:nvPicPr>
        <p:blipFill>
          <a:blip r:embed="rId4"/>
          <a:stretch>
            <a:fillRect/>
          </a:stretch>
        </p:blipFill>
        <p:spPr>
          <a:xfrm>
            <a:off x="2758589" y="2025298"/>
            <a:ext cx="7440873" cy="4267685"/>
          </a:xfrm>
          <a:prstGeom prst="rect">
            <a:avLst/>
          </a:prstGeom>
        </p:spPr>
      </p:pic>
      <p:sp>
        <p:nvSpPr>
          <p:cNvPr id="8" name="Retângulo 7"/>
          <p:cNvSpPr/>
          <p:nvPr/>
        </p:nvSpPr>
        <p:spPr>
          <a:xfrm>
            <a:off x="3470314" y="2833630"/>
            <a:ext cx="1795749" cy="2996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tângulo 8"/>
          <p:cNvSpPr/>
          <p:nvPr/>
        </p:nvSpPr>
        <p:spPr>
          <a:xfrm>
            <a:off x="5363379" y="2833630"/>
            <a:ext cx="2436564" cy="2996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tângulo 9"/>
          <p:cNvSpPr/>
          <p:nvPr/>
        </p:nvSpPr>
        <p:spPr>
          <a:xfrm>
            <a:off x="7860214" y="2833630"/>
            <a:ext cx="2110052" cy="2996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Retângulo 2"/>
          <p:cNvSpPr/>
          <p:nvPr/>
        </p:nvSpPr>
        <p:spPr>
          <a:xfrm>
            <a:off x="3429851" y="1330710"/>
            <a:ext cx="6178294" cy="369332"/>
          </a:xfrm>
          <a:prstGeom prst="rect">
            <a:avLst/>
          </a:prstGeom>
        </p:spPr>
        <p:txBody>
          <a:bodyPr wrap="none">
            <a:spAutoFit/>
          </a:bodyPr>
          <a:lstStyle/>
          <a:p>
            <a:r>
              <a:rPr lang="en-US" b="1" dirty="0"/>
              <a:t>“How dangerous do you think the situation was?” </a:t>
            </a:r>
            <a:endParaRPr lang="pt-PT" b="1" dirty="0"/>
          </a:p>
        </p:txBody>
      </p:sp>
    </p:spTree>
    <p:extLst>
      <p:ext uri="{BB962C8B-B14F-4D97-AF65-F5344CB8AC3E}">
        <p14:creationId xmlns:p14="http://schemas.microsoft.com/office/powerpoint/2010/main" val="507432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3063" y="638978"/>
            <a:ext cx="11275601" cy="716330"/>
          </a:xfrm>
        </p:spPr>
        <p:txBody>
          <a:bodyPr>
            <a:noAutofit/>
          </a:bodyPr>
          <a:lstStyle/>
          <a:p>
            <a:r>
              <a:rPr lang="en-US" sz="3200" b="1" dirty="0">
                <a:solidFill>
                  <a:srgbClr val="333333"/>
                </a:solidFill>
                <a:latin typeface="Trebuchet MS" panose="020B0603020202020204" pitchFamily="34" charset="0"/>
                <a:ea typeface="TrebuchetMS"/>
                <a:cs typeface="TrebuchetMS"/>
              </a:rPr>
              <a:t>Receive indication by someone to abandon the building</a:t>
            </a:r>
            <a:endParaRPr lang="pt-PT" sz="3200" b="1"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4" name="Imagem 3"/>
          <p:cNvPicPr>
            <a:picLocks noChangeAspect="1"/>
          </p:cNvPicPr>
          <p:nvPr/>
        </p:nvPicPr>
        <p:blipFill>
          <a:blip r:embed="rId4"/>
          <a:stretch>
            <a:fillRect/>
          </a:stretch>
        </p:blipFill>
        <p:spPr>
          <a:xfrm>
            <a:off x="3017190" y="1745837"/>
            <a:ext cx="6352527" cy="3818275"/>
          </a:xfrm>
          <a:prstGeom prst="rect">
            <a:avLst/>
          </a:prstGeom>
        </p:spPr>
      </p:pic>
      <p:sp>
        <p:nvSpPr>
          <p:cNvPr id="7" name="Retângulo 6"/>
          <p:cNvSpPr/>
          <p:nvPr/>
        </p:nvSpPr>
        <p:spPr>
          <a:xfrm>
            <a:off x="3580482" y="2897486"/>
            <a:ext cx="1410159" cy="2214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tângulo 7"/>
          <p:cNvSpPr/>
          <p:nvPr/>
        </p:nvSpPr>
        <p:spPr>
          <a:xfrm>
            <a:off x="5064941" y="2897485"/>
            <a:ext cx="1313826" cy="2214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tângulo 8"/>
          <p:cNvSpPr/>
          <p:nvPr/>
        </p:nvSpPr>
        <p:spPr>
          <a:xfrm>
            <a:off x="6453067" y="2897485"/>
            <a:ext cx="1432191" cy="2214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tângulo 9"/>
          <p:cNvSpPr/>
          <p:nvPr/>
        </p:nvSpPr>
        <p:spPr>
          <a:xfrm>
            <a:off x="7922408" y="2897484"/>
            <a:ext cx="1410159" cy="2214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Nota de aviso com seta para cima 10"/>
          <p:cNvSpPr/>
          <p:nvPr/>
        </p:nvSpPr>
        <p:spPr>
          <a:xfrm>
            <a:off x="3171387" y="5207737"/>
            <a:ext cx="2022375" cy="116503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Trebuchet MS" panose="020B0603020202020204" pitchFamily="34" charset="0"/>
              </a:rPr>
              <a:t>No </a:t>
            </a:r>
            <a:r>
              <a:rPr lang="pt-PT" dirty="0" err="1">
                <a:latin typeface="Trebuchet MS" panose="020B0603020202020204" pitchFamily="34" charset="0"/>
              </a:rPr>
              <a:t>Security</a:t>
            </a:r>
            <a:r>
              <a:rPr lang="pt-PT" dirty="0">
                <a:latin typeface="Trebuchet MS" panose="020B0603020202020204" pitchFamily="34" charset="0"/>
              </a:rPr>
              <a:t> staff</a:t>
            </a:r>
          </a:p>
        </p:txBody>
      </p:sp>
      <p:sp>
        <p:nvSpPr>
          <p:cNvPr id="12" name="Nota de aviso com seta para cima 11"/>
          <p:cNvSpPr/>
          <p:nvPr/>
        </p:nvSpPr>
        <p:spPr>
          <a:xfrm>
            <a:off x="5367579" y="5391458"/>
            <a:ext cx="2022375" cy="116503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Trebuchet MS" panose="020B0603020202020204" pitchFamily="34" charset="0"/>
              </a:rPr>
              <a:t>Both </a:t>
            </a:r>
            <a:r>
              <a:rPr lang="pt-PT" dirty="0" err="1">
                <a:latin typeface="Trebuchet MS" panose="020B0603020202020204" pitchFamily="34" charset="0"/>
              </a:rPr>
              <a:t>with</a:t>
            </a:r>
            <a:r>
              <a:rPr lang="pt-PT" dirty="0">
                <a:latin typeface="Trebuchet MS" panose="020B0603020202020204" pitchFamily="34" charset="0"/>
              </a:rPr>
              <a:t> </a:t>
            </a:r>
            <a:r>
              <a:rPr lang="pt-PT" dirty="0" err="1">
                <a:latin typeface="Trebuchet MS" panose="020B0603020202020204" pitchFamily="34" charset="0"/>
              </a:rPr>
              <a:t>Security</a:t>
            </a:r>
            <a:r>
              <a:rPr lang="pt-PT" dirty="0">
                <a:latin typeface="Trebuchet MS" panose="020B0603020202020204" pitchFamily="34" charset="0"/>
              </a:rPr>
              <a:t> staff</a:t>
            </a:r>
          </a:p>
        </p:txBody>
      </p:sp>
      <p:sp>
        <p:nvSpPr>
          <p:cNvPr id="3" name="Nota de aviso com Linha 1 2"/>
          <p:cNvSpPr/>
          <p:nvPr/>
        </p:nvSpPr>
        <p:spPr>
          <a:xfrm>
            <a:off x="8001992" y="5686893"/>
            <a:ext cx="3025892" cy="685880"/>
          </a:xfrm>
          <a:prstGeom prst="borderCallout1">
            <a:avLst>
              <a:gd name="adj1" fmla="val 18750"/>
              <a:gd name="adj2" fmla="val -8333"/>
              <a:gd name="adj3" fmla="val -72217"/>
              <a:gd name="adj4" fmla="val -185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rebuchet MS" panose="020B0603020202020204" pitchFamily="34" charset="0"/>
              </a:rPr>
              <a:t>The message indicated to leave the building</a:t>
            </a:r>
            <a:endParaRPr lang="pt-PT" dirty="0">
              <a:latin typeface="Trebuchet MS" panose="020B0603020202020204" pitchFamily="34" charset="0"/>
            </a:endParaRPr>
          </a:p>
        </p:txBody>
      </p:sp>
      <p:sp>
        <p:nvSpPr>
          <p:cNvPr id="5" name="Retângulo 4"/>
          <p:cNvSpPr/>
          <p:nvPr/>
        </p:nvSpPr>
        <p:spPr>
          <a:xfrm>
            <a:off x="2194649" y="1338027"/>
            <a:ext cx="9392862" cy="369332"/>
          </a:xfrm>
          <a:prstGeom prst="rect">
            <a:avLst/>
          </a:prstGeom>
        </p:spPr>
        <p:txBody>
          <a:bodyPr wrap="square">
            <a:spAutoFit/>
          </a:bodyPr>
          <a:lstStyle/>
          <a:p>
            <a:r>
              <a:rPr lang="en-US" dirty="0"/>
              <a:t>“Did you decide to abandon the building because someone told you to?"</a:t>
            </a:r>
            <a:endParaRPr lang="pt-PT" dirty="0"/>
          </a:p>
        </p:txBody>
      </p:sp>
      <p:sp>
        <p:nvSpPr>
          <p:cNvPr id="14" name="Retângulo 13"/>
          <p:cNvSpPr/>
          <p:nvPr/>
        </p:nvSpPr>
        <p:spPr>
          <a:xfrm>
            <a:off x="9406867" y="3235461"/>
            <a:ext cx="2392198" cy="923330"/>
          </a:xfrm>
          <a:prstGeom prst="rect">
            <a:avLst/>
          </a:prstGeom>
        </p:spPr>
        <p:txBody>
          <a:bodyPr wrap="square">
            <a:spAutoFit/>
          </a:bodyPr>
          <a:lstStyle/>
          <a:p>
            <a:pPr algn="ctr"/>
            <a:r>
              <a:rPr lang="en-US" dirty="0">
                <a:latin typeface="Calibri" panose="020F0502020204030204" pitchFamily="34" charset="0"/>
                <a:ea typeface="Calibri" panose="020F0502020204030204" pitchFamily="34" charset="0"/>
                <a:cs typeface="Times New Roman" panose="02020603050405020304" pitchFamily="18" charset="0"/>
              </a:rPr>
              <a:t>“Would </a:t>
            </a:r>
            <a:r>
              <a:rPr lang="en-US" i="1" dirty="0">
                <a:latin typeface="Calibri" panose="020F0502020204030204" pitchFamily="34" charset="0"/>
                <a:ea typeface="Calibri" panose="020F0502020204030204" pitchFamily="34" charset="0"/>
                <a:cs typeface="Times New Roman" panose="02020603050405020304" pitchFamily="18" charset="0"/>
              </a:rPr>
              <a:t>you leave the building in case someone told you to?</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pt-PT" dirty="0"/>
          </a:p>
        </p:txBody>
      </p:sp>
    </p:spTree>
    <p:extLst>
      <p:ext uri="{BB962C8B-B14F-4D97-AF65-F5344CB8AC3E}">
        <p14:creationId xmlns:p14="http://schemas.microsoft.com/office/powerpoint/2010/main" val="1253286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1198" y="475637"/>
            <a:ext cx="11275601" cy="705619"/>
          </a:xfrm>
        </p:spPr>
        <p:txBody>
          <a:bodyPr>
            <a:noAutofit/>
          </a:bodyPr>
          <a:lstStyle/>
          <a:p>
            <a:r>
              <a:rPr lang="en-US" sz="3200" b="1" dirty="0">
                <a:solidFill>
                  <a:srgbClr val="333333"/>
                </a:solidFill>
                <a:latin typeface="Trebuchet MS" panose="020B0603020202020204" pitchFamily="34" charset="0"/>
                <a:ea typeface="TrebuchetMS"/>
                <a:cs typeface="TrebuchetMS"/>
              </a:rPr>
              <a:t>TAKE SOMETHING WITH YOU</a:t>
            </a:r>
            <a:endParaRPr lang="pt-PT" sz="3200" b="1"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5" name="Imagem 4"/>
          <p:cNvPicPr>
            <a:picLocks noChangeAspect="1"/>
          </p:cNvPicPr>
          <p:nvPr/>
        </p:nvPicPr>
        <p:blipFill>
          <a:blip r:embed="rId4"/>
          <a:stretch>
            <a:fillRect/>
          </a:stretch>
        </p:blipFill>
        <p:spPr>
          <a:xfrm>
            <a:off x="1970587" y="1907926"/>
            <a:ext cx="7283581" cy="4377898"/>
          </a:xfrm>
          <a:prstGeom prst="rect">
            <a:avLst/>
          </a:prstGeom>
        </p:spPr>
      </p:pic>
      <p:sp>
        <p:nvSpPr>
          <p:cNvPr id="7" name="Retângulo 6"/>
          <p:cNvSpPr/>
          <p:nvPr/>
        </p:nvSpPr>
        <p:spPr>
          <a:xfrm>
            <a:off x="2774959" y="3045040"/>
            <a:ext cx="1410159" cy="26836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tângulo 7"/>
          <p:cNvSpPr/>
          <p:nvPr/>
        </p:nvSpPr>
        <p:spPr>
          <a:xfrm>
            <a:off x="4284410" y="3045040"/>
            <a:ext cx="1521479" cy="26836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tângulo 8"/>
          <p:cNvSpPr/>
          <p:nvPr/>
        </p:nvSpPr>
        <p:spPr>
          <a:xfrm>
            <a:off x="5903889" y="3045039"/>
            <a:ext cx="1521479" cy="26836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tângulo 9"/>
          <p:cNvSpPr/>
          <p:nvPr/>
        </p:nvSpPr>
        <p:spPr>
          <a:xfrm>
            <a:off x="7524660" y="2613545"/>
            <a:ext cx="1432052" cy="31151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Retângulo 2"/>
          <p:cNvSpPr/>
          <p:nvPr/>
        </p:nvSpPr>
        <p:spPr>
          <a:xfrm>
            <a:off x="1109031" y="1289584"/>
            <a:ext cx="7352064" cy="369332"/>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a:t>
            </a:r>
            <a:r>
              <a:rPr lang="en-US" i="1" dirty="0">
                <a:latin typeface="Calibri" panose="020F0502020204030204" pitchFamily="34" charset="0"/>
                <a:ea typeface="Calibri" panose="020F0502020204030204" pitchFamily="34" charset="0"/>
                <a:cs typeface="Times New Roman" panose="02020603050405020304" pitchFamily="18" charset="0"/>
              </a:rPr>
              <a:t>When you decided to leave the building, did you take anything with you?"</a:t>
            </a:r>
            <a:endParaRPr lang="pt-PT" dirty="0"/>
          </a:p>
        </p:txBody>
      </p:sp>
      <p:sp>
        <p:nvSpPr>
          <p:cNvPr id="4" name="Retângulo 3"/>
          <p:cNvSpPr/>
          <p:nvPr/>
        </p:nvSpPr>
        <p:spPr>
          <a:xfrm>
            <a:off x="9352168" y="3496710"/>
            <a:ext cx="2357471" cy="1200329"/>
          </a:xfrm>
          <a:prstGeom prst="rect">
            <a:avLst/>
          </a:prstGeom>
        </p:spPr>
        <p:txBody>
          <a:bodyPr wrap="square">
            <a:spAutoFit/>
          </a:bodyPr>
          <a:lstStyle/>
          <a:p>
            <a:pPr algn="ctr"/>
            <a:r>
              <a:rPr lang="en-US" dirty="0">
                <a:latin typeface="Calibri" panose="020F0502020204030204" pitchFamily="34" charset="0"/>
                <a:ea typeface="Calibri" panose="020F0502020204030204" pitchFamily="34" charset="0"/>
                <a:cs typeface="Times New Roman" panose="02020603050405020304" pitchFamily="18" charset="0"/>
              </a:rPr>
              <a:t>“</a:t>
            </a:r>
            <a:r>
              <a:rPr lang="en-US" i="1" dirty="0">
                <a:latin typeface="Calibri" panose="020F0502020204030204" pitchFamily="34" charset="0"/>
                <a:ea typeface="Calibri" panose="020F0502020204030204" pitchFamily="34" charset="0"/>
                <a:cs typeface="Times New Roman" panose="02020603050405020304" pitchFamily="18" charset="0"/>
              </a:rPr>
              <a:t>Before leaving the building would you try to collect personal belongings</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pt-PT" dirty="0"/>
          </a:p>
        </p:txBody>
      </p:sp>
      <p:sp>
        <p:nvSpPr>
          <p:cNvPr id="12" name="Seta para a direita 11"/>
          <p:cNvSpPr/>
          <p:nvPr/>
        </p:nvSpPr>
        <p:spPr>
          <a:xfrm rot="7342937">
            <a:off x="8469215" y="2033123"/>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Seta para a direita 12"/>
          <p:cNvSpPr/>
          <p:nvPr/>
        </p:nvSpPr>
        <p:spPr>
          <a:xfrm rot="13559962">
            <a:off x="6263564" y="5530638"/>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Seta para a direita 14"/>
          <p:cNvSpPr/>
          <p:nvPr/>
        </p:nvSpPr>
        <p:spPr>
          <a:xfrm rot="3799213">
            <a:off x="2636045" y="2020458"/>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Seta para a direita 15"/>
          <p:cNvSpPr/>
          <p:nvPr/>
        </p:nvSpPr>
        <p:spPr>
          <a:xfrm rot="3799213">
            <a:off x="4352516" y="2615524"/>
            <a:ext cx="951770"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13196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3548" y="514693"/>
            <a:ext cx="7778060" cy="655592"/>
          </a:xfrm>
        </p:spPr>
        <p:txBody>
          <a:bodyPr>
            <a:noAutofit/>
          </a:bodyPr>
          <a:lstStyle/>
          <a:p>
            <a:pPr lvl="1" algn="l" rtl="0">
              <a:lnSpc>
                <a:spcPct val="90000"/>
              </a:lnSpc>
              <a:spcBef>
                <a:spcPct val="0"/>
              </a:spcBef>
            </a:pPr>
            <a:r>
              <a:rPr lang="en-US" sz="3200" b="1" kern="1200" spc="-50" dirty="0">
                <a:solidFill>
                  <a:srgbClr val="333333"/>
                </a:solidFill>
                <a:latin typeface="Trebuchet MS" panose="020B0603020202020204" pitchFamily="34" charset="0"/>
                <a:ea typeface="TrebuchetMS"/>
                <a:cs typeface="TrebuchetMS"/>
              </a:rPr>
              <a:t>TASK</a:t>
            </a:r>
            <a:endParaRPr lang="pt-PT" sz="3200" b="1" kern="1200" spc="-50"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4" name="Imagem 3"/>
          <p:cNvPicPr>
            <a:picLocks noChangeAspect="1"/>
          </p:cNvPicPr>
          <p:nvPr/>
        </p:nvPicPr>
        <p:blipFill>
          <a:blip r:embed="rId4"/>
          <a:stretch>
            <a:fillRect/>
          </a:stretch>
        </p:blipFill>
        <p:spPr>
          <a:xfrm>
            <a:off x="3241367" y="1959966"/>
            <a:ext cx="6555261" cy="3940131"/>
          </a:xfrm>
          <a:prstGeom prst="rect">
            <a:avLst/>
          </a:prstGeom>
        </p:spPr>
      </p:pic>
      <p:sp>
        <p:nvSpPr>
          <p:cNvPr id="10" name="Seta para a direita 9"/>
          <p:cNvSpPr/>
          <p:nvPr/>
        </p:nvSpPr>
        <p:spPr>
          <a:xfrm rot="7342937">
            <a:off x="4463659" y="2249330"/>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Seta para a direita 10"/>
          <p:cNvSpPr/>
          <p:nvPr/>
        </p:nvSpPr>
        <p:spPr>
          <a:xfrm rot="7342937">
            <a:off x="6103336" y="2655119"/>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Seta para a direita 11"/>
          <p:cNvSpPr/>
          <p:nvPr/>
        </p:nvSpPr>
        <p:spPr>
          <a:xfrm rot="7342937">
            <a:off x="7097666" y="2140170"/>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Seta para a direita 12"/>
          <p:cNvSpPr/>
          <p:nvPr/>
        </p:nvSpPr>
        <p:spPr>
          <a:xfrm rot="7342937">
            <a:off x="8679405" y="1700336"/>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Retângulo 2"/>
          <p:cNvSpPr/>
          <p:nvPr/>
        </p:nvSpPr>
        <p:spPr>
          <a:xfrm>
            <a:off x="945233" y="1059737"/>
            <a:ext cx="10495965"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a:t>
            </a:r>
            <a:r>
              <a:rPr lang="en-US" i="1" dirty="0">
                <a:latin typeface="Calibri" panose="020F0502020204030204" pitchFamily="34" charset="0"/>
                <a:ea typeface="Calibri" panose="020F0502020204030204" pitchFamily="34" charset="0"/>
                <a:cs typeface="Times New Roman" panose="02020603050405020304" pitchFamily="18" charset="0"/>
              </a:rPr>
              <a:t>Before deciding to abandon the building did you perform any of the following tasks (look for family members, warn others, contact the fire brigade, fight the fire, help others, pack your things)?</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pt-PT" dirty="0"/>
          </a:p>
        </p:txBody>
      </p:sp>
    </p:spTree>
    <p:extLst>
      <p:ext uri="{BB962C8B-B14F-4D97-AF65-F5344CB8AC3E}">
        <p14:creationId xmlns:p14="http://schemas.microsoft.com/office/powerpoint/2010/main" val="2898270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3"/>
          <a:stretch>
            <a:fillRect/>
          </a:stretch>
        </p:blipFill>
        <p:spPr>
          <a:xfrm>
            <a:off x="945233" y="2554538"/>
            <a:ext cx="10461826" cy="3544241"/>
          </a:xfrm>
          <a:prstGeom prst="rect">
            <a:avLst/>
          </a:prstGeom>
        </p:spPr>
      </p:pic>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sp>
        <p:nvSpPr>
          <p:cNvPr id="8" name="Seta para a direita 7"/>
          <p:cNvSpPr/>
          <p:nvPr/>
        </p:nvSpPr>
        <p:spPr>
          <a:xfrm rot="7342937">
            <a:off x="2088979" y="2971654"/>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Seta para a direita 8"/>
          <p:cNvSpPr/>
          <p:nvPr/>
        </p:nvSpPr>
        <p:spPr>
          <a:xfrm rot="7342937">
            <a:off x="6824957" y="2772702"/>
            <a:ext cx="118312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Seta para a direita 9"/>
          <p:cNvSpPr/>
          <p:nvPr/>
        </p:nvSpPr>
        <p:spPr>
          <a:xfrm rot="7342937">
            <a:off x="9663777" y="2772702"/>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Seta para a direita 10"/>
          <p:cNvSpPr/>
          <p:nvPr/>
        </p:nvSpPr>
        <p:spPr>
          <a:xfrm rot="7342937">
            <a:off x="8233851" y="3165210"/>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Retângulo 2"/>
          <p:cNvSpPr/>
          <p:nvPr/>
        </p:nvSpPr>
        <p:spPr>
          <a:xfrm>
            <a:off x="3469553" y="3900316"/>
            <a:ext cx="2120964" cy="1403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Título 1"/>
          <p:cNvSpPr>
            <a:spLocks noGrp="1"/>
          </p:cNvSpPr>
          <p:nvPr>
            <p:ph type="title"/>
          </p:nvPr>
        </p:nvSpPr>
        <p:spPr>
          <a:xfrm>
            <a:off x="853548" y="514693"/>
            <a:ext cx="7778060" cy="655592"/>
          </a:xfrm>
        </p:spPr>
        <p:txBody>
          <a:bodyPr>
            <a:noAutofit/>
          </a:bodyPr>
          <a:lstStyle/>
          <a:p>
            <a:pPr lvl="1" algn="l" rtl="0">
              <a:lnSpc>
                <a:spcPct val="90000"/>
              </a:lnSpc>
              <a:spcBef>
                <a:spcPct val="0"/>
              </a:spcBef>
            </a:pPr>
            <a:r>
              <a:rPr lang="en-US" sz="3200" b="1" kern="1200" spc="-50" dirty="0">
                <a:solidFill>
                  <a:srgbClr val="333333"/>
                </a:solidFill>
                <a:latin typeface="Trebuchet MS" panose="020B0603020202020204" pitchFamily="34" charset="0"/>
                <a:ea typeface="TrebuchetMS"/>
                <a:cs typeface="TrebuchetMS"/>
              </a:rPr>
              <a:t>TASK</a:t>
            </a:r>
            <a:endParaRPr lang="pt-PT" sz="3200" b="1" kern="1200" spc="-50" dirty="0">
              <a:solidFill>
                <a:srgbClr val="333333"/>
              </a:solidFill>
              <a:latin typeface="Trebuchet MS" panose="020B0603020202020204" pitchFamily="34" charset="0"/>
              <a:ea typeface="TrebuchetMS"/>
              <a:cs typeface="TrebuchetMS"/>
            </a:endParaRPr>
          </a:p>
        </p:txBody>
      </p:sp>
      <p:sp>
        <p:nvSpPr>
          <p:cNvPr id="15" name="Retângulo 14"/>
          <p:cNvSpPr/>
          <p:nvPr/>
        </p:nvSpPr>
        <p:spPr>
          <a:xfrm>
            <a:off x="1055989" y="1445141"/>
            <a:ext cx="10495965" cy="646331"/>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a:t>
            </a:r>
            <a:r>
              <a:rPr lang="en-US" b="1" i="1" dirty="0">
                <a:latin typeface="Calibri" panose="020F0502020204030204" pitchFamily="34" charset="0"/>
                <a:ea typeface="Calibri" panose="020F0502020204030204" pitchFamily="34" charset="0"/>
                <a:cs typeface="Times New Roman" panose="02020603050405020304" pitchFamily="18" charset="0"/>
              </a:rPr>
              <a:t>Before deciding to abandon the building did you perform any of the following tasks (look for family members, warn others, contact the fire brigade, fight the fire, help others, pack your things)?</a:t>
            </a:r>
            <a:r>
              <a:rPr lang="en-US" b="1" dirty="0">
                <a:latin typeface="Calibri" panose="020F0502020204030204" pitchFamily="34" charset="0"/>
                <a:ea typeface="Calibri" panose="020F0502020204030204" pitchFamily="34" charset="0"/>
                <a:cs typeface="Times New Roman" panose="02020603050405020304" pitchFamily="18" charset="0"/>
              </a:rPr>
              <a:t>"</a:t>
            </a:r>
            <a:endParaRPr lang="pt-PT" b="1" dirty="0"/>
          </a:p>
        </p:txBody>
      </p:sp>
    </p:spTree>
    <p:extLst>
      <p:ext uri="{BB962C8B-B14F-4D97-AF65-F5344CB8AC3E}">
        <p14:creationId xmlns:p14="http://schemas.microsoft.com/office/powerpoint/2010/main" val="2784643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7521" y="290971"/>
            <a:ext cx="11169744" cy="879671"/>
          </a:xfrm>
        </p:spPr>
        <p:txBody>
          <a:bodyPr>
            <a:noAutofit/>
          </a:bodyPr>
          <a:lstStyle/>
          <a:p>
            <a:r>
              <a:rPr lang="en-US" sz="3200" b="1" dirty="0">
                <a:solidFill>
                  <a:srgbClr val="333333"/>
                </a:solidFill>
                <a:latin typeface="Trebuchet MS" panose="020B0603020202020204" pitchFamily="34" charset="0"/>
                <a:ea typeface="TrebuchetMS"/>
                <a:cs typeface="TrebuchetMS"/>
              </a:rPr>
              <a:t>WAY TO LEAVE THE BUILDING – NORMALLY USED</a:t>
            </a:r>
            <a:endParaRPr lang="pt-PT" sz="3200" b="1"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8" name="Imagem 7"/>
          <p:cNvPicPr>
            <a:picLocks noChangeAspect="1"/>
          </p:cNvPicPr>
          <p:nvPr/>
        </p:nvPicPr>
        <p:blipFill>
          <a:blip r:embed="rId4"/>
          <a:stretch>
            <a:fillRect/>
          </a:stretch>
        </p:blipFill>
        <p:spPr>
          <a:xfrm>
            <a:off x="1808190" y="1768335"/>
            <a:ext cx="9408405" cy="3887202"/>
          </a:xfrm>
          <a:prstGeom prst="rect">
            <a:avLst/>
          </a:prstGeom>
        </p:spPr>
      </p:pic>
      <p:sp>
        <p:nvSpPr>
          <p:cNvPr id="10" name="Retângulo 9"/>
          <p:cNvSpPr/>
          <p:nvPr/>
        </p:nvSpPr>
        <p:spPr>
          <a:xfrm>
            <a:off x="2624130" y="2732183"/>
            <a:ext cx="1253807" cy="2412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tângulo 10"/>
          <p:cNvSpPr/>
          <p:nvPr/>
        </p:nvSpPr>
        <p:spPr>
          <a:xfrm>
            <a:off x="5442612" y="2732183"/>
            <a:ext cx="1253807" cy="2412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11"/>
          <p:cNvSpPr/>
          <p:nvPr/>
        </p:nvSpPr>
        <p:spPr>
          <a:xfrm>
            <a:off x="4033371" y="2753468"/>
            <a:ext cx="1253807" cy="2412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tângulo 12"/>
          <p:cNvSpPr/>
          <p:nvPr/>
        </p:nvSpPr>
        <p:spPr>
          <a:xfrm>
            <a:off x="6748185" y="2533880"/>
            <a:ext cx="4257666" cy="2610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Retângulo 2"/>
          <p:cNvSpPr/>
          <p:nvPr/>
        </p:nvSpPr>
        <p:spPr>
          <a:xfrm>
            <a:off x="1267212" y="1170642"/>
            <a:ext cx="8039932" cy="369332"/>
          </a:xfrm>
          <a:prstGeom prst="rect">
            <a:avLst/>
          </a:prstGeom>
        </p:spPr>
        <p:txBody>
          <a:bodyPr wrap="square">
            <a:spAutoFit/>
          </a:bodyPr>
          <a:lstStyle/>
          <a:p>
            <a:r>
              <a:rPr lang="en-US" b="1" dirty="0"/>
              <a:t>“To leave the building did you use the way you normally use?”</a:t>
            </a:r>
            <a:endParaRPr lang="pt-PT" b="1" dirty="0"/>
          </a:p>
        </p:txBody>
      </p:sp>
      <p:sp>
        <p:nvSpPr>
          <p:cNvPr id="4" name="Retângulo 3"/>
          <p:cNvSpPr/>
          <p:nvPr/>
        </p:nvSpPr>
        <p:spPr>
          <a:xfrm>
            <a:off x="1808189" y="5774751"/>
            <a:ext cx="9408406" cy="369332"/>
          </a:xfrm>
          <a:prstGeom prst="rect">
            <a:avLst/>
          </a:prstGeom>
        </p:spPr>
        <p:txBody>
          <a:bodyPr wrap="square">
            <a:spAutoFit/>
          </a:bodyPr>
          <a:lstStyle/>
          <a:p>
            <a:r>
              <a:rPr lang="en-US" b="1" dirty="0"/>
              <a:t>“If you were in a building, which path would you use to exit the building?”</a:t>
            </a:r>
            <a:endParaRPr lang="pt-PT" b="1" dirty="0"/>
          </a:p>
        </p:txBody>
      </p:sp>
      <p:cxnSp>
        <p:nvCxnSpPr>
          <p:cNvPr id="14" name="Conexão reta unidirecional 13"/>
          <p:cNvCxnSpPr/>
          <p:nvPr/>
        </p:nvCxnSpPr>
        <p:spPr>
          <a:xfrm flipV="1">
            <a:off x="5287178" y="4858439"/>
            <a:ext cx="452610" cy="892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042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1199492" y="1996100"/>
            <a:ext cx="9104328" cy="3754705"/>
          </a:xfrm>
          <a:prstGeom prst="rect">
            <a:avLst/>
          </a:prstGeom>
        </p:spPr>
      </p:pic>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sp>
        <p:nvSpPr>
          <p:cNvPr id="11" name="Retângulo 10"/>
          <p:cNvSpPr/>
          <p:nvPr/>
        </p:nvSpPr>
        <p:spPr>
          <a:xfrm>
            <a:off x="1819073" y="2941503"/>
            <a:ext cx="1572286" cy="2412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11"/>
          <p:cNvSpPr/>
          <p:nvPr/>
        </p:nvSpPr>
        <p:spPr>
          <a:xfrm>
            <a:off x="3602795" y="2941503"/>
            <a:ext cx="1398863" cy="2412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tângulo 14"/>
          <p:cNvSpPr/>
          <p:nvPr/>
        </p:nvSpPr>
        <p:spPr>
          <a:xfrm>
            <a:off x="5113530" y="2763397"/>
            <a:ext cx="4977921" cy="259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ítulo 1"/>
          <p:cNvSpPr>
            <a:spLocks noGrp="1"/>
          </p:cNvSpPr>
          <p:nvPr>
            <p:ph type="title"/>
          </p:nvPr>
        </p:nvSpPr>
        <p:spPr>
          <a:xfrm>
            <a:off x="927521" y="290971"/>
            <a:ext cx="11169744" cy="879671"/>
          </a:xfrm>
        </p:spPr>
        <p:txBody>
          <a:bodyPr>
            <a:noAutofit/>
          </a:bodyPr>
          <a:lstStyle/>
          <a:p>
            <a:r>
              <a:rPr lang="en-US" sz="3200" b="1" dirty="0">
                <a:solidFill>
                  <a:srgbClr val="333333"/>
                </a:solidFill>
                <a:latin typeface="Trebuchet MS" panose="020B0603020202020204" pitchFamily="34" charset="0"/>
                <a:ea typeface="TrebuchetMS"/>
                <a:cs typeface="TrebuchetMS"/>
              </a:rPr>
              <a:t>WAY TO LEAVE THE BUILDING – </a:t>
            </a:r>
            <a:r>
              <a:rPr lang="pt-PT" sz="3200" b="1" dirty="0">
                <a:solidFill>
                  <a:srgbClr val="333333"/>
                </a:solidFill>
                <a:latin typeface="Trebuchet MS" panose="020B0603020202020204" pitchFamily="34" charset="0"/>
                <a:ea typeface="TrebuchetMS"/>
                <a:cs typeface="TrebuchetMS"/>
              </a:rPr>
              <a:t>USE OF EMERGENCY EXIT</a:t>
            </a:r>
          </a:p>
        </p:txBody>
      </p:sp>
      <p:sp>
        <p:nvSpPr>
          <p:cNvPr id="9" name="Retângulo 8"/>
          <p:cNvSpPr/>
          <p:nvPr/>
        </p:nvSpPr>
        <p:spPr>
          <a:xfrm>
            <a:off x="1549844" y="1398705"/>
            <a:ext cx="8039932" cy="369332"/>
          </a:xfrm>
          <a:prstGeom prst="rect">
            <a:avLst/>
          </a:prstGeom>
        </p:spPr>
        <p:txBody>
          <a:bodyPr wrap="square">
            <a:spAutoFit/>
          </a:bodyPr>
          <a:lstStyle/>
          <a:p>
            <a:r>
              <a:rPr lang="en-US" b="1" dirty="0"/>
              <a:t>“To leave the building did you use an emergency exit?”</a:t>
            </a:r>
            <a:endParaRPr lang="pt-PT" b="1" dirty="0"/>
          </a:p>
        </p:txBody>
      </p:sp>
    </p:spTree>
    <p:extLst>
      <p:ext uri="{BB962C8B-B14F-4D97-AF65-F5344CB8AC3E}">
        <p14:creationId xmlns:p14="http://schemas.microsoft.com/office/powerpoint/2010/main" val="2967334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7521" y="290971"/>
            <a:ext cx="6977903" cy="879671"/>
          </a:xfrm>
        </p:spPr>
        <p:txBody>
          <a:bodyPr>
            <a:noAutofit/>
          </a:bodyPr>
          <a:lstStyle/>
          <a:p>
            <a:r>
              <a:rPr lang="en-US" sz="3200" b="1" dirty="0">
                <a:solidFill>
                  <a:srgbClr val="333333"/>
                </a:solidFill>
                <a:latin typeface="Trebuchet MS" panose="020B0603020202020204" pitchFamily="34" charset="0"/>
                <a:ea typeface="TrebuchetMS"/>
                <a:cs typeface="TrebuchetMS"/>
              </a:rPr>
              <a:t>FACED WITH SMOKE</a:t>
            </a:r>
            <a:endParaRPr lang="pt-PT" sz="3200" b="1"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4" name="Imagem 3"/>
          <p:cNvPicPr>
            <a:picLocks noChangeAspect="1"/>
          </p:cNvPicPr>
          <p:nvPr/>
        </p:nvPicPr>
        <p:blipFill>
          <a:blip r:embed="rId4"/>
          <a:stretch>
            <a:fillRect/>
          </a:stretch>
        </p:blipFill>
        <p:spPr>
          <a:xfrm>
            <a:off x="1663548" y="1858939"/>
            <a:ext cx="7564765" cy="3645281"/>
          </a:xfrm>
          <a:prstGeom prst="rect">
            <a:avLst/>
          </a:prstGeom>
        </p:spPr>
      </p:pic>
      <p:sp>
        <p:nvSpPr>
          <p:cNvPr id="3" name="Retângulo 2"/>
          <p:cNvSpPr/>
          <p:nvPr/>
        </p:nvSpPr>
        <p:spPr>
          <a:xfrm>
            <a:off x="8940088" y="932346"/>
            <a:ext cx="3018622" cy="1200329"/>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“I</a:t>
            </a:r>
            <a:r>
              <a:rPr lang="en-US" b="1" i="1" dirty="0">
                <a:latin typeface="Calibri" panose="020F0502020204030204" pitchFamily="34" charset="0"/>
                <a:ea typeface="Calibri" panose="020F0502020204030204" pitchFamily="34" charset="0"/>
                <a:cs typeface="Times New Roman" panose="02020603050405020304" pitchFamily="18" charset="0"/>
              </a:rPr>
              <a:t>f you were faced with smoke when trying to leave the building, what would your reaction be?</a:t>
            </a:r>
            <a:endParaRPr lang="pt-PT" b="1" dirty="0"/>
          </a:p>
        </p:txBody>
      </p:sp>
      <p:sp>
        <p:nvSpPr>
          <p:cNvPr id="9" name="Seta para a direita 8"/>
          <p:cNvSpPr/>
          <p:nvPr/>
        </p:nvSpPr>
        <p:spPr>
          <a:xfrm rot="2459208">
            <a:off x="1774087" y="1988659"/>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Seta para a direita 10"/>
          <p:cNvSpPr/>
          <p:nvPr/>
        </p:nvSpPr>
        <p:spPr>
          <a:xfrm rot="7342937">
            <a:off x="7440158" y="2024772"/>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11"/>
          <p:cNvSpPr/>
          <p:nvPr/>
        </p:nvSpPr>
        <p:spPr>
          <a:xfrm>
            <a:off x="2280493" y="2677099"/>
            <a:ext cx="2875402" cy="1806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tângulo 12"/>
          <p:cNvSpPr/>
          <p:nvPr/>
        </p:nvSpPr>
        <p:spPr>
          <a:xfrm>
            <a:off x="5901371" y="2704061"/>
            <a:ext cx="2875402" cy="1806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tângulo 13"/>
          <p:cNvSpPr/>
          <p:nvPr/>
        </p:nvSpPr>
        <p:spPr>
          <a:xfrm>
            <a:off x="1207028" y="1361738"/>
            <a:ext cx="5493029" cy="369332"/>
          </a:xfrm>
          <a:prstGeom prst="rect">
            <a:avLst/>
          </a:prstGeom>
        </p:spPr>
        <p:txBody>
          <a:bodyPr wrap="square">
            <a:spAutoFit/>
          </a:bodyPr>
          <a:lstStyle/>
          <a:p>
            <a:r>
              <a:rPr lang="en-US" b="1" i="1" dirty="0">
                <a:latin typeface="Calibri" panose="020F0502020204030204" pitchFamily="34" charset="0"/>
                <a:ea typeface="Calibri" panose="020F0502020204030204" pitchFamily="34" charset="0"/>
                <a:cs typeface="Times New Roman" panose="02020603050405020304" pitchFamily="18" charset="0"/>
              </a:rPr>
              <a:t>Reaction of the occupants when faced with the smoke</a:t>
            </a:r>
            <a:endParaRPr lang="pt-PT" b="1" i="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2488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7521" y="290971"/>
            <a:ext cx="6977903" cy="879671"/>
          </a:xfrm>
        </p:spPr>
        <p:txBody>
          <a:bodyPr>
            <a:noAutofit/>
          </a:bodyPr>
          <a:lstStyle/>
          <a:p>
            <a:r>
              <a:rPr lang="en-US" b="1" dirty="0"/>
              <a:t>View the Fire</a:t>
            </a:r>
            <a:endParaRPr lang="pt-PT" b="1" dirty="0"/>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5" name="Imagem 4"/>
          <p:cNvPicPr>
            <a:picLocks noChangeAspect="1"/>
          </p:cNvPicPr>
          <p:nvPr/>
        </p:nvPicPr>
        <p:blipFill>
          <a:blip r:embed="rId4"/>
          <a:stretch>
            <a:fillRect/>
          </a:stretch>
        </p:blipFill>
        <p:spPr>
          <a:xfrm>
            <a:off x="1524359" y="2664674"/>
            <a:ext cx="7166114" cy="3345670"/>
          </a:xfrm>
          <a:prstGeom prst="rect">
            <a:avLst/>
          </a:prstGeom>
        </p:spPr>
      </p:pic>
      <p:sp>
        <p:nvSpPr>
          <p:cNvPr id="3" name="Retângulo 2"/>
          <p:cNvSpPr/>
          <p:nvPr/>
        </p:nvSpPr>
        <p:spPr>
          <a:xfrm>
            <a:off x="8279666" y="1553064"/>
            <a:ext cx="3869148" cy="923330"/>
          </a:xfrm>
          <a:prstGeom prst="rect">
            <a:avLst/>
          </a:prstGeom>
        </p:spPr>
        <p:txBody>
          <a:bodyPr wrap="square">
            <a:spAutoFit/>
          </a:bodyPr>
          <a:lstStyle/>
          <a:p>
            <a:r>
              <a:rPr lang="en-US" b="1" i="1" dirty="0">
                <a:latin typeface="Calibri" panose="020F0502020204030204" pitchFamily="34" charset="0"/>
                <a:ea typeface="Calibri" panose="020F0502020204030204" pitchFamily="34" charset="0"/>
                <a:cs typeface="Times New Roman" panose="02020603050405020304" pitchFamily="18" charset="0"/>
              </a:rPr>
              <a:t>“If you were leaving the building and you were faced with the fire. What would your first reaction be?”</a:t>
            </a:r>
            <a:endParaRPr lang="pt-PT" b="1" dirty="0"/>
          </a:p>
        </p:txBody>
      </p:sp>
      <p:sp>
        <p:nvSpPr>
          <p:cNvPr id="7" name="Seta para a direita 6"/>
          <p:cNvSpPr/>
          <p:nvPr/>
        </p:nvSpPr>
        <p:spPr>
          <a:xfrm rot="3569946">
            <a:off x="2305914" y="2325818"/>
            <a:ext cx="1557251"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tângulo 7"/>
          <p:cNvSpPr/>
          <p:nvPr/>
        </p:nvSpPr>
        <p:spPr>
          <a:xfrm>
            <a:off x="2298718" y="3290563"/>
            <a:ext cx="2875402" cy="1806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tângulo 8"/>
          <p:cNvSpPr/>
          <p:nvPr/>
        </p:nvSpPr>
        <p:spPr>
          <a:xfrm>
            <a:off x="5627340" y="3290563"/>
            <a:ext cx="2875402" cy="1806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Seta para a direita 9"/>
          <p:cNvSpPr/>
          <p:nvPr/>
        </p:nvSpPr>
        <p:spPr>
          <a:xfrm rot="7342937">
            <a:off x="6770482" y="2212206"/>
            <a:ext cx="1470454" cy="595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Retângulo 3"/>
          <p:cNvSpPr/>
          <p:nvPr/>
        </p:nvSpPr>
        <p:spPr>
          <a:xfrm>
            <a:off x="1214029" y="1566993"/>
            <a:ext cx="5022330" cy="369332"/>
          </a:xfrm>
          <a:prstGeom prst="rect">
            <a:avLst/>
          </a:prstGeom>
        </p:spPr>
        <p:txBody>
          <a:bodyPr wrap="square">
            <a:spAutoFit/>
          </a:bodyPr>
          <a:lstStyle/>
          <a:p>
            <a:r>
              <a:rPr lang="en-US" b="1" i="1" dirty="0">
                <a:latin typeface="Calibri" panose="020F0502020204030204" pitchFamily="34" charset="0"/>
                <a:ea typeface="Calibri" panose="020F0502020204030204" pitchFamily="34" charset="0"/>
                <a:cs typeface="Times New Roman" panose="02020603050405020304" pitchFamily="18" charset="0"/>
              </a:rPr>
              <a:t>Reaction of the occupants when faced with the fire</a:t>
            </a:r>
            <a:endParaRPr lang="pt-PT" b="1" i="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6557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normAutofit/>
          </a:bodyPr>
          <a:lstStyle/>
          <a:p>
            <a:pPr>
              <a:lnSpc>
                <a:spcPct val="150000"/>
              </a:lnSpc>
            </a:pPr>
            <a:r>
              <a:rPr lang="en-US" sz="4800" dirty="0">
                <a:latin typeface="Trebuchet MS" panose="020B0603020202020204" pitchFamily="34" charset="0"/>
              </a:rPr>
              <a:t>Conclusion</a:t>
            </a:r>
          </a:p>
        </p:txBody>
      </p:sp>
    </p:spTree>
    <p:extLst>
      <p:ext uri="{BB962C8B-B14F-4D97-AF65-F5344CB8AC3E}">
        <p14:creationId xmlns:p14="http://schemas.microsoft.com/office/powerpoint/2010/main" val="3642445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2228" y="525837"/>
            <a:ext cx="5009959" cy="879671"/>
          </a:xfrm>
        </p:spPr>
        <p:txBody>
          <a:bodyPr/>
          <a:lstStyle/>
          <a:p>
            <a:r>
              <a:rPr lang="pt-PT" dirty="0">
                <a:latin typeface="Trebuchet MS" panose="020B0603020202020204" pitchFamily="34" charset="0"/>
              </a:rPr>
              <a:t>CONTENTS</a:t>
            </a:r>
          </a:p>
        </p:txBody>
      </p:sp>
      <p:sp>
        <p:nvSpPr>
          <p:cNvPr id="3" name="Marcador de Posição de Conteúdo 2"/>
          <p:cNvSpPr>
            <a:spLocks noGrp="1"/>
          </p:cNvSpPr>
          <p:nvPr>
            <p:ph idx="1"/>
          </p:nvPr>
        </p:nvSpPr>
        <p:spPr>
          <a:xfrm>
            <a:off x="1340016" y="2010111"/>
            <a:ext cx="5792071" cy="4351337"/>
          </a:xfrm>
        </p:spPr>
        <p:txBody>
          <a:bodyPr>
            <a:normAutofit fontScale="92500" lnSpcReduction="10000"/>
          </a:bodyPr>
          <a:lstStyle/>
          <a:p>
            <a:pPr>
              <a:lnSpc>
                <a:spcPct val="150000"/>
              </a:lnSpc>
            </a:pPr>
            <a:r>
              <a:rPr lang="pt-PT" sz="2800" dirty="0" err="1">
                <a:latin typeface="Trebuchet MS" panose="020B0603020202020204" pitchFamily="34" charset="0"/>
              </a:rPr>
              <a:t>Introduction</a:t>
            </a:r>
            <a:endParaRPr lang="pt-PT" sz="2800" dirty="0">
              <a:latin typeface="Trebuchet MS" panose="020B0603020202020204" pitchFamily="34" charset="0"/>
            </a:endParaRPr>
          </a:p>
          <a:p>
            <a:pPr>
              <a:lnSpc>
                <a:spcPct val="150000"/>
              </a:lnSpc>
            </a:pPr>
            <a:r>
              <a:rPr lang="en-US" sz="2800" dirty="0">
                <a:latin typeface="Trebuchet MS" panose="020B0603020202020204" pitchFamily="34" charset="0"/>
              </a:rPr>
              <a:t>Summary of the Results of the Study</a:t>
            </a:r>
          </a:p>
          <a:p>
            <a:pPr lvl="1">
              <a:lnSpc>
                <a:spcPct val="150000"/>
              </a:lnSpc>
            </a:pPr>
            <a:r>
              <a:rPr lang="en-US" sz="2600" dirty="0">
                <a:latin typeface="Trebuchet MS" panose="020B0603020202020204" pitchFamily="34" charset="0"/>
              </a:rPr>
              <a:t>Comparison of occupant behavior between Type 1, Type 2 and Type 3 Surveys</a:t>
            </a:r>
          </a:p>
          <a:p>
            <a:pPr>
              <a:lnSpc>
                <a:spcPct val="150000"/>
              </a:lnSpc>
            </a:pPr>
            <a:r>
              <a:rPr lang="pt-PT" sz="2800" dirty="0" err="1">
                <a:latin typeface="Trebuchet MS" panose="020B0603020202020204" pitchFamily="34" charset="0"/>
              </a:rPr>
              <a:t>Conclusion</a:t>
            </a:r>
            <a:endParaRPr lang="pt-PT" sz="2800" dirty="0">
              <a:latin typeface="Trebuchet MS" panose="020B0603020202020204" pitchFamily="34" charset="0"/>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sp>
        <p:nvSpPr>
          <p:cNvPr id="16" name="Chaveta à esquerda 15"/>
          <p:cNvSpPr/>
          <p:nvPr/>
        </p:nvSpPr>
        <p:spPr>
          <a:xfrm>
            <a:off x="7620097" y="3096586"/>
            <a:ext cx="373224" cy="31393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18" name="Retângulo 17"/>
          <p:cNvSpPr/>
          <p:nvPr/>
        </p:nvSpPr>
        <p:spPr>
          <a:xfrm>
            <a:off x="8029036" y="3096587"/>
            <a:ext cx="3928186" cy="3139321"/>
          </a:xfrm>
          <a:prstGeom prst="rect">
            <a:avLst/>
          </a:prstGeom>
        </p:spPr>
        <p:txBody>
          <a:bodyPr wrap="square">
            <a:spAutoFit/>
          </a:bodyPr>
          <a:lstStyle/>
          <a:p>
            <a:r>
              <a:rPr lang="pt-PT" dirty="0" err="1">
                <a:latin typeface="Trebuchet MS" panose="020B0603020202020204" pitchFamily="34" charset="0"/>
              </a:rPr>
              <a:t>Aware</a:t>
            </a:r>
            <a:r>
              <a:rPr lang="pt-PT" dirty="0">
                <a:latin typeface="Trebuchet MS" panose="020B0603020202020204" pitchFamily="34" charset="0"/>
              </a:rPr>
              <a:t> </a:t>
            </a:r>
          </a:p>
          <a:p>
            <a:r>
              <a:rPr lang="pt-PT" dirty="0" err="1">
                <a:latin typeface="Trebuchet MS" panose="020B0603020202020204" pitchFamily="34" charset="0"/>
              </a:rPr>
              <a:t>Interpretation</a:t>
            </a:r>
            <a:endParaRPr lang="pt-PT" dirty="0">
              <a:latin typeface="Trebuchet MS" panose="020B0603020202020204" pitchFamily="34" charset="0"/>
            </a:endParaRPr>
          </a:p>
          <a:p>
            <a:r>
              <a:rPr lang="pt-PT" dirty="0">
                <a:latin typeface="Trebuchet MS" panose="020B0603020202020204" pitchFamily="34" charset="0"/>
              </a:rPr>
              <a:t>Time </a:t>
            </a:r>
            <a:r>
              <a:rPr lang="pt-PT" dirty="0" err="1">
                <a:latin typeface="Trebuchet MS" panose="020B0603020202020204" pitchFamily="34" charset="0"/>
              </a:rPr>
              <a:t>Spent</a:t>
            </a:r>
            <a:r>
              <a:rPr lang="pt-PT" dirty="0">
                <a:latin typeface="Trebuchet MS" panose="020B0603020202020204" pitchFamily="34" charset="0"/>
              </a:rPr>
              <a:t> </a:t>
            </a:r>
          </a:p>
          <a:p>
            <a:r>
              <a:rPr lang="pt-PT" dirty="0" err="1">
                <a:latin typeface="Trebuchet MS" panose="020B0603020202020204" pitchFamily="34" charset="0"/>
              </a:rPr>
              <a:t>Reaction</a:t>
            </a:r>
            <a:r>
              <a:rPr lang="pt-PT" dirty="0">
                <a:latin typeface="Trebuchet MS" panose="020B0603020202020204" pitchFamily="34" charset="0"/>
              </a:rPr>
              <a:t> </a:t>
            </a:r>
          </a:p>
          <a:p>
            <a:r>
              <a:rPr lang="pt-PT" dirty="0" err="1">
                <a:latin typeface="Trebuchet MS" panose="020B0603020202020204" pitchFamily="34" charset="0"/>
              </a:rPr>
              <a:t>Assessment</a:t>
            </a:r>
            <a:r>
              <a:rPr lang="pt-PT" dirty="0">
                <a:latin typeface="Trebuchet MS" panose="020B0603020202020204" pitchFamily="34" charset="0"/>
              </a:rPr>
              <a:t> </a:t>
            </a:r>
            <a:r>
              <a:rPr lang="pt-PT" dirty="0" err="1">
                <a:latin typeface="Trebuchet MS" panose="020B0603020202020204" pitchFamily="34" charset="0"/>
              </a:rPr>
              <a:t>of</a:t>
            </a:r>
            <a:r>
              <a:rPr lang="pt-PT" dirty="0">
                <a:latin typeface="Trebuchet MS" panose="020B0603020202020204" pitchFamily="34" charset="0"/>
              </a:rPr>
              <a:t> </a:t>
            </a:r>
            <a:r>
              <a:rPr lang="pt-PT" dirty="0" err="1">
                <a:latin typeface="Trebuchet MS" panose="020B0603020202020204" pitchFamily="34" charset="0"/>
              </a:rPr>
              <a:t>the</a:t>
            </a:r>
            <a:r>
              <a:rPr lang="pt-PT" dirty="0">
                <a:latin typeface="Trebuchet MS" panose="020B0603020202020204" pitchFamily="34" charset="0"/>
              </a:rPr>
              <a:t> </a:t>
            </a:r>
            <a:r>
              <a:rPr lang="pt-PT" dirty="0" err="1">
                <a:latin typeface="Trebuchet MS" panose="020B0603020202020204" pitchFamily="34" charset="0"/>
              </a:rPr>
              <a:t>situation</a:t>
            </a:r>
            <a:endParaRPr lang="pt-PT" dirty="0">
              <a:latin typeface="Trebuchet MS" panose="020B0603020202020204" pitchFamily="34" charset="0"/>
            </a:endParaRPr>
          </a:p>
          <a:p>
            <a:r>
              <a:rPr lang="pt-PT" dirty="0" err="1">
                <a:latin typeface="Trebuchet MS" panose="020B0603020202020204" pitchFamily="34" charset="0"/>
              </a:rPr>
              <a:t>Receive</a:t>
            </a:r>
            <a:r>
              <a:rPr lang="pt-PT" dirty="0">
                <a:latin typeface="Trebuchet MS" panose="020B0603020202020204" pitchFamily="34" charset="0"/>
              </a:rPr>
              <a:t> </a:t>
            </a:r>
            <a:r>
              <a:rPr lang="pt-PT" dirty="0" err="1">
                <a:latin typeface="Trebuchet MS" panose="020B0603020202020204" pitchFamily="34" charset="0"/>
              </a:rPr>
              <a:t>indication</a:t>
            </a:r>
            <a:r>
              <a:rPr lang="pt-PT" dirty="0">
                <a:latin typeface="Trebuchet MS" panose="020B0603020202020204" pitchFamily="34" charset="0"/>
              </a:rPr>
              <a:t> </a:t>
            </a:r>
            <a:r>
              <a:rPr lang="pt-PT" dirty="0" err="1">
                <a:latin typeface="Trebuchet MS" panose="020B0603020202020204" pitchFamily="34" charset="0"/>
              </a:rPr>
              <a:t>by</a:t>
            </a:r>
            <a:r>
              <a:rPr lang="pt-PT" dirty="0">
                <a:latin typeface="Trebuchet MS" panose="020B0603020202020204" pitchFamily="34" charset="0"/>
              </a:rPr>
              <a:t> </a:t>
            </a:r>
            <a:r>
              <a:rPr lang="pt-PT" dirty="0" err="1">
                <a:latin typeface="Trebuchet MS" panose="020B0603020202020204" pitchFamily="34" charset="0"/>
              </a:rPr>
              <a:t>someone</a:t>
            </a:r>
            <a:r>
              <a:rPr lang="pt-PT" dirty="0">
                <a:latin typeface="Trebuchet MS" panose="020B0603020202020204" pitchFamily="34" charset="0"/>
              </a:rPr>
              <a:t> </a:t>
            </a:r>
          </a:p>
          <a:p>
            <a:r>
              <a:rPr lang="pt-PT" dirty="0">
                <a:latin typeface="Trebuchet MS" panose="020B0603020202020204" pitchFamily="34" charset="0"/>
              </a:rPr>
              <a:t>Take </a:t>
            </a:r>
            <a:r>
              <a:rPr lang="pt-PT" dirty="0" err="1">
                <a:latin typeface="Trebuchet MS" panose="020B0603020202020204" pitchFamily="34" charset="0"/>
              </a:rPr>
              <a:t>Something</a:t>
            </a:r>
            <a:endParaRPr lang="pt-PT" dirty="0">
              <a:latin typeface="Trebuchet MS" panose="020B0603020202020204" pitchFamily="34" charset="0"/>
            </a:endParaRPr>
          </a:p>
          <a:p>
            <a:r>
              <a:rPr lang="pt-PT" dirty="0" err="1">
                <a:latin typeface="Trebuchet MS" panose="020B0603020202020204" pitchFamily="34" charset="0"/>
              </a:rPr>
              <a:t>Task</a:t>
            </a:r>
            <a:endParaRPr lang="pt-PT" dirty="0">
              <a:latin typeface="Trebuchet MS" panose="020B0603020202020204" pitchFamily="34" charset="0"/>
            </a:endParaRPr>
          </a:p>
          <a:p>
            <a:r>
              <a:rPr lang="pt-PT" dirty="0" err="1">
                <a:latin typeface="Trebuchet MS" panose="020B0603020202020204" pitchFamily="34" charset="0"/>
              </a:rPr>
              <a:t>Way</a:t>
            </a:r>
            <a:r>
              <a:rPr lang="pt-PT" dirty="0">
                <a:latin typeface="Trebuchet MS" panose="020B0603020202020204" pitchFamily="34" charset="0"/>
              </a:rPr>
              <a:t> To </a:t>
            </a:r>
            <a:r>
              <a:rPr lang="pt-PT" dirty="0" err="1">
                <a:latin typeface="Trebuchet MS" panose="020B0603020202020204" pitchFamily="34" charset="0"/>
              </a:rPr>
              <a:t>Leave</a:t>
            </a:r>
            <a:r>
              <a:rPr lang="pt-PT" dirty="0">
                <a:latin typeface="Trebuchet MS" panose="020B0603020202020204" pitchFamily="34" charset="0"/>
              </a:rPr>
              <a:t> </a:t>
            </a:r>
            <a:r>
              <a:rPr lang="pt-PT" dirty="0" err="1">
                <a:latin typeface="Trebuchet MS" panose="020B0603020202020204" pitchFamily="34" charset="0"/>
              </a:rPr>
              <a:t>The</a:t>
            </a:r>
            <a:r>
              <a:rPr lang="pt-PT" dirty="0">
                <a:latin typeface="Trebuchet MS" panose="020B0603020202020204" pitchFamily="34" charset="0"/>
              </a:rPr>
              <a:t> </a:t>
            </a:r>
            <a:r>
              <a:rPr lang="pt-PT" dirty="0" err="1">
                <a:latin typeface="Trebuchet MS" panose="020B0603020202020204" pitchFamily="34" charset="0"/>
              </a:rPr>
              <a:t>Building</a:t>
            </a:r>
            <a:r>
              <a:rPr lang="pt-PT" dirty="0">
                <a:latin typeface="Trebuchet MS" panose="020B0603020202020204" pitchFamily="34" charset="0"/>
              </a:rPr>
              <a:t> </a:t>
            </a:r>
          </a:p>
          <a:p>
            <a:r>
              <a:rPr lang="pt-PT" dirty="0" err="1">
                <a:latin typeface="Trebuchet MS" panose="020B0603020202020204" pitchFamily="34" charset="0"/>
              </a:rPr>
              <a:t>See</a:t>
            </a:r>
            <a:r>
              <a:rPr lang="pt-PT" dirty="0">
                <a:latin typeface="Trebuchet MS" panose="020B0603020202020204" pitchFamily="34" charset="0"/>
              </a:rPr>
              <a:t> </a:t>
            </a:r>
            <a:r>
              <a:rPr lang="pt-PT" dirty="0" err="1">
                <a:latin typeface="Trebuchet MS" panose="020B0603020202020204" pitchFamily="34" charset="0"/>
              </a:rPr>
              <a:t>Smoke</a:t>
            </a:r>
            <a:endParaRPr lang="pt-PT" dirty="0">
              <a:latin typeface="Trebuchet MS" panose="020B0603020202020204" pitchFamily="34" charset="0"/>
            </a:endParaRPr>
          </a:p>
          <a:p>
            <a:r>
              <a:rPr lang="pt-PT" dirty="0" err="1">
                <a:latin typeface="Trebuchet MS" panose="020B0603020202020204" pitchFamily="34" charset="0"/>
              </a:rPr>
              <a:t>View</a:t>
            </a:r>
            <a:r>
              <a:rPr lang="pt-PT" dirty="0">
                <a:latin typeface="Trebuchet MS" panose="020B0603020202020204" pitchFamily="34" charset="0"/>
              </a:rPr>
              <a:t> </a:t>
            </a:r>
            <a:r>
              <a:rPr lang="pt-PT" dirty="0" err="1">
                <a:latin typeface="Trebuchet MS" panose="020B0603020202020204" pitchFamily="34" charset="0"/>
              </a:rPr>
              <a:t>the</a:t>
            </a:r>
            <a:r>
              <a:rPr lang="pt-PT" dirty="0">
                <a:latin typeface="Trebuchet MS" panose="020B0603020202020204" pitchFamily="34" charset="0"/>
              </a:rPr>
              <a:t> </a:t>
            </a:r>
            <a:r>
              <a:rPr lang="pt-PT" dirty="0" err="1">
                <a:latin typeface="Trebuchet MS" panose="020B0603020202020204" pitchFamily="34" charset="0"/>
              </a:rPr>
              <a:t>fire</a:t>
            </a:r>
            <a:endParaRPr lang="pt-PT" dirty="0">
              <a:latin typeface="Trebuchet MS" panose="020B0603020202020204" pitchFamily="34" charset="0"/>
            </a:endParaRP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cxnSp>
        <p:nvCxnSpPr>
          <p:cNvPr id="10" name="Conexão reta unidirecional 9"/>
          <p:cNvCxnSpPr>
            <a:endCxn id="16" idx="1"/>
          </p:cNvCxnSpPr>
          <p:nvPr/>
        </p:nvCxnSpPr>
        <p:spPr>
          <a:xfrm>
            <a:off x="6932141" y="4666246"/>
            <a:ext cx="6879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07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2228" y="525837"/>
            <a:ext cx="8974649" cy="879671"/>
          </a:xfrm>
        </p:spPr>
        <p:txBody>
          <a:bodyPr>
            <a:normAutofit fontScale="90000"/>
          </a:bodyPr>
          <a:lstStyle/>
          <a:p>
            <a:pPr>
              <a:lnSpc>
                <a:spcPct val="150000"/>
              </a:lnSpc>
            </a:pPr>
            <a:r>
              <a:rPr lang="en-US" dirty="0">
                <a:latin typeface="Trebuchet MS" panose="020B0603020202020204" pitchFamily="34" charset="0"/>
              </a:rPr>
              <a:t>Conclusion </a:t>
            </a: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sp>
        <p:nvSpPr>
          <p:cNvPr id="18" name="Marcador de Posição de Conteúdo 2"/>
          <p:cNvSpPr>
            <a:spLocks noGrp="1"/>
          </p:cNvSpPr>
          <p:nvPr>
            <p:ph idx="1"/>
          </p:nvPr>
        </p:nvSpPr>
        <p:spPr>
          <a:xfrm>
            <a:off x="715872" y="1200617"/>
            <a:ext cx="11502404" cy="465882"/>
          </a:xfrm>
        </p:spPr>
        <p:txBody>
          <a:bodyPr>
            <a:noAutofit/>
          </a:bodyPr>
          <a:lstStyle/>
          <a:p>
            <a:pPr>
              <a:lnSpc>
                <a:spcPct val="150000"/>
              </a:lnSpc>
            </a:pPr>
            <a:r>
              <a:rPr lang="en-US" sz="2200" dirty="0">
                <a:latin typeface="Trebuchet MS" panose="020B0603020202020204" pitchFamily="34" charset="0"/>
              </a:rPr>
              <a:t>Having in mind the conditionality, some of the observed tendencies have been observed as follows: </a:t>
            </a:r>
          </a:p>
          <a:p>
            <a:pPr lvl="1">
              <a:lnSpc>
                <a:spcPct val="150000"/>
              </a:lnSpc>
            </a:pPr>
            <a:r>
              <a:rPr lang="en-US" sz="1800" dirty="0">
                <a:latin typeface="Trebuchet MS" panose="020B0603020202020204" pitchFamily="34" charset="0"/>
              </a:rPr>
              <a:t>The behavior of occupants can depend on their knowledge of the situation as well as their assessment of it;</a:t>
            </a:r>
          </a:p>
          <a:p>
            <a:pPr lvl="1">
              <a:lnSpc>
                <a:spcPct val="150000"/>
              </a:lnSpc>
            </a:pPr>
            <a:r>
              <a:rPr lang="en-US" sz="1800" dirty="0">
                <a:latin typeface="Trebuchet MS" panose="020B0603020202020204" pitchFamily="34" charset="0"/>
              </a:rPr>
              <a:t>When  the alarm is heard sometimes it is not enough to decide to leave the building; </a:t>
            </a:r>
          </a:p>
          <a:p>
            <a:pPr lvl="1">
              <a:lnSpc>
                <a:spcPct val="150000"/>
              </a:lnSpc>
            </a:pPr>
            <a:r>
              <a:rPr lang="en-US" sz="1800" dirty="0">
                <a:latin typeface="Trebuchet MS" panose="020B0603020202020204" pitchFamily="34" charset="0"/>
              </a:rPr>
              <a:t>Before leaving the building the occupants perform several tasks, the main tasks are “look for family” or “warn others” as well as “take personal items”; </a:t>
            </a:r>
          </a:p>
          <a:p>
            <a:pPr lvl="1">
              <a:lnSpc>
                <a:spcPct val="150000"/>
              </a:lnSpc>
            </a:pPr>
            <a:r>
              <a:rPr lang="en-US" sz="1800" dirty="0">
                <a:latin typeface="Trebuchet MS" panose="020B0603020202020204" pitchFamily="34" charset="0"/>
              </a:rPr>
              <a:t>In order to leave the building, occupants tend not always to use the most appropriate way, giving preference to the normal path they used to enter the building;</a:t>
            </a:r>
          </a:p>
          <a:p>
            <a:pPr lvl="1">
              <a:lnSpc>
                <a:spcPct val="150000"/>
              </a:lnSpc>
            </a:pPr>
            <a:r>
              <a:rPr lang="en-US" sz="1800" dirty="0">
                <a:latin typeface="Trebuchet MS" panose="020B0603020202020204" pitchFamily="34" charset="0"/>
              </a:rPr>
              <a:t>In a fire drill, the behavior of the occupants may be different compared to a real fire situation. </a:t>
            </a:r>
          </a:p>
        </p:txBody>
      </p:sp>
    </p:spTree>
    <p:extLst>
      <p:ext uri="{BB962C8B-B14F-4D97-AF65-F5344CB8AC3E}">
        <p14:creationId xmlns:p14="http://schemas.microsoft.com/office/powerpoint/2010/main" val="4169610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2228" y="525837"/>
            <a:ext cx="8974649" cy="879671"/>
          </a:xfrm>
        </p:spPr>
        <p:txBody>
          <a:bodyPr>
            <a:normAutofit fontScale="90000"/>
          </a:bodyPr>
          <a:lstStyle/>
          <a:p>
            <a:pPr>
              <a:lnSpc>
                <a:spcPct val="150000"/>
              </a:lnSpc>
            </a:pPr>
            <a:r>
              <a:rPr lang="en-US" dirty="0">
                <a:latin typeface="Trebuchet MS" panose="020B0603020202020204" pitchFamily="34" charset="0"/>
              </a:rPr>
              <a:t>Conclusion </a:t>
            </a: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grpSp>
        <p:nvGrpSpPr>
          <p:cNvPr id="7" name="Grupo 6"/>
          <p:cNvGrpSpPr/>
          <p:nvPr/>
        </p:nvGrpSpPr>
        <p:grpSpPr>
          <a:xfrm>
            <a:off x="2619316" y="2055329"/>
            <a:ext cx="7316300" cy="3649280"/>
            <a:chOff x="4207341" y="872699"/>
            <a:chExt cx="7316300" cy="3649280"/>
          </a:xfrm>
        </p:grpSpPr>
        <p:sp>
          <p:nvSpPr>
            <p:cNvPr id="8" name="Seta para baixo 24"/>
            <p:cNvSpPr/>
            <p:nvPr/>
          </p:nvSpPr>
          <p:spPr>
            <a:xfrm rot="8165145" flipH="1">
              <a:off x="8906140" y="2979894"/>
              <a:ext cx="297455" cy="68304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Trebuchet MS" panose="020B0603020202020204" pitchFamily="34" charset="0"/>
                <a:ea typeface="Verdana" panose="020B0604030504040204" pitchFamily="34" charset="0"/>
                <a:cs typeface="Verdana" panose="020B0604030504040204" pitchFamily="34" charset="0"/>
              </a:endParaRPr>
            </a:p>
          </p:txBody>
        </p:sp>
        <p:sp>
          <p:nvSpPr>
            <p:cNvPr id="9" name="Seta para baixo 23"/>
            <p:cNvSpPr/>
            <p:nvPr/>
          </p:nvSpPr>
          <p:spPr>
            <a:xfrm rot="13434855">
              <a:off x="6647204" y="2979894"/>
              <a:ext cx="297455" cy="68304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Trebuchet MS" panose="020B0603020202020204" pitchFamily="34" charset="0"/>
                <a:ea typeface="Verdana" panose="020B0604030504040204" pitchFamily="34" charset="0"/>
                <a:cs typeface="Verdana" panose="020B0604030504040204" pitchFamily="34" charset="0"/>
              </a:endParaRPr>
            </a:p>
          </p:txBody>
        </p:sp>
        <p:sp>
          <p:nvSpPr>
            <p:cNvPr id="10" name="Seta para baixo 13"/>
            <p:cNvSpPr/>
            <p:nvPr/>
          </p:nvSpPr>
          <p:spPr>
            <a:xfrm>
              <a:off x="7755872" y="1660489"/>
              <a:ext cx="297455" cy="68304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Trebuchet MS" panose="020B0603020202020204" pitchFamily="34" charset="0"/>
                <a:ea typeface="Verdana" panose="020B0604030504040204" pitchFamily="34" charset="0"/>
                <a:cs typeface="Verdana" panose="020B0604030504040204" pitchFamily="34" charset="0"/>
              </a:endParaRPr>
            </a:p>
          </p:txBody>
        </p:sp>
        <p:sp>
          <p:nvSpPr>
            <p:cNvPr id="11" name="Retângulo arredondado 9"/>
            <p:cNvSpPr/>
            <p:nvPr/>
          </p:nvSpPr>
          <p:spPr>
            <a:xfrm>
              <a:off x="6698253" y="872699"/>
              <a:ext cx="2412694" cy="106863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err="1">
                  <a:latin typeface="Trebuchet MS" panose="020B0603020202020204" pitchFamily="34" charset="0"/>
                  <a:ea typeface="Verdana" panose="020B0604030504040204" pitchFamily="34" charset="0"/>
                  <a:cs typeface="Verdana" panose="020B0604030504040204" pitchFamily="34" charset="0"/>
                </a:rPr>
                <a:t>Emergency</a:t>
              </a:r>
              <a:r>
                <a:rPr lang="pt-PT" sz="2400" dirty="0">
                  <a:latin typeface="Trebuchet MS" panose="020B0603020202020204" pitchFamily="34" charset="0"/>
                  <a:ea typeface="Verdana" panose="020B0604030504040204" pitchFamily="34" charset="0"/>
                  <a:cs typeface="Verdana" panose="020B0604030504040204" pitchFamily="34" charset="0"/>
                </a:rPr>
                <a:t> </a:t>
              </a:r>
              <a:r>
                <a:rPr lang="pt-PT" sz="2400" dirty="0" err="1">
                  <a:latin typeface="Trebuchet MS" panose="020B0603020202020204" pitchFamily="34" charset="0"/>
                  <a:ea typeface="Verdana" panose="020B0604030504040204" pitchFamily="34" charset="0"/>
                  <a:cs typeface="Verdana" panose="020B0604030504040204" pitchFamily="34" charset="0"/>
                </a:rPr>
                <a:t>Situation</a:t>
              </a:r>
              <a:endParaRPr lang="pt-PT" sz="2400" dirty="0">
                <a:latin typeface="Trebuchet MS" panose="020B0603020202020204" pitchFamily="34" charset="0"/>
                <a:ea typeface="Verdana" panose="020B0604030504040204" pitchFamily="34" charset="0"/>
                <a:cs typeface="Verdana" panose="020B0604030504040204" pitchFamily="34" charset="0"/>
              </a:endParaRPr>
            </a:p>
          </p:txBody>
        </p:sp>
        <p:pic>
          <p:nvPicPr>
            <p:cNvPr id="12" name="Imagem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2749" y="2227556"/>
              <a:ext cx="943172" cy="1228606"/>
            </a:xfrm>
            <a:prstGeom prst="rect">
              <a:avLst/>
            </a:prstGeom>
          </p:spPr>
        </p:pic>
        <p:sp>
          <p:nvSpPr>
            <p:cNvPr id="13" name="Título 1"/>
            <p:cNvSpPr txBox="1">
              <a:spLocks/>
            </p:cNvSpPr>
            <p:nvPr/>
          </p:nvSpPr>
          <p:spPr>
            <a:xfrm>
              <a:off x="6905722" y="2227556"/>
              <a:ext cx="2093964" cy="955647"/>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n-US" dirty="0">
                  <a:latin typeface="Trebuchet MS" panose="020B0603020202020204" pitchFamily="34" charset="0"/>
                  <a:ea typeface="Verdana" panose="020B0604030504040204" pitchFamily="34" charset="0"/>
                  <a:cs typeface="Verdana" panose="020B0604030504040204" pitchFamily="34" charset="0"/>
                </a:rPr>
                <a:t>Human </a:t>
              </a:r>
            </a:p>
            <a:p>
              <a:pPr algn="ctr"/>
              <a:r>
                <a:rPr lang="en-US" dirty="0" err="1">
                  <a:latin typeface="Trebuchet MS" panose="020B0603020202020204" pitchFamily="34" charset="0"/>
                  <a:ea typeface="Verdana" panose="020B0604030504040204" pitchFamily="34" charset="0"/>
                  <a:cs typeface="Verdana" panose="020B0604030504040204" pitchFamily="34" charset="0"/>
                </a:rPr>
                <a:t>Behaviour</a:t>
              </a:r>
              <a:endParaRPr lang="en-US" baseline="30000" dirty="0">
                <a:latin typeface="Trebuchet MS" panose="020B0603020202020204" pitchFamily="34" charset="0"/>
                <a:ea typeface="Verdana" panose="020B0604030504040204" pitchFamily="34" charset="0"/>
                <a:cs typeface="Verdana" panose="020B0604030504040204" pitchFamily="34" charset="0"/>
              </a:endParaRPr>
            </a:p>
          </p:txBody>
        </p:sp>
        <p:sp>
          <p:nvSpPr>
            <p:cNvPr id="14" name="Retângulo arredondado 16"/>
            <p:cNvSpPr/>
            <p:nvPr/>
          </p:nvSpPr>
          <p:spPr>
            <a:xfrm>
              <a:off x="9110947" y="3453343"/>
              <a:ext cx="2412694" cy="1068636"/>
            </a:xfrm>
            <a:prstGeom prst="roundRect">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PT" sz="2400" dirty="0" err="1">
                  <a:solidFill>
                    <a:schemeClr val="bg1"/>
                  </a:solidFill>
                  <a:latin typeface="Trebuchet MS" panose="020B0603020202020204" pitchFamily="34" charset="0"/>
                  <a:ea typeface="Verdana" panose="020B0604030504040204" pitchFamily="34" charset="0"/>
                  <a:cs typeface="Verdana" panose="020B0604030504040204" pitchFamily="34" charset="0"/>
                </a:rPr>
                <a:t>Occupant</a:t>
              </a:r>
              <a:r>
                <a:rPr lang="pt-PT" sz="2400" dirty="0">
                  <a:solidFill>
                    <a:schemeClr val="bg1"/>
                  </a:solidFill>
                  <a:latin typeface="Trebuchet MS" panose="020B0603020202020204" pitchFamily="34" charset="0"/>
                  <a:ea typeface="Verdana" panose="020B0604030504040204" pitchFamily="34" charset="0"/>
                  <a:cs typeface="Verdana" panose="020B0604030504040204" pitchFamily="34" charset="0"/>
                </a:rPr>
                <a:t> </a:t>
              </a:r>
              <a:r>
                <a:rPr lang="pt-PT" sz="2400" dirty="0" err="1">
                  <a:solidFill>
                    <a:schemeClr val="bg1"/>
                  </a:solidFill>
                  <a:latin typeface="Trebuchet MS" panose="020B0603020202020204" pitchFamily="34" charset="0"/>
                  <a:ea typeface="Verdana" panose="020B0604030504040204" pitchFamily="34" charset="0"/>
                  <a:cs typeface="Verdana" panose="020B0604030504040204" pitchFamily="34" charset="0"/>
                </a:rPr>
                <a:t>Characteristics</a:t>
              </a:r>
              <a:endParaRPr lang="pt-PT" sz="2400" dirty="0">
                <a:solidFill>
                  <a:schemeClr val="bg1"/>
                </a:solidFill>
                <a:latin typeface="Trebuchet MS" panose="020B0603020202020204" pitchFamily="34" charset="0"/>
                <a:ea typeface="Verdana" panose="020B0604030504040204" pitchFamily="34" charset="0"/>
                <a:cs typeface="Verdana" panose="020B0604030504040204" pitchFamily="34" charset="0"/>
              </a:endParaRPr>
            </a:p>
          </p:txBody>
        </p:sp>
        <p:sp>
          <p:nvSpPr>
            <p:cNvPr id="15" name="Retângulo arredondado 18"/>
            <p:cNvSpPr/>
            <p:nvPr/>
          </p:nvSpPr>
          <p:spPr>
            <a:xfrm>
              <a:off x="4207341" y="3453343"/>
              <a:ext cx="2490912" cy="106863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err="1">
                  <a:solidFill>
                    <a:schemeClr val="tx1"/>
                  </a:solidFill>
                  <a:latin typeface="Trebuchet MS" panose="020B0603020202020204" pitchFamily="34" charset="0"/>
                  <a:ea typeface="Verdana" panose="020B0604030504040204" pitchFamily="34" charset="0"/>
                  <a:cs typeface="Verdana" panose="020B0604030504040204" pitchFamily="34" charset="0"/>
                </a:rPr>
                <a:t>Building</a:t>
              </a:r>
              <a:r>
                <a:rPr lang="pt-PT" sz="2400" dirty="0">
                  <a:solidFill>
                    <a:schemeClr val="tx1"/>
                  </a:solidFill>
                  <a:latin typeface="Trebuchet MS" panose="020B0603020202020204" pitchFamily="34" charset="0"/>
                  <a:ea typeface="Verdana" panose="020B0604030504040204" pitchFamily="34" charset="0"/>
                  <a:cs typeface="Verdana" panose="020B0604030504040204" pitchFamily="34" charset="0"/>
                </a:rPr>
                <a:t> </a:t>
              </a:r>
              <a:r>
                <a:rPr lang="pt-PT" sz="2400" dirty="0" err="1">
                  <a:solidFill>
                    <a:schemeClr val="tx1"/>
                  </a:solidFill>
                  <a:latin typeface="Trebuchet MS" panose="020B0603020202020204" pitchFamily="34" charset="0"/>
                  <a:ea typeface="Verdana" panose="020B0604030504040204" pitchFamily="34" charset="0"/>
                  <a:cs typeface="Verdana" panose="020B0604030504040204" pitchFamily="34" charset="0"/>
                </a:rPr>
                <a:t>Characteristics</a:t>
              </a:r>
              <a:endParaRPr lang="pt-PT" sz="2400" dirty="0">
                <a:solidFill>
                  <a:schemeClr val="tx1"/>
                </a:solidFill>
                <a:latin typeface="Trebuchet MS" panose="020B0603020202020204" pitchFamily="34" charset="0"/>
                <a:ea typeface="Verdana" panose="020B0604030504040204" pitchFamily="34" charset="0"/>
                <a:cs typeface="Verdana" panose="020B0604030504040204" pitchFamily="34" charset="0"/>
              </a:endParaRPr>
            </a:p>
          </p:txBody>
        </p:sp>
        <p:sp>
          <p:nvSpPr>
            <p:cNvPr id="16" name="Seta em curva 11"/>
            <p:cNvSpPr/>
            <p:nvPr/>
          </p:nvSpPr>
          <p:spPr>
            <a:xfrm>
              <a:off x="5044916" y="1037567"/>
              <a:ext cx="1487278" cy="212066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schemeClr val="tx1"/>
                </a:solidFill>
                <a:latin typeface="Trebuchet MS" panose="020B0603020202020204" pitchFamily="34" charset="0"/>
                <a:ea typeface="Verdana" panose="020B0604030504040204" pitchFamily="34" charset="0"/>
                <a:cs typeface="Verdana" panose="020B0604030504040204" pitchFamily="34" charset="0"/>
              </a:endParaRPr>
            </a:p>
          </p:txBody>
        </p:sp>
        <p:sp>
          <p:nvSpPr>
            <p:cNvPr id="17" name="Seta em curva 20"/>
            <p:cNvSpPr/>
            <p:nvPr/>
          </p:nvSpPr>
          <p:spPr>
            <a:xfrm flipH="1">
              <a:off x="9260807" y="1037567"/>
              <a:ext cx="1487278" cy="212066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latin typeface="Trebuchet MS" panose="020B0603020202020204" pitchFamily="34" charset="0"/>
                <a:ea typeface="Verdana" panose="020B0604030504040204" pitchFamily="34" charset="0"/>
                <a:cs typeface="Verdana" panose="020B0604030504040204" pitchFamily="34" charset="0"/>
              </a:endParaRPr>
            </a:p>
          </p:txBody>
        </p:sp>
        <p:sp>
          <p:nvSpPr>
            <p:cNvPr id="19" name="Seta para a esquerda e para a direita 12"/>
            <p:cNvSpPr/>
            <p:nvPr/>
          </p:nvSpPr>
          <p:spPr>
            <a:xfrm>
              <a:off x="6984694" y="3623533"/>
              <a:ext cx="1976396" cy="7282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Trebuchet MS" panose="020B060302020202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523592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3"/>
          <p:cNvSpPr txBox="1">
            <a:spLocks/>
          </p:cNvSpPr>
          <p:nvPr/>
        </p:nvSpPr>
        <p:spPr>
          <a:xfrm>
            <a:off x="2607562" y="4550891"/>
            <a:ext cx="3505371" cy="131221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a:lnSpc>
                <a:spcPct val="150000"/>
              </a:lnSpc>
            </a:pPr>
            <a:r>
              <a:rPr lang="en-US" sz="4800" dirty="0">
                <a:latin typeface="Trebuchet MS" panose="020B0603020202020204" pitchFamily="34" charset="0"/>
              </a:rPr>
              <a:t>Thank You!</a:t>
            </a:r>
          </a:p>
        </p:txBody>
      </p:sp>
      <p:pic>
        <p:nvPicPr>
          <p:cNvPr id="1028" name="Picture 4"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791" y="1186392"/>
            <a:ext cx="485775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01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PT" dirty="0" err="1"/>
              <a:t>Introduction</a:t>
            </a:r>
            <a:endParaRPr lang="pt-PT" dirty="0"/>
          </a:p>
        </p:txBody>
      </p:sp>
      <p:sp>
        <p:nvSpPr>
          <p:cNvPr id="5" name="Subtítulo 4"/>
          <p:cNvSpPr>
            <a:spLocks noGrp="1"/>
          </p:cNvSpPr>
          <p:nvPr>
            <p:ph type="subTitle" idx="1"/>
          </p:nvPr>
        </p:nvSpPr>
        <p:spPr/>
        <p:txBody>
          <a:bodyPr/>
          <a:lstStyle/>
          <a:p>
            <a:endParaRPr lang="pt-PT" dirty="0"/>
          </a:p>
        </p:txBody>
      </p:sp>
    </p:spTree>
    <p:extLst>
      <p:ext uri="{BB962C8B-B14F-4D97-AF65-F5344CB8AC3E}">
        <p14:creationId xmlns:p14="http://schemas.microsoft.com/office/powerpoint/2010/main" val="367265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sp>
        <p:nvSpPr>
          <p:cNvPr id="27" name="Chaveta à esquerda 26"/>
          <p:cNvSpPr/>
          <p:nvPr/>
        </p:nvSpPr>
        <p:spPr>
          <a:xfrm>
            <a:off x="5933048" y="3266334"/>
            <a:ext cx="977900" cy="3356308"/>
          </a:xfrm>
          <a:prstGeom prst="leftBrace">
            <a:avLst>
              <a:gd name="adj1" fmla="val 4989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28" name="Retângulo 27"/>
          <p:cNvSpPr/>
          <p:nvPr/>
        </p:nvSpPr>
        <p:spPr>
          <a:xfrm>
            <a:off x="3185289" y="4626198"/>
            <a:ext cx="3401392" cy="646331"/>
          </a:xfrm>
          <a:prstGeom prst="rect">
            <a:avLst/>
          </a:prstGeom>
        </p:spPr>
        <p:txBody>
          <a:bodyPr wrap="square">
            <a:spAutoFit/>
          </a:bodyPr>
          <a:lstStyle/>
          <a:p>
            <a:pPr algn="ctr"/>
            <a:r>
              <a:rPr lang="pt-PT" sz="3600" b="1" dirty="0">
                <a:ln w="9525">
                  <a:solidFill>
                    <a:schemeClr val="bg1"/>
                  </a:solidFill>
                  <a:prstDash val="solid"/>
                </a:ln>
                <a:effectLst>
                  <a:outerShdw blurRad="12700" dist="38100" dir="2700000" algn="tl" rotWithShape="0">
                    <a:schemeClr val="bg1">
                      <a:lumMod val="50000"/>
                    </a:schemeClr>
                  </a:outerShdw>
                </a:effectLst>
              </a:rPr>
              <a:t>SURVEYS</a:t>
            </a:r>
          </a:p>
        </p:txBody>
      </p:sp>
      <p:sp>
        <p:nvSpPr>
          <p:cNvPr id="32" name="Retângulo 31"/>
          <p:cNvSpPr/>
          <p:nvPr/>
        </p:nvSpPr>
        <p:spPr>
          <a:xfrm>
            <a:off x="5641923" y="3388099"/>
            <a:ext cx="3401392" cy="492443"/>
          </a:xfrm>
          <a:prstGeom prst="rect">
            <a:avLst/>
          </a:prstGeom>
        </p:spPr>
        <p:txBody>
          <a:bodyPr wrap="square">
            <a:spAutoFit/>
          </a:bodyPr>
          <a:lstStyle/>
          <a:p>
            <a:pPr algn="ctr"/>
            <a:r>
              <a:rPr lang="pt-PT" sz="2600" dirty="0"/>
              <a:t>TYPE 1</a:t>
            </a:r>
          </a:p>
        </p:txBody>
      </p:sp>
      <p:sp>
        <p:nvSpPr>
          <p:cNvPr id="33" name="Retângulo 32"/>
          <p:cNvSpPr/>
          <p:nvPr/>
        </p:nvSpPr>
        <p:spPr>
          <a:xfrm>
            <a:off x="8249160" y="3388099"/>
            <a:ext cx="3757018"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a:t>Distributed among people who were involved in a fire</a:t>
            </a:r>
            <a:endParaRPr lang="pt-PT" dirty="0"/>
          </a:p>
        </p:txBody>
      </p:sp>
      <p:sp>
        <p:nvSpPr>
          <p:cNvPr id="34" name="Retângulo 33"/>
          <p:cNvSpPr/>
          <p:nvPr/>
        </p:nvSpPr>
        <p:spPr>
          <a:xfrm>
            <a:off x="8249160" y="4362904"/>
            <a:ext cx="3757018"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a:t>Distributed to the general population, no selection was made for this distribution</a:t>
            </a:r>
            <a:endParaRPr lang="pt-PT" dirty="0"/>
          </a:p>
        </p:txBody>
      </p:sp>
      <p:sp>
        <p:nvSpPr>
          <p:cNvPr id="35" name="Retângulo 34"/>
          <p:cNvSpPr/>
          <p:nvPr/>
        </p:nvSpPr>
        <p:spPr>
          <a:xfrm>
            <a:off x="8249161" y="5663632"/>
            <a:ext cx="3757018"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a:t>People who took part in a fire drill at two shopping centers</a:t>
            </a:r>
            <a:endParaRPr lang="pt-PT" dirty="0"/>
          </a:p>
        </p:txBody>
      </p:sp>
      <p:sp>
        <p:nvSpPr>
          <p:cNvPr id="36" name="Retângulo 35"/>
          <p:cNvSpPr/>
          <p:nvPr/>
        </p:nvSpPr>
        <p:spPr>
          <a:xfrm>
            <a:off x="7309770" y="3880542"/>
            <a:ext cx="641854"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pt-PT" dirty="0"/>
              <a:t>29</a:t>
            </a:r>
          </a:p>
        </p:txBody>
      </p:sp>
      <p:sp>
        <p:nvSpPr>
          <p:cNvPr id="39" name="Retângulo 38"/>
          <p:cNvSpPr/>
          <p:nvPr/>
        </p:nvSpPr>
        <p:spPr>
          <a:xfrm>
            <a:off x="5641708" y="4539608"/>
            <a:ext cx="3401392" cy="492443"/>
          </a:xfrm>
          <a:prstGeom prst="rect">
            <a:avLst/>
          </a:prstGeom>
        </p:spPr>
        <p:txBody>
          <a:bodyPr wrap="square">
            <a:spAutoFit/>
          </a:bodyPr>
          <a:lstStyle/>
          <a:p>
            <a:pPr algn="ctr"/>
            <a:r>
              <a:rPr lang="pt-PT" sz="2600" dirty="0"/>
              <a:t>TYPE 2</a:t>
            </a:r>
          </a:p>
        </p:txBody>
      </p:sp>
      <p:sp>
        <p:nvSpPr>
          <p:cNvPr id="40" name="Retângulo 39"/>
          <p:cNvSpPr/>
          <p:nvPr/>
        </p:nvSpPr>
        <p:spPr>
          <a:xfrm>
            <a:off x="7306476" y="4935569"/>
            <a:ext cx="641854"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pt-PT" dirty="0"/>
              <a:t>648</a:t>
            </a:r>
          </a:p>
        </p:txBody>
      </p:sp>
      <p:sp>
        <p:nvSpPr>
          <p:cNvPr id="41" name="Retângulo 40"/>
          <p:cNvSpPr/>
          <p:nvPr/>
        </p:nvSpPr>
        <p:spPr>
          <a:xfrm>
            <a:off x="5641708" y="5748927"/>
            <a:ext cx="3401392" cy="492443"/>
          </a:xfrm>
          <a:prstGeom prst="rect">
            <a:avLst/>
          </a:prstGeom>
        </p:spPr>
        <p:txBody>
          <a:bodyPr wrap="square">
            <a:spAutoFit/>
          </a:bodyPr>
          <a:lstStyle/>
          <a:p>
            <a:pPr algn="ctr"/>
            <a:r>
              <a:rPr lang="pt-PT" sz="2600" dirty="0"/>
              <a:t>TYPE 3</a:t>
            </a:r>
          </a:p>
        </p:txBody>
      </p:sp>
      <p:sp>
        <p:nvSpPr>
          <p:cNvPr id="42" name="Retângulo 41"/>
          <p:cNvSpPr/>
          <p:nvPr/>
        </p:nvSpPr>
        <p:spPr>
          <a:xfrm>
            <a:off x="7306476" y="6140073"/>
            <a:ext cx="641854"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pt-PT" dirty="0"/>
              <a:t>141</a:t>
            </a:r>
          </a:p>
        </p:txBody>
      </p:sp>
      <p:sp>
        <p:nvSpPr>
          <p:cNvPr id="3" name="Nota de aviso com seta para a direita 2"/>
          <p:cNvSpPr/>
          <p:nvPr/>
        </p:nvSpPr>
        <p:spPr>
          <a:xfrm>
            <a:off x="4416473" y="6046614"/>
            <a:ext cx="2534816" cy="473364"/>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84% were aware of the fire drill.</a:t>
            </a:r>
            <a:endParaRPr lang="pt-PT" sz="1400" dirty="0"/>
          </a:p>
        </p:txBody>
      </p:sp>
      <p:sp>
        <p:nvSpPr>
          <p:cNvPr id="20" name="Título 1"/>
          <p:cNvSpPr>
            <a:spLocks noGrp="1"/>
          </p:cNvSpPr>
          <p:nvPr>
            <p:ph type="title"/>
          </p:nvPr>
        </p:nvSpPr>
        <p:spPr>
          <a:xfrm>
            <a:off x="742228" y="525837"/>
            <a:ext cx="5009959" cy="879671"/>
          </a:xfrm>
        </p:spPr>
        <p:txBody>
          <a:bodyPr/>
          <a:lstStyle/>
          <a:p>
            <a:r>
              <a:rPr lang="en-US" dirty="0">
                <a:latin typeface="Trebuchet MS" panose="020B0603020202020204" pitchFamily="34" charset="0"/>
              </a:rPr>
              <a:t>INTRODUCTION</a:t>
            </a:r>
          </a:p>
        </p:txBody>
      </p:sp>
      <p:sp>
        <p:nvSpPr>
          <p:cNvPr id="2" name="Retângulo 1"/>
          <p:cNvSpPr/>
          <p:nvPr/>
        </p:nvSpPr>
        <p:spPr>
          <a:xfrm>
            <a:off x="446140" y="1625202"/>
            <a:ext cx="11560038" cy="2308324"/>
          </a:xfrm>
          <a:prstGeom prst="rect">
            <a:avLst/>
          </a:prstGeom>
        </p:spPr>
        <p:txBody>
          <a:bodyPr wrap="square">
            <a:spAutoFit/>
          </a:bodyPr>
          <a:lstStyle/>
          <a:p>
            <a:pPr algn="just"/>
            <a:r>
              <a:rPr lang="en-US" sz="2400" dirty="0">
                <a:latin typeface="Trebuchet MS" panose="020B0603020202020204" pitchFamily="34" charset="0"/>
                <a:ea typeface="Calibri" panose="020F0502020204030204" pitchFamily="34" charset="0"/>
                <a:cs typeface="Times New Roman" panose="02020603050405020304" pitchFamily="18" charset="0"/>
              </a:rPr>
              <a:t>It is necessary to train occupants so in an emergency situation they can react appropriately. These trainings are only possible through exercises/fire drills.</a:t>
            </a:r>
          </a:p>
          <a:p>
            <a:pPr algn="just"/>
            <a:r>
              <a:rPr lang="en-US" sz="2400" dirty="0">
                <a:latin typeface="Trebuchet MS" panose="020B0603020202020204" pitchFamily="34" charset="0"/>
                <a:ea typeface="Calibri" panose="020F0502020204030204" pitchFamily="34" charset="0"/>
                <a:cs typeface="Times New Roman" panose="02020603050405020304" pitchFamily="18" charset="0"/>
              </a:rPr>
              <a:t>To understand if human behavior in fire drills reflects possible human behavior in a real fire situation it is necessary to compare the actions and behavior of the occupants in both situations.</a:t>
            </a:r>
          </a:p>
          <a:p>
            <a:pPr algn="just"/>
            <a:endParaRPr lang="en-US" sz="2400" dirty="0">
              <a:latin typeface="Trebuchet MS" panose="020B0603020202020204" pitchFamily="34" charset="0"/>
              <a:ea typeface="Calibri" panose="020F0502020204030204" pitchFamily="34" charset="0"/>
              <a:cs typeface="Times New Roman" panose="02020603050405020304" pitchFamily="18" charset="0"/>
            </a:endParaRPr>
          </a:p>
        </p:txBody>
      </p:sp>
      <p:sp>
        <p:nvSpPr>
          <p:cNvPr id="7" name="Retângulo 6"/>
          <p:cNvSpPr/>
          <p:nvPr/>
        </p:nvSpPr>
        <p:spPr>
          <a:xfrm>
            <a:off x="641246" y="3855073"/>
            <a:ext cx="4699632" cy="830997"/>
          </a:xfrm>
          <a:prstGeom prst="rect">
            <a:avLst/>
          </a:prstGeom>
        </p:spPr>
        <p:txBody>
          <a:bodyPr wrap="square">
            <a:spAutoFit/>
          </a:bodyPr>
          <a:lstStyle/>
          <a:p>
            <a:pPr algn="just"/>
            <a:r>
              <a:rPr lang="en-US" sz="2400" dirty="0">
                <a:latin typeface="Trebuchet MS" panose="020B0603020202020204" pitchFamily="34" charset="0"/>
                <a:ea typeface="Calibri" panose="020F0502020204030204" pitchFamily="34" charset="0"/>
                <a:cs typeface="Times New Roman" panose="02020603050405020304" pitchFamily="18" charset="0"/>
              </a:rPr>
              <a:t>The methodology used was based on 3 different surveys. </a:t>
            </a:r>
          </a:p>
        </p:txBody>
      </p:sp>
      <p:pic>
        <p:nvPicPr>
          <p:cNvPr id="22" name="Imagem 21"/>
          <p:cNvPicPr>
            <a:picLocks noChangeAspect="1"/>
          </p:cNvPicPr>
          <p:nvPr/>
        </p:nvPicPr>
        <p:blipFill rotWithShape="1">
          <a:blip r:embed="rId4">
            <a:extLst>
              <a:ext uri="{28A0092B-C50C-407E-A947-70E740481C1C}">
                <a14:useLocalDpi xmlns:a14="http://schemas.microsoft.com/office/drawing/2010/main" val="0"/>
              </a:ext>
            </a:extLst>
          </a:blip>
          <a:srcRect r="57862"/>
          <a:stretch/>
        </p:blipFill>
        <p:spPr>
          <a:xfrm>
            <a:off x="260634" y="5213679"/>
            <a:ext cx="3757017" cy="1546235"/>
          </a:xfrm>
          <a:prstGeom prst="rect">
            <a:avLst/>
          </a:prstGeom>
        </p:spPr>
      </p:pic>
    </p:spTree>
    <p:extLst>
      <p:ext uri="{BB962C8B-B14F-4D97-AF65-F5344CB8AC3E}">
        <p14:creationId xmlns:p14="http://schemas.microsoft.com/office/powerpoint/2010/main" val="227717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261872" y="758952"/>
            <a:ext cx="6189252" cy="4041648"/>
          </a:xfrm>
        </p:spPr>
        <p:txBody>
          <a:bodyPr>
            <a:noAutofit/>
          </a:bodyPr>
          <a:lstStyle/>
          <a:p>
            <a:pPr algn="ctr">
              <a:lnSpc>
                <a:spcPct val="150000"/>
              </a:lnSpc>
            </a:pPr>
            <a:r>
              <a:rPr lang="en-US" sz="6600" dirty="0">
                <a:latin typeface="Trebuchet MS" panose="020B0603020202020204" pitchFamily="34" charset="0"/>
              </a:rPr>
              <a:t>Summary of the Results of the Study</a:t>
            </a:r>
          </a:p>
        </p:txBody>
      </p:sp>
      <p:sp>
        <p:nvSpPr>
          <p:cNvPr id="5" name="Subtítulo 4"/>
          <p:cNvSpPr>
            <a:spLocks noGrp="1"/>
          </p:cNvSpPr>
          <p:nvPr>
            <p:ph type="subTitle" idx="1"/>
          </p:nvPr>
        </p:nvSpPr>
        <p:spPr>
          <a:xfrm>
            <a:off x="1261872" y="4800600"/>
            <a:ext cx="5820572" cy="1691640"/>
          </a:xfrm>
        </p:spPr>
        <p:txBody>
          <a:bodyPr/>
          <a:lstStyle/>
          <a:p>
            <a:pPr marL="0" lvl="1">
              <a:lnSpc>
                <a:spcPct val="95000"/>
              </a:lnSpc>
              <a:spcBef>
                <a:spcPts val="1400"/>
              </a:spcBef>
              <a:spcAft>
                <a:spcPts val="200"/>
              </a:spcAft>
              <a:buSzPct val="80000"/>
            </a:pPr>
            <a:r>
              <a:rPr lang="en-US" sz="2600" dirty="0">
                <a:latin typeface="Trebuchet MS" panose="020B0603020202020204" pitchFamily="34" charset="0"/>
              </a:rPr>
              <a:t>Comparison of occupant behavior between Type 1, Type 2 and Type 3 Surveys</a:t>
            </a:r>
          </a:p>
          <a:p>
            <a:pPr algn="ctr"/>
            <a:endParaRPr lang="pt-PT" dirty="0"/>
          </a:p>
        </p:txBody>
      </p:sp>
      <p:sp>
        <p:nvSpPr>
          <p:cNvPr id="7" name="Retângulo 6"/>
          <p:cNvSpPr/>
          <p:nvPr/>
        </p:nvSpPr>
        <p:spPr>
          <a:xfrm>
            <a:off x="8067615" y="367486"/>
            <a:ext cx="3781167" cy="6124754"/>
          </a:xfrm>
          <a:prstGeom prst="rect">
            <a:avLst/>
          </a:prstGeom>
          <a:solidFill>
            <a:schemeClr val="accent6">
              <a:lumMod val="50000"/>
            </a:schemeClr>
          </a:solidFill>
        </p:spPr>
        <p:txBody>
          <a:bodyPr wrap="square">
            <a:spAutoFit/>
          </a:bodyPr>
          <a:lstStyle/>
          <a:p>
            <a:pPr algn="ctr"/>
            <a:r>
              <a:rPr lang="pt-PT" sz="2800" dirty="0" err="1">
                <a:latin typeface="Trebuchet MS" panose="020B0603020202020204" pitchFamily="34" charset="0"/>
              </a:rPr>
              <a:t>Aware</a:t>
            </a:r>
            <a:r>
              <a:rPr lang="pt-PT" sz="2800" dirty="0">
                <a:latin typeface="Trebuchet MS" panose="020B0603020202020204" pitchFamily="34" charset="0"/>
              </a:rPr>
              <a:t> </a:t>
            </a:r>
          </a:p>
          <a:p>
            <a:pPr algn="ctr"/>
            <a:r>
              <a:rPr lang="pt-PT" sz="2800" dirty="0" err="1">
                <a:latin typeface="Trebuchet MS" panose="020B0603020202020204" pitchFamily="34" charset="0"/>
              </a:rPr>
              <a:t>Interpretation</a:t>
            </a:r>
            <a:endParaRPr lang="pt-PT" sz="2800" dirty="0">
              <a:latin typeface="Trebuchet MS" panose="020B0603020202020204" pitchFamily="34" charset="0"/>
            </a:endParaRPr>
          </a:p>
          <a:p>
            <a:pPr algn="ctr"/>
            <a:r>
              <a:rPr lang="pt-PT" sz="2800" dirty="0">
                <a:latin typeface="Trebuchet MS" panose="020B0603020202020204" pitchFamily="34" charset="0"/>
              </a:rPr>
              <a:t>Time </a:t>
            </a:r>
            <a:r>
              <a:rPr lang="pt-PT" sz="2800" dirty="0" err="1">
                <a:latin typeface="Trebuchet MS" panose="020B0603020202020204" pitchFamily="34" charset="0"/>
              </a:rPr>
              <a:t>Spent</a:t>
            </a:r>
            <a:r>
              <a:rPr lang="pt-PT" sz="2800" dirty="0">
                <a:latin typeface="Trebuchet MS" panose="020B0603020202020204" pitchFamily="34" charset="0"/>
              </a:rPr>
              <a:t> </a:t>
            </a:r>
          </a:p>
          <a:p>
            <a:pPr algn="ctr"/>
            <a:r>
              <a:rPr lang="pt-PT" sz="2800" dirty="0" err="1">
                <a:latin typeface="Trebuchet MS" panose="020B0603020202020204" pitchFamily="34" charset="0"/>
              </a:rPr>
              <a:t>Reaction</a:t>
            </a:r>
            <a:r>
              <a:rPr lang="pt-PT" sz="2800" dirty="0">
                <a:latin typeface="Trebuchet MS" panose="020B0603020202020204" pitchFamily="34" charset="0"/>
              </a:rPr>
              <a:t> </a:t>
            </a:r>
          </a:p>
          <a:p>
            <a:pPr algn="ctr"/>
            <a:r>
              <a:rPr lang="pt-PT" sz="2800" dirty="0" err="1">
                <a:latin typeface="Trebuchet MS" panose="020B0603020202020204" pitchFamily="34" charset="0"/>
              </a:rPr>
              <a:t>Assessment</a:t>
            </a:r>
            <a:r>
              <a:rPr lang="pt-PT" sz="2800" dirty="0">
                <a:latin typeface="Trebuchet MS" panose="020B0603020202020204" pitchFamily="34" charset="0"/>
              </a:rPr>
              <a:t> </a:t>
            </a:r>
            <a:r>
              <a:rPr lang="pt-PT" sz="2800" dirty="0" err="1">
                <a:latin typeface="Trebuchet MS" panose="020B0603020202020204" pitchFamily="34" charset="0"/>
              </a:rPr>
              <a:t>of</a:t>
            </a:r>
            <a:r>
              <a:rPr lang="pt-PT" sz="2800" dirty="0">
                <a:latin typeface="Trebuchet MS" panose="020B0603020202020204" pitchFamily="34" charset="0"/>
              </a:rPr>
              <a:t> </a:t>
            </a:r>
            <a:r>
              <a:rPr lang="pt-PT" sz="2800" dirty="0" err="1">
                <a:latin typeface="Trebuchet MS" panose="020B0603020202020204" pitchFamily="34" charset="0"/>
              </a:rPr>
              <a:t>the</a:t>
            </a:r>
            <a:r>
              <a:rPr lang="pt-PT" sz="2800" dirty="0">
                <a:latin typeface="Trebuchet MS" panose="020B0603020202020204" pitchFamily="34" charset="0"/>
              </a:rPr>
              <a:t> </a:t>
            </a:r>
            <a:r>
              <a:rPr lang="pt-PT" sz="2800" dirty="0" err="1">
                <a:latin typeface="Trebuchet MS" panose="020B0603020202020204" pitchFamily="34" charset="0"/>
              </a:rPr>
              <a:t>situation</a:t>
            </a:r>
            <a:endParaRPr lang="pt-PT" sz="2800" dirty="0">
              <a:latin typeface="Trebuchet MS" panose="020B0603020202020204" pitchFamily="34" charset="0"/>
            </a:endParaRPr>
          </a:p>
          <a:p>
            <a:pPr algn="ctr"/>
            <a:r>
              <a:rPr lang="pt-PT" sz="2800" dirty="0" err="1">
                <a:latin typeface="Trebuchet MS" panose="020B0603020202020204" pitchFamily="34" charset="0"/>
              </a:rPr>
              <a:t>Receive</a:t>
            </a:r>
            <a:r>
              <a:rPr lang="pt-PT" sz="2800" dirty="0">
                <a:latin typeface="Trebuchet MS" panose="020B0603020202020204" pitchFamily="34" charset="0"/>
              </a:rPr>
              <a:t> </a:t>
            </a:r>
            <a:r>
              <a:rPr lang="pt-PT" sz="2800" dirty="0" err="1">
                <a:latin typeface="Trebuchet MS" panose="020B0603020202020204" pitchFamily="34" charset="0"/>
              </a:rPr>
              <a:t>indication</a:t>
            </a:r>
            <a:r>
              <a:rPr lang="pt-PT" sz="2800" dirty="0">
                <a:latin typeface="Trebuchet MS" panose="020B0603020202020204" pitchFamily="34" charset="0"/>
              </a:rPr>
              <a:t> </a:t>
            </a:r>
            <a:r>
              <a:rPr lang="pt-PT" sz="2800" dirty="0" err="1">
                <a:latin typeface="Trebuchet MS" panose="020B0603020202020204" pitchFamily="34" charset="0"/>
              </a:rPr>
              <a:t>by</a:t>
            </a:r>
            <a:r>
              <a:rPr lang="pt-PT" sz="2800" dirty="0">
                <a:latin typeface="Trebuchet MS" panose="020B0603020202020204" pitchFamily="34" charset="0"/>
              </a:rPr>
              <a:t> </a:t>
            </a:r>
            <a:r>
              <a:rPr lang="pt-PT" sz="2800" dirty="0" err="1">
                <a:latin typeface="Trebuchet MS" panose="020B0603020202020204" pitchFamily="34" charset="0"/>
              </a:rPr>
              <a:t>someone</a:t>
            </a:r>
            <a:r>
              <a:rPr lang="pt-PT" sz="2800" dirty="0">
                <a:latin typeface="Trebuchet MS" panose="020B0603020202020204" pitchFamily="34" charset="0"/>
              </a:rPr>
              <a:t> </a:t>
            </a:r>
          </a:p>
          <a:p>
            <a:pPr algn="ctr"/>
            <a:r>
              <a:rPr lang="pt-PT" sz="2800" dirty="0">
                <a:latin typeface="Trebuchet MS" panose="020B0603020202020204" pitchFamily="34" charset="0"/>
              </a:rPr>
              <a:t>Take </a:t>
            </a:r>
            <a:r>
              <a:rPr lang="pt-PT" sz="2800" dirty="0" err="1">
                <a:latin typeface="Trebuchet MS" panose="020B0603020202020204" pitchFamily="34" charset="0"/>
              </a:rPr>
              <a:t>Something</a:t>
            </a:r>
            <a:endParaRPr lang="pt-PT" sz="2800" dirty="0">
              <a:latin typeface="Trebuchet MS" panose="020B0603020202020204" pitchFamily="34" charset="0"/>
            </a:endParaRPr>
          </a:p>
          <a:p>
            <a:pPr algn="ctr"/>
            <a:r>
              <a:rPr lang="pt-PT" sz="2800" dirty="0" err="1">
                <a:latin typeface="Trebuchet MS" panose="020B0603020202020204" pitchFamily="34" charset="0"/>
              </a:rPr>
              <a:t>Task</a:t>
            </a:r>
            <a:endParaRPr lang="pt-PT" sz="2800" dirty="0">
              <a:latin typeface="Trebuchet MS" panose="020B0603020202020204" pitchFamily="34" charset="0"/>
            </a:endParaRPr>
          </a:p>
          <a:p>
            <a:pPr algn="ctr"/>
            <a:r>
              <a:rPr lang="pt-PT" sz="2800" dirty="0" err="1">
                <a:latin typeface="Trebuchet MS" panose="020B0603020202020204" pitchFamily="34" charset="0"/>
              </a:rPr>
              <a:t>Way</a:t>
            </a:r>
            <a:r>
              <a:rPr lang="pt-PT" sz="2800" dirty="0">
                <a:latin typeface="Trebuchet MS" panose="020B0603020202020204" pitchFamily="34" charset="0"/>
              </a:rPr>
              <a:t> To </a:t>
            </a:r>
            <a:r>
              <a:rPr lang="pt-PT" sz="2800" dirty="0" err="1">
                <a:latin typeface="Trebuchet MS" panose="020B0603020202020204" pitchFamily="34" charset="0"/>
              </a:rPr>
              <a:t>Leave</a:t>
            </a:r>
            <a:r>
              <a:rPr lang="pt-PT" sz="2800" dirty="0">
                <a:latin typeface="Trebuchet MS" panose="020B0603020202020204" pitchFamily="34" charset="0"/>
              </a:rPr>
              <a:t> </a:t>
            </a:r>
            <a:r>
              <a:rPr lang="pt-PT" sz="2800" dirty="0" err="1">
                <a:latin typeface="Trebuchet MS" panose="020B0603020202020204" pitchFamily="34" charset="0"/>
              </a:rPr>
              <a:t>The</a:t>
            </a:r>
            <a:r>
              <a:rPr lang="pt-PT" sz="2800" dirty="0">
                <a:latin typeface="Trebuchet MS" panose="020B0603020202020204" pitchFamily="34" charset="0"/>
              </a:rPr>
              <a:t> </a:t>
            </a:r>
            <a:r>
              <a:rPr lang="pt-PT" sz="2800" dirty="0" err="1">
                <a:latin typeface="Trebuchet MS" panose="020B0603020202020204" pitchFamily="34" charset="0"/>
              </a:rPr>
              <a:t>Building</a:t>
            </a:r>
            <a:r>
              <a:rPr lang="pt-PT" sz="2800" dirty="0">
                <a:latin typeface="Trebuchet MS" panose="020B0603020202020204" pitchFamily="34" charset="0"/>
              </a:rPr>
              <a:t> </a:t>
            </a:r>
          </a:p>
          <a:p>
            <a:pPr algn="ctr"/>
            <a:r>
              <a:rPr lang="pt-PT" sz="2800" dirty="0" err="1">
                <a:latin typeface="Trebuchet MS" panose="020B0603020202020204" pitchFamily="34" charset="0"/>
              </a:rPr>
              <a:t>See</a:t>
            </a:r>
            <a:r>
              <a:rPr lang="pt-PT" sz="2800" dirty="0">
                <a:latin typeface="Trebuchet MS" panose="020B0603020202020204" pitchFamily="34" charset="0"/>
              </a:rPr>
              <a:t> </a:t>
            </a:r>
            <a:r>
              <a:rPr lang="pt-PT" sz="2800" dirty="0" err="1">
                <a:latin typeface="Trebuchet MS" panose="020B0603020202020204" pitchFamily="34" charset="0"/>
              </a:rPr>
              <a:t>Smoke</a:t>
            </a:r>
            <a:endParaRPr lang="pt-PT" sz="2800" dirty="0">
              <a:latin typeface="Trebuchet MS" panose="020B0603020202020204" pitchFamily="34" charset="0"/>
            </a:endParaRPr>
          </a:p>
          <a:p>
            <a:pPr algn="ctr"/>
            <a:r>
              <a:rPr lang="pt-PT" sz="2800" dirty="0" err="1">
                <a:latin typeface="Trebuchet MS" panose="020B0603020202020204" pitchFamily="34" charset="0"/>
              </a:rPr>
              <a:t>View</a:t>
            </a:r>
            <a:r>
              <a:rPr lang="pt-PT" sz="2800" dirty="0">
                <a:latin typeface="Trebuchet MS" panose="020B0603020202020204" pitchFamily="34" charset="0"/>
              </a:rPr>
              <a:t> </a:t>
            </a:r>
            <a:r>
              <a:rPr lang="pt-PT" sz="2800" dirty="0" err="1">
                <a:latin typeface="Trebuchet MS" panose="020B0603020202020204" pitchFamily="34" charset="0"/>
              </a:rPr>
              <a:t>the</a:t>
            </a:r>
            <a:r>
              <a:rPr lang="pt-PT" sz="2800" dirty="0">
                <a:latin typeface="Trebuchet MS" panose="020B0603020202020204" pitchFamily="34" charset="0"/>
              </a:rPr>
              <a:t> </a:t>
            </a:r>
            <a:r>
              <a:rPr lang="pt-PT" sz="2800" dirty="0" err="1">
                <a:latin typeface="Trebuchet MS" panose="020B0603020202020204" pitchFamily="34" charset="0"/>
              </a:rPr>
              <a:t>fire</a:t>
            </a:r>
            <a:endParaRPr lang="pt-PT" sz="2800" dirty="0">
              <a:latin typeface="Trebuchet MS" panose="020B0603020202020204" pitchFamily="34" charset="0"/>
            </a:endParaRPr>
          </a:p>
        </p:txBody>
      </p:sp>
    </p:spTree>
    <p:extLst>
      <p:ext uri="{BB962C8B-B14F-4D97-AF65-F5344CB8AC3E}">
        <p14:creationId xmlns:p14="http://schemas.microsoft.com/office/powerpoint/2010/main" val="536177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p:cNvPicPr>
            <a:picLocks noChangeAspect="1"/>
          </p:cNvPicPr>
          <p:nvPr/>
        </p:nvPicPr>
        <p:blipFill>
          <a:blip r:embed="rId3"/>
          <a:stretch>
            <a:fillRect/>
          </a:stretch>
        </p:blipFill>
        <p:spPr>
          <a:xfrm>
            <a:off x="394726" y="2303759"/>
            <a:ext cx="11192785" cy="4125489"/>
          </a:xfrm>
          <a:prstGeom prst="rect">
            <a:avLst/>
          </a:prstGeom>
        </p:spPr>
      </p:pic>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sp>
        <p:nvSpPr>
          <p:cNvPr id="5" name="Título 4"/>
          <p:cNvSpPr>
            <a:spLocks noGrp="1"/>
          </p:cNvSpPr>
          <p:nvPr>
            <p:ph type="title"/>
          </p:nvPr>
        </p:nvSpPr>
        <p:spPr>
          <a:xfrm>
            <a:off x="1261872" y="484180"/>
            <a:ext cx="9692640" cy="584080"/>
          </a:xfrm>
        </p:spPr>
        <p:txBody>
          <a:bodyPr>
            <a:normAutofit/>
          </a:bodyPr>
          <a:lstStyle/>
          <a:p>
            <a:r>
              <a:rPr lang="en-US" sz="2800" b="1" dirty="0">
                <a:solidFill>
                  <a:srgbClr val="333333"/>
                </a:solidFill>
                <a:latin typeface="Trebuchet MS" panose="020B0603020202020204" pitchFamily="34" charset="0"/>
                <a:ea typeface="TrebuchetMS"/>
                <a:cs typeface="TrebuchetMS"/>
              </a:rPr>
              <a:t>AWARE THAT SOMETHING UNUSUAL IS TAKING PLACE</a:t>
            </a:r>
            <a:endParaRPr lang="pt-PT" sz="2800" dirty="0"/>
          </a:p>
        </p:txBody>
      </p:sp>
      <p:sp>
        <p:nvSpPr>
          <p:cNvPr id="2" name="Retângulo 1"/>
          <p:cNvSpPr/>
          <p:nvPr/>
        </p:nvSpPr>
        <p:spPr>
          <a:xfrm>
            <a:off x="929711" y="2780272"/>
            <a:ext cx="1825305" cy="25092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Nota de aviso com seta para baixo 6"/>
          <p:cNvSpPr/>
          <p:nvPr/>
        </p:nvSpPr>
        <p:spPr>
          <a:xfrm>
            <a:off x="1690567" y="1827247"/>
            <a:ext cx="2088292" cy="953024"/>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latin typeface="Trebuchet MS" panose="020B0603020202020204" pitchFamily="34" charset="0"/>
              </a:rPr>
              <a:t>NO ALARM</a:t>
            </a:r>
          </a:p>
        </p:txBody>
      </p:sp>
      <p:sp>
        <p:nvSpPr>
          <p:cNvPr id="9" name="Retângulo 8"/>
          <p:cNvSpPr/>
          <p:nvPr/>
        </p:nvSpPr>
        <p:spPr>
          <a:xfrm>
            <a:off x="9506653" y="2836420"/>
            <a:ext cx="1855988" cy="2097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Nota de aviso com seta para cima 11"/>
          <p:cNvSpPr/>
          <p:nvPr/>
        </p:nvSpPr>
        <p:spPr>
          <a:xfrm>
            <a:off x="9549190" y="5120699"/>
            <a:ext cx="1770915" cy="84125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atin typeface="Trebuchet MS" panose="020B0603020202020204" pitchFamily="34" charset="0"/>
              </a:rPr>
              <a:t>ALARM MESSAGE</a:t>
            </a:r>
          </a:p>
        </p:txBody>
      </p:sp>
      <p:sp>
        <p:nvSpPr>
          <p:cNvPr id="15" name="Retângulo 14"/>
          <p:cNvSpPr/>
          <p:nvPr/>
        </p:nvSpPr>
        <p:spPr>
          <a:xfrm>
            <a:off x="4682427" y="5969669"/>
            <a:ext cx="2753805" cy="3892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7" name="Conexão em ângulos retos 16"/>
          <p:cNvCxnSpPr/>
          <p:nvPr/>
        </p:nvCxnSpPr>
        <p:spPr>
          <a:xfrm flipV="1">
            <a:off x="7436232" y="5727117"/>
            <a:ext cx="2070421" cy="4457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tângulo 17"/>
          <p:cNvSpPr/>
          <p:nvPr/>
        </p:nvSpPr>
        <p:spPr>
          <a:xfrm>
            <a:off x="5238505" y="3346965"/>
            <a:ext cx="1827196" cy="2039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Retângulo 2"/>
          <p:cNvSpPr/>
          <p:nvPr/>
        </p:nvSpPr>
        <p:spPr>
          <a:xfrm>
            <a:off x="2511984" y="1141467"/>
            <a:ext cx="8593820" cy="369332"/>
          </a:xfrm>
          <a:prstGeom prst="rect">
            <a:avLst/>
          </a:prstGeom>
        </p:spPr>
        <p:txBody>
          <a:bodyPr wrap="square">
            <a:spAutoFit/>
          </a:bodyPr>
          <a:lstStyle/>
          <a:p>
            <a:pPr lvl="0" defTabSz="914400">
              <a:defRPr/>
            </a:pPr>
            <a:r>
              <a:rPr lang="en-US" b="1" i="1" dirty="0"/>
              <a:t>"How did you know that something unusual was happening?”</a:t>
            </a:r>
          </a:p>
        </p:txBody>
      </p:sp>
      <p:sp>
        <p:nvSpPr>
          <p:cNvPr id="4" name="Retângulo 3"/>
          <p:cNvSpPr/>
          <p:nvPr/>
        </p:nvSpPr>
        <p:spPr>
          <a:xfrm>
            <a:off x="5663726" y="6440662"/>
            <a:ext cx="4474302" cy="369332"/>
          </a:xfrm>
          <a:prstGeom prst="rect">
            <a:avLst/>
          </a:prstGeom>
        </p:spPr>
        <p:txBody>
          <a:bodyPr wrap="square">
            <a:spAutoFit/>
          </a:bodyPr>
          <a:lstStyle/>
          <a:p>
            <a:pPr defTabSz="914400"/>
            <a:r>
              <a:rPr lang="en-US" b="1" i="1" dirty="0"/>
              <a:t>What mainly caught your attention?</a:t>
            </a:r>
            <a:endParaRPr lang="pt-PT" b="1" i="1" dirty="0"/>
          </a:p>
        </p:txBody>
      </p:sp>
      <p:cxnSp>
        <p:nvCxnSpPr>
          <p:cNvPr id="13" name="Conexão reta unidirecional 12"/>
          <p:cNvCxnSpPr/>
          <p:nvPr/>
        </p:nvCxnSpPr>
        <p:spPr>
          <a:xfrm flipH="1">
            <a:off x="4638502" y="1544496"/>
            <a:ext cx="631767" cy="759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xão reta unidirecional 18"/>
          <p:cNvCxnSpPr/>
          <p:nvPr/>
        </p:nvCxnSpPr>
        <p:spPr>
          <a:xfrm>
            <a:off x="8063705" y="1660629"/>
            <a:ext cx="1465770" cy="846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xão reta unidirecional 19"/>
          <p:cNvCxnSpPr/>
          <p:nvPr/>
        </p:nvCxnSpPr>
        <p:spPr>
          <a:xfrm flipH="1">
            <a:off x="5870834" y="1601396"/>
            <a:ext cx="104984" cy="1393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xão reta unidirecional 23"/>
          <p:cNvCxnSpPr/>
          <p:nvPr/>
        </p:nvCxnSpPr>
        <p:spPr>
          <a:xfrm flipH="1">
            <a:off x="7900877" y="5386040"/>
            <a:ext cx="581262" cy="989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tângulo 31"/>
          <p:cNvSpPr/>
          <p:nvPr/>
        </p:nvSpPr>
        <p:spPr>
          <a:xfrm>
            <a:off x="7248698" y="3300049"/>
            <a:ext cx="1972345" cy="2039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tângulo 20"/>
          <p:cNvSpPr/>
          <p:nvPr/>
        </p:nvSpPr>
        <p:spPr>
          <a:xfrm>
            <a:off x="2768449" y="2786497"/>
            <a:ext cx="2245691" cy="25092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786402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3"/>
          <a:stretch>
            <a:fillRect/>
          </a:stretch>
        </p:blipFill>
        <p:spPr>
          <a:xfrm>
            <a:off x="134202" y="1774391"/>
            <a:ext cx="11775893" cy="4260649"/>
          </a:xfrm>
          <a:prstGeom prst="rect">
            <a:avLst/>
          </a:prstGeom>
        </p:spPr>
      </p:pic>
      <p:sp>
        <p:nvSpPr>
          <p:cNvPr id="2" name="Título 1"/>
          <p:cNvSpPr>
            <a:spLocks noGrp="1"/>
          </p:cNvSpPr>
          <p:nvPr>
            <p:ph type="title"/>
          </p:nvPr>
        </p:nvSpPr>
        <p:spPr>
          <a:xfrm>
            <a:off x="881198" y="524007"/>
            <a:ext cx="11275601" cy="671872"/>
          </a:xfrm>
        </p:spPr>
        <p:txBody>
          <a:bodyPr>
            <a:noAutofit/>
          </a:bodyPr>
          <a:lstStyle/>
          <a:p>
            <a:pPr lvl="1" algn="l">
              <a:lnSpc>
                <a:spcPct val="150000"/>
              </a:lnSpc>
            </a:pPr>
            <a:r>
              <a:rPr lang="en-US" sz="2800" b="1" dirty="0">
                <a:solidFill>
                  <a:srgbClr val="333333"/>
                </a:solidFill>
                <a:latin typeface="Trebuchet MS" panose="020B0603020202020204" pitchFamily="34" charset="0"/>
                <a:ea typeface="TrebuchetMS"/>
                <a:cs typeface="TrebuchetMS"/>
              </a:rPr>
              <a:t>THE ALARM SIGNAL INTERPRETATION</a:t>
            </a:r>
            <a:endParaRPr lang="pt-PT" sz="2800" dirty="0">
              <a:latin typeface="Trebuchet MS" panose="020B0603020202020204" pitchFamily="34" charset="0"/>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sp>
        <p:nvSpPr>
          <p:cNvPr id="9" name="Seta para a direita 8"/>
          <p:cNvSpPr/>
          <p:nvPr/>
        </p:nvSpPr>
        <p:spPr>
          <a:xfrm rot="8710719">
            <a:off x="10341129" y="2181043"/>
            <a:ext cx="1570049" cy="7718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Retângulo 3"/>
          <p:cNvSpPr/>
          <p:nvPr/>
        </p:nvSpPr>
        <p:spPr>
          <a:xfrm>
            <a:off x="9471206" y="3237469"/>
            <a:ext cx="2438890" cy="21491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tângulo 9"/>
          <p:cNvSpPr/>
          <p:nvPr/>
        </p:nvSpPr>
        <p:spPr>
          <a:xfrm>
            <a:off x="7295488" y="2347447"/>
            <a:ext cx="2094837" cy="2900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Seta para a direita 10"/>
          <p:cNvSpPr/>
          <p:nvPr/>
        </p:nvSpPr>
        <p:spPr>
          <a:xfrm rot="8710719">
            <a:off x="9056012" y="1447500"/>
            <a:ext cx="1470454" cy="630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11"/>
          <p:cNvSpPr/>
          <p:nvPr/>
        </p:nvSpPr>
        <p:spPr>
          <a:xfrm>
            <a:off x="3137101" y="2560999"/>
            <a:ext cx="1912547" cy="2687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tângulo 12"/>
          <p:cNvSpPr/>
          <p:nvPr/>
        </p:nvSpPr>
        <p:spPr>
          <a:xfrm>
            <a:off x="715873" y="2384855"/>
            <a:ext cx="2340348" cy="2863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tângulo 13"/>
          <p:cNvSpPr/>
          <p:nvPr/>
        </p:nvSpPr>
        <p:spPr>
          <a:xfrm>
            <a:off x="5312819" y="2560999"/>
            <a:ext cx="1912547" cy="2687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Seta para a direita 10"/>
          <p:cNvSpPr/>
          <p:nvPr/>
        </p:nvSpPr>
        <p:spPr>
          <a:xfrm rot="8710719">
            <a:off x="1370099" y="2345389"/>
            <a:ext cx="1470454" cy="630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Seta para a direita 10"/>
          <p:cNvSpPr/>
          <p:nvPr/>
        </p:nvSpPr>
        <p:spPr>
          <a:xfrm rot="8710719">
            <a:off x="3529591" y="2824759"/>
            <a:ext cx="1470454" cy="630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74248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02370" y="475637"/>
            <a:ext cx="11275601" cy="879671"/>
          </a:xfrm>
        </p:spPr>
        <p:txBody>
          <a:bodyPr>
            <a:noAutofit/>
          </a:bodyPr>
          <a:lstStyle/>
          <a:p>
            <a:pPr algn="just">
              <a:lnSpc>
                <a:spcPct val="150000"/>
              </a:lnSpc>
              <a:spcAft>
                <a:spcPts val="600"/>
              </a:spcAft>
            </a:pPr>
            <a:r>
              <a:rPr lang="en-US" sz="3200" b="1" dirty="0">
                <a:solidFill>
                  <a:srgbClr val="333333"/>
                </a:solidFill>
                <a:latin typeface="Trebuchet MS" panose="020B0603020202020204" pitchFamily="34" charset="0"/>
                <a:ea typeface="TrebuchetMS"/>
                <a:cs typeface="TrebuchetMS"/>
              </a:rPr>
              <a:t>TIME SPENT - BEFORE DECIDING TO LEAVE THE BUILDING</a:t>
            </a:r>
            <a:endParaRPr lang="pt-PT" sz="1600" b="1"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pic>
        <p:nvPicPr>
          <p:cNvPr id="4" name="Imagem 3"/>
          <p:cNvPicPr>
            <a:picLocks noChangeAspect="1"/>
          </p:cNvPicPr>
          <p:nvPr/>
        </p:nvPicPr>
        <p:blipFill>
          <a:blip r:embed="rId4"/>
          <a:stretch>
            <a:fillRect/>
          </a:stretch>
        </p:blipFill>
        <p:spPr>
          <a:xfrm>
            <a:off x="1832365" y="2118840"/>
            <a:ext cx="8686507" cy="4251817"/>
          </a:xfrm>
          <a:prstGeom prst="rect">
            <a:avLst/>
          </a:prstGeom>
        </p:spPr>
      </p:pic>
      <p:sp>
        <p:nvSpPr>
          <p:cNvPr id="8" name="Seta para a direita 7"/>
          <p:cNvSpPr/>
          <p:nvPr/>
        </p:nvSpPr>
        <p:spPr>
          <a:xfrm rot="8710719">
            <a:off x="6061738" y="2834911"/>
            <a:ext cx="1470454" cy="630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Seta para a direita 8"/>
          <p:cNvSpPr/>
          <p:nvPr/>
        </p:nvSpPr>
        <p:spPr>
          <a:xfrm rot="8710719">
            <a:off x="3362887" y="2702711"/>
            <a:ext cx="1470454" cy="630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Retângulo 2"/>
          <p:cNvSpPr/>
          <p:nvPr/>
        </p:nvSpPr>
        <p:spPr>
          <a:xfrm>
            <a:off x="1268331" y="1239169"/>
            <a:ext cx="10475649"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a:t>
            </a:r>
            <a:r>
              <a:rPr lang="en-US" i="1" dirty="0">
                <a:latin typeface="Calibri" panose="020F0502020204030204" pitchFamily="34" charset="0"/>
                <a:ea typeface="Calibri" panose="020F0502020204030204" pitchFamily="34" charset="0"/>
                <a:cs typeface="Times New Roman" panose="02020603050405020304" pitchFamily="18" charset="0"/>
              </a:rPr>
              <a:t>How much time passed between the moment you became aware that something unusual was happening and the moment you decided to leave the building?”</a:t>
            </a:r>
            <a:endParaRPr lang="pt-PT" dirty="0"/>
          </a:p>
        </p:txBody>
      </p:sp>
      <p:sp>
        <p:nvSpPr>
          <p:cNvPr id="10" name="Seta para a direita 7"/>
          <p:cNvSpPr/>
          <p:nvPr/>
        </p:nvSpPr>
        <p:spPr>
          <a:xfrm rot="8710719">
            <a:off x="8782567" y="3251146"/>
            <a:ext cx="1470454" cy="630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4308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3"/>
          <a:stretch>
            <a:fillRect/>
          </a:stretch>
        </p:blipFill>
        <p:spPr>
          <a:xfrm>
            <a:off x="1151331" y="2214142"/>
            <a:ext cx="9909257" cy="3498429"/>
          </a:xfrm>
          <a:prstGeom prst="rect">
            <a:avLst/>
          </a:prstGeom>
        </p:spPr>
      </p:pic>
      <p:sp>
        <p:nvSpPr>
          <p:cNvPr id="2" name="Título 1"/>
          <p:cNvSpPr>
            <a:spLocks noGrp="1"/>
          </p:cNvSpPr>
          <p:nvPr>
            <p:ph type="title"/>
          </p:nvPr>
        </p:nvSpPr>
        <p:spPr>
          <a:xfrm>
            <a:off x="916399" y="513293"/>
            <a:ext cx="11275601" cy="655592"/>
          </a:xfrm>
        </p:spPr>
        <p:txBody>
          <a:bodyPr>
            <a:noAutofit/>
          </a:bodyPr>
          <a:lstStyle/>
          <a:p>
            <a:r>
              <a:rPr lang="en-US" sz="3200" b="1" dirty="0">
                <a:solidFill>
                  <a:srgbClr val="333333"/>
                </a:solidFill>
                <a:latin typeface="Trebuchet MS" panose="020B0603020202020204" pitchFamily="34" charset="0"/>
                <a:ea typeface="TrebuchetMS"/>
                <a:cs typeface="TrebuchetMS"/>
              </a:rPr>
              <a:t>Reaction to alarm</a:t>
            </a:r>
            <a:endParaRPr lang="pt-PT" sz="3200" b="1" dirty="0">
              <a:solidFill>
                <a:srgbClr val="333333"/>
              </a:solidFill>
              <a:latin typeface="Trebuchet MS" panose="020B0603020202020204" pitchFamily="34" charset="0"/>
              <a:ea typeface="TrebuchetMS"/>
              <a:cs typeface="TrebuchetMS"/>
            </a:endParaRPr>
          </a:p>
        </p:txBody>
      </p:sp>
      <p:sp>
        <p:nvSpPr>
          <p:cNvPr id="6" name="Retângulo 5"/>
          <p:cNvSpPr/>
          <p:nvPr/>
        </p:nvSpPr>
        <p:spPr>
          <a:xfrm>
            <a:off x="4416473" y="106305"/>
            <a:ext cx="7171038" cy="369332"/>
          </a:xfrm>
          <a:prstGeom prst="rect">
            <a:avLst/>
          </a:prstGeom>
        </p:spPr>
        <p:txBody>
          <a:bodyPr wrap="square">
            <a:spAutoFit/>
          </a:bodyPr>
          <a:lstStyle/>
          <a:p>
            <a:r>
              <a:rPr lang="en-US" dirty="0">
                <a:latin typeface="Trebuchet MS" panose="020B0603020202020204" pitchFamily="34" charset="0"/>
              </a:rPr>
              <a:t>Fire and Evacuation Modeling Technical Conference (FEMTC) 2016</a:t>
            </a:r>
          </a:p>
        </p:txBody>
      </p:sp>
      <p:pic>
        <p:nvPicPr>
          <p:cNvPr id="31" name="Imagem 30"/>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2" y="100059"/>
            <a:ext cx="581670" cy="1333499"/>
          </a:xfrm>
          <a:prstGeom prst="rect">
            <a:avLst/>
          </a:prstGeom>
        </p:spPr>
      </p:pic>
      <p:sp>
        <p:nvSpPr>
          <p:cNvPr id="4" name="Retângulo 3"/>
          <p:cNvSpPr/>
          <p:nvPr/>
        </p:nvSpPr>
        <p:spPr>
          <a:xfrm>
            <a:off x="1151331" y="1206541"/>
            <a:ext cx="10549543" cy="369332"/>
          </a:xfrm>
          <a:prstGeom prst="rect">
            <a:avLst/>
          </a:prstGeom>
        </p:spPr>
        <p:txBody>
          <a:bodyPr wrap="square">
            <a:spAutoFit/>
          </a:bodyPr>
          <a:lstStyle/>
          <a:p>
            <a:r>
              <a:rPr lang="en-US" b="1" dirty="0"/>
              <a:t>“What did you do once you became aware that something unusual was happening?”</a:t>
            </a:r>
            <a:endParaRPr lang="pt-PT" dirty="0"/>
          </a:p>
        </p:txBody>
      </p:sp>
      <p:sp>
        <p:nvSpPr>
          <p:cNvPr id="7" name="Retângulo 6"/>
          <p:cNvSpPr/>
          <p:nvPr/>
        </p:nvSpPr>
        <p:spPr>
          <a:xfrm>
            <a:off x="1472241" y="3492347"/>
            <a:ext cx="1965022" cy="13255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tângulo 7"/>
          <p:cNvSpPr/>
          <p:nvPr/>
        </p:nvSpPr>
        <p:spPr>
          <a:xfrm>
            <a:off x="3433962" y="3095740"/>
            <a:ext cx="1821084" cy="17221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tângulo 8"/>
          <p:cNvSpPr/>
          <p:nvPr/>
        </p:nvSpPr>
        <p:spPr>
          <a:xfrm>
            <a:off x="5398984" y="3007604"/>
            <a:ext cx="1937660" cy="1810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tângulo 9"/>
          <p:cNvSpPr/>
          <p:nvPr/>
        </p:nvSpPr>
        <p:spPr>
          <a:xfrm>
            <a:off x="7537677" y="2578039"/>
            <a:ext cx="1650390" cy="22398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Nota de aviso com seta para baixo 2"/>
          <p:cNvSpPr/>
          <p:nvPr/>
        </p:nvSpPr>
        <p:spPr>
          <a:xfrm>
            <a:off x="7426438" y="1784824"/>
            <a:ext cx="1872868" cy="793215"/>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latin typeface="Trebuchet MS" panose="020B0603020202020204" pitchFamily="34" charset="0"/>
              </a:rPr>
              <a:t>Left</a:t>
            </a:r>
            <a:r>
              <a:rPr lang="pt-PT" dirty="0">
                <a:latin typeface="Trebuchet MS" panose="020B0603020202020204" pitchFamily="34" charset="0"/>
              </a:rPr>
              <a:t> </a:t>
            </a:r>
            <a:r>
              <a:rPr lang="pt-PT" dirty="0" err="1">
                <a:latin typeface="Trebuchet MS" panose="020B0603020202020204" pitchFamily="34" charset="0"/>
              </a:rPr>
              <a:t>the</a:t>
            </a:r>
            <a:r>
              <a:rPr lang="pt-PT" dirty="0">
                <a:latin typeface="Trebuchet MS" panose="020B0603020202020204" pitchFamily="34" charset="0"/>
              </a:rPr>
              <a:t> </a:t>
            </a:r>
            <a:r>
              <a:rPr lang="pt-PT" dirty="0" err="1">
                <a:latin typeface="Trebuchet MS" panose="020B0603020202020204" pitchFamily="34" charset="0"/>
              </a:rPr>
              <a:t>location</a:t>
            </a:r>
            <a:endParaRPr lang="pt-PT" dirty="0">
              <a:latin typeface="Trebuchet MS" panose="020B0603020202020204" pitchFamily="34" charset="0"/>
            </a:endParaRPr>
          </a:p>
        </p:txBody>
      </p:sp>
      <p:sp>
        <p:nvSpPr>
          <p:cNvPr id="12" name="Nota de aviso com seta para baixo 11"/>
          <p:cNvSpPr/>
          <p:nvPr/>
        </p:nvSpPr>
        <p:spPr>
          <a:xfrm>
            <a:off x="5431380" y="1540989"/>
            <a:ext cx="1872868" cy="1466615"/>
          </a:xfrm>
          <a:prstGeom prst="downArrowCallout">
            <a:avLst>
              <a:gd name="adj1" fmla="val 9977"/>
              <a:gd name="adj2" fmla="val 25000"/>
              <a:gd name="adj3" fmla="val 25000"/>
              <a:gd name="adj4" fmla="val 492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latin typeface="Trebuchet MS" panose="020B0603020202020204" pitchFamily="34" charset="0"/>
              </a:rPr>
              <a:t>Left</a:t>
            </a:r>
            <a:r>
              <a:rPr lang="pt-PT" dirty="0">
                <a:latin typeface="Trebuchet MS" panose="020B0603020202020204" pitchFamily="34" charset="0"/>
              </a:rPr>
              <a:t> </a:t>
            </a:r>
            <a:r>
              <a:rPr lang="pt-PT" dirty="0" err="1">
                <a:latin typeface="Trebuchet MS" panose="020B0603020202020204" pitchFamily="34" charset="0"/>
              </a:rPr>
              <a:t>the</a:t>
            </a:r>
            <a:r>
              <a:rPr lang="pt-PT" dirty="0">
                <a:latin typeface="Trebuchet MS" panose="020B0603020202020204" pitchFamily="34" charset="0"/>
              </a:rPr>
              <a:t> </a:t>
            </a:r>
            <a:r>
              <a:rPr lang="pt-PT" dirty="0" err="1">
                <a:latin typeface="Trebuchet MS" panose="020B0603020202020204" pitchFamily="34" charset="0"/>
              </a:rPr>
              <a:t>location</a:t>
            </a:r>
            <a:endParaRPr lang="pt-PT" dirty="0">
              <a:latin typeface="Trebuchet MS" panose="020B0603020202020204" pitchFamily="34" charset="0"/>
            </a:endParaRPr>
          </a:p>
        </p:txBody>
      </p:sp>
      <p:sp>
        <p:nvSpPr>
          <p:cNvPr id="13" name="Retângulo 12"/>
          <p:cNvSpPr/>
          <p:nvPr/>
        </p:nvSpPr>
        <p:spPr>
          <a:xfrm>
            <a:off x="9311754" y="2578038"/>
            <a:ext cx="1594945" cy="22398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tângulo 10"/>
          <p:cNvSpPr/>
          <p:nvPr/>
        </p:nvSpPr>
        <p:spPr>
          <a:xfrm>
            <a:off x="6279163" y="6009036"/>
            <a:ext cx="5585183" cy="369332"/>
          </a:xfrm>
          <a:prstGeom prst="rect">
            <a:avLst/>
          </a:prstGeom>
        </p:spPr>
        <p:txBody>
          <a:bodyPr wrap="none">
            <a:spAutoFit/>
          </a:bodyPr>
          <a:lstStyle/>
          <a:p>
            <a:r>
              <a:rPr lang="en-US" b="1" dirty="0"/>
              <a:t>“What is usually your reaction to the alarm?”</a:t>
            </a:r>
            <a:endParaRPr lang="pt-PT" b="1" dirty="0"/>
          </a:p>
        </p:txBody>
      </p:sp>
      <p:cxnSp>
        <p:nvCxnSpPr>
          <p:cNvPr id="15" name="Conexão reta unidirecional 14"/>
          <p:cNvCxnSpPr/>
          <p:nvPr/>
        </p:nvCxnSpPr>
        <p:spPr>
          <a:xfrm flipH="1" flipV="1">
            <a:off x="10109226" y="4817855"/>
            <a:ext cx="566119" cy="1258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Nota de aviso com seta para baixo 16"/>
          <p:cNvSpPr/>
          <p:nvPr/>
        </p:nvSpPr>
        <p:spPr>
          <a:xfrm>
            <a:off x="9455851" y="1705891"/>
            <a:ext cx="1872868" cy="761888"/>
          </a:xfrm>
          <a:prstGeom prst="downArrowCallout">
            <a:avLst>
              <a:gd name="adj1" fmla="val 25000"/>
              <a:gd name="adj2" fmla="val 22222"/>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err="1">
                <a:latin typeface="Trebuchet MS" panose="020B0603020202020204" pitchFamily="34" charset="0"/>
              </a:rPr>
              <a:t>Find</a:t>
            </a:r>
            <a:r>
              <a:rPr lang="pt-PT" dirty="0">
                <a:latin typeface="Trebuchet MS" panose="020B0603020202020204" pitchFamily="34" charset="0"/>
              </a:rPr>
              <a:t> out</a:t>
            </a:r>
          </a:p>
        </p:txBody>
      </p:sp>
    </p:spTree>
    <p:extLst>
      <p:ext uri="{BB962C8B-B14F-4D97-AF65-F5344CB8AC3E}">
        <p14:creationId xmlns:p14="http://schemas.microsoft.com/office/powerpoint/2010/main" val="103811074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TM03457515[[fn=Vista]]</Template>
  <TotalTime>3860</TotalTime>
  <Words>1275</Words>
  <Application>Microsoft Office PowerPoint</Application>
  <PresentationFormat>Ecrã Panorâmico</PresentationFormat>
  <Paragraphs>167</Paragraphs>
  <Slides>22</Slides>
  <Notes>17</Notes>
  <HiddenSlides>0</HiddenSlides>
  <MMClips>0</MMClips>
  <ScaleCrop>false</ScaleCrop>
  <HeadingPairs>
    <vt:vector size="6" baseType="variant">
      <vt:variant>
        <vt:lpstr>Tipos de letra usados</vt:lpstr>
      </vt:variant>
      <vt:variant>
        <vt:i4>8</vt:i4>
      </vt:variant>
      <vt:variant>
        <vt:lpstr>Tema</vt:lpstr>
      </vt:variant>
      <vt:variant>
        <vt:i4>1</vt:i4>
      </vt:variant>
      <vt:variant>
        <vt:lpstr>Títulos dos diapositivos</vt:lpstr>
      </vt:variant>
      <vt:variant>
        <vt:i4>22</vt:i4>
      </vt:variant>
    </vt:vector>
  </HeadingPairs>
  <TitlesOfParts>
    <vt:vector size="31" baseType="lpstr">
      <vt:lpstr>Arial</vt:lpstr>
      <vt:lpstr>Calibri</vt:lpstr>
      <vt:lpstr>Century Schoolbook</vt:lpstr>
      <vt:lpstr>Times New Roman</vt:lpstr>
      <vt:lpstr>Trebuchet MS</vt:lpstr>
      <vt:lpstr>TrebuchetMS</vt:lpstr>
      <vt:lpstr>Verdana</vt:lpstr>
      <vt:lpstr>Wingdings 2</vt:lpstr>
      <vt:lpstr>View</vt:lpstr>
      <vt:lpstr>Comparison between the human reactions in a simulacrum and in a real fire situation</vt:lpstr>
      <vt:lpstr>CONTENTS</vt:lpstr>
      <vt:lpstr>Introduction</vt:lpstr>
      <vt:lpstr>INTRODUCTION</vt:lpstr>
      <vt:lpstr>Summary of the Results of the Study</vt:lpstr>
      <vt:lpstr>AWARE THAT SOMETHING UNUSUAL IS TAKING PLACE</vt:lpstr>
      <vt:lpstr>THE ALARM SIGNAL INTERPRETATION</vt:lpstr>
      <vt:lpstr>TIME SPENT - BEFORE DECIDING TO LEAVE THE BUILDING</vt:lpstr>
      <vt:lpstr>Reaction to alarm</vt:lpstr>
      <vt:lpstr>Assessment of the situation</vt:lpstr>
      <vt:lpstr>Receive indication by someone to abandon the building</vt:lpstr>
      <vt:lpstr>TAKE SOMETHING WITH YOU</vt:lpstr>
      <vt:lpstr>TASK</vt:lpstr>
      <vt:lpstr>TASK</vt:lpstr>
      <vt:lpstr>WAY TO LEAVE THE BUILDING – NORMALLY USED</vt:lpstr>
      <vt:lpstr>WAY TO LEAVE THE BUILDING – USE OF EMERGENCY EXIT</vt:lpstr>
      <vt:lpstr>FACED WITH SMOKE</vt:lpstr>
      <vt:lpstr>View the Fire</vt:lpstr>
      <vt:lpstr>Conclusion</vt:lpstr>
      <vt:lpstr>Conclusion </vt:lpstr>
      <vt:lpstr>Conclusion </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between the human reactions in a simulacrum and in a real fire situation</dc:title>
  <dc:creator>Fixo</dc:creator>
  <cp:lastModifiedBy>Elisabete</cp:lastModifiedBy>
  <cp:revision>110</cp:revision>
  <dcterms:created xsi:type="dcterms:W3CDTF">2016-09-30T08:10:44Z</dcterms:created>
  <dcterms:modified xsi:type="dcterms:W3CDTF">2016-11-16T22:24:33Z</dcterms:modified>
</cp:coreProperties>
</file>