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44397dcc0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44397dcc0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44397dcc0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44397dcc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The aim of this app is to encourage international talent to move to Gothenburg and give them enough reasons to stay, in spite of the extraordinary Swedish taxes. The way it does this, is it takes input from the user, such as age, country they are coming from and marital status, and given more time on the project, we would have liked to implement more questions for the user, such as potential salary expectation and duration of stay. But nevertheless, based on the given input, the app lists the most relevant advantages and most significant personal benefits of living in Gothenburg.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44397dcc0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44397dcc0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aspect of the app, we have decided on grouping these benefits in categories: Health, Education, Work and Life &amp; Society. These categories have subtitles, where the user is given a detailed explanation of the advantages of living here, and paying the high taxation. There is also a button that opens up a map which showcases important or exciting locations in the city, that could also appeal to the user.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44397dcc0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44397dcc0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44397dcc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44397dcc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44397dcc0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44397dcc0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44397dcc0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44397dcc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44397dcc0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44397dcc0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say stuff along the lines of what is on the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44397dcc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44397dcc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information button has the purpose of providing users with quick access to the ‘Move to Gothenburg immigration checklist’ website page, which would allow them to read the steps of the whole process in detail and tick tasks off as they go. We thought this would be useful because it offers useful additional information to the facts that we already present to them in the app.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Move to Gothenburg</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Mobile App Prototype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your attention!</a:t>
            </a:r>
            <a:endParaRPr/>
          </a:p>
        </p:txBody>
      </p:sp>
      <p:sp>
        <p:nvSpPr>
          <p:cNvPr id="127" name="Google Shape;127;p22"/>
          <p:cNvSpPr txBox="1"/>
          <p:nvPr/>
        </p:nvSpPr>
        <p:spPr>
          <a:xfrm>
            <a:off x="184750" y="4591225"/>
            <a:ext cx="88068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Team </a:t>
            </a:r>
            <a:r>
              <a:rPr i="1" lang="en">
                <a:solidFill>
                  <a:srgbClr val="FFFFFF"/>
                </a:solidFill>
              </a:rPr>
              <a:t>Wise Snake</a:t>
            </a:r>
            <a:r>
              <a:rPr lang="en">
                <a:solidFill>
                  <a:srgbClr val="FFFFFF"/>
                </a:solidFill>
              </a:rPr>
              <a:t>, 2018</a:t>
            </a:r>
            <a:endParaRPr>
              <a:solidFill>
                <a:srgbClr val="FFFFFF"/>
              </a:solidFill>
            </a:endParaRPr>
          </a:p>
        </p:txBody>
      </p:sp>
      <p:sp>
        <p:nvSpPr>
          <p:cNvPr id="128" name="Google Shape;128;p22"/>
          <p:cNvSpPr txBox="1"/>
          <p:nvPr/>
        </p:nvSpPr>
        <p:spPr>
          <a:xfrm>
            <a:off x="4515850" y="4591225"/>
            <a:ext cx="4373100" cy="38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a:solidFill>
                  <a:srgbClr val="FFFFFF"/>
                </a:solidFill>
              </a:rPr>
              <a:t>OpenHack</a:t>
            </a:r>
            <a:endParaRPr i="1">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Based on user input, the app ‘generates’ a list of</a:t>
            </a:r>
            <a:r>
              <a:rPr lang="en"/>
              <a:t> tailored benefits</a:t>
            </a:r>
            <a:r>
              <a:rPr lang="en"/>
              <a:t> for the high taxation in Sweden</a:t>
            </a:r>
            <a:r>
              <a:rPr lang="en"/>
              <a:t>, to </a:t>
            </a:r>
            <a:r>
              <a:rPr lang="en" u="sng"/>
              <a:t>attract foreign talent</a:t>
            </a:r>
            <a:r>
              <a:rPr lang="en"/>
              <a:t> and </a:t>
            </a:r>
            <a:r>
              <a:rPr lang="en" u="sng"/>
              <a:t>convince them to stay.</a:t>
            </a:r>
            <a:endParaRPr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general layout</a:t>
            </a:r>
            <a:endParaRPr/>
          </a:p>
        </p:txBody>
      </p:sp>
      <p:sp>
        <p:nvSpPr>
          <p:cNvPr id="72" name="Google Shape;72;p1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Four titles representing aspects of living, containing subtitles and filtered, appealing details about Gothenburg and what it has to offer</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en"/>
              <a:t> A map button to show general points of interest (Explore GBG)</a:t>
            </a:r>
            <a:endParaRPr/>
          </a:p>
        </p:txBody>
      </p:sp>
      <p:pic>
        <p:nvPicPr>
          <p:cNvPr id="73" name="Google Shape;73;p15"/>
          <p:cNvPicPr preferRelativeResize="0"/>
          <p:nvPr/>
        </p:nvPicPr>
        <p:blipFill>
          <a:blip r:embed="rId3">
            <a:alphaModFix/>
          </a:blip>
          <a:stretch>
            <a:fillRect/>
          </a:stretch>
        </p:blipFill>
        <p:spPr>
          <a:xfrm>
            <a:off x="5586700" y="286425"/>
            <a:ext cx="2570976" cy="4570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Demonstrative profile</a:t>
            </a:r>
            <a:endParaRPr/>
          </a:p>
        </p:txBody>
      </p:sp>
      <p:sp>
        <p:nvSpPr>
          <p:cNvPr id="79" name="Google Shape;79;p16"/>
          <p:cNvSpPr txBox="1"/>
          <p:nvPr>
            <p:ph idx="1" type="body"/>
          </p:nvPr>
        </p:nvSpPr>
        <p:spPr>
          <a:xfrm>
            <a:off x="568700" y="1142525"/>
            <a:ext cx="23772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Amelia</a:t>
            </a:r>
            <a:endParaRPr/>
          </a:p>
          <a:p>
            <a:pPr indent="-317500" lvl="0" marL="457200" rtl="0" algn="l">
              <a:spcBef>
                <a:spcPts val="0"/>
              </a:spcBef>
              <a:spcAft>
                <a:spcPts val="0"/>
              </a:spcAft>
              <a:buSzPts val="1400"/>
              <a:buChar char="●"/>
            </a:pPr>
            <a:r>
              <a:rPr lang="en"/>
              <a:t>24 years old</a:t>
            </a:r>
            <a:endParaRPr/>
          </a:p>
          <a:p>
            <a:pPr indent="-317500" lvl="0" marL="457200" rtl="0" algn="l">
              <a:spcBef>
                <a:spcPts val="0"/>
              </a:spcBef>
              <a:spcAft>
                <a:spcPts val="0"/>
              </a:spcAft>
              <a:buSzPts val="1400"/>
              <a:buChar char="●"/>
            </a:pPr>
            <a:r>
              <a:rPr lang="en"/>
              <a:t>Female</a:t>
            </a:r>
            <a:endParaRPr/>
          </a:p>
          <a:p>
            <a:pPr indent="-317500" lvl="0" marL="457200" rtl="0" algn="l">
              <a:spcBef>
                <a:spcPts val="0"/>
              </a:spcBef>
              <a:spcAft>
                <a:spcPts val="0"/>
              </a:spcAft>
              <a:buSzPts val="1400"/>
              <a:buChar char="●"/>
            </a:pPr>
            <a:r>
              <a:rPr lang="en"/>
              <a:t>Singapore</a:t>
            </a:r>
            <a:endParaRPr/>
          </a:p>
          <a:p>
            <a:pPr indent="-317500" lvl="0" marL="457200" rtl="0" algn="l">
              <a:spcBef>
                <a:spcPts val="0"/>
              </a:spcBef>
              <a:spcAft>
                <a:spcPts val="0"/>
              </a:spcAft>
              <a:buSzPts val="1400"/>
              <a:buChar char="●"/>
            </a:pPr>
            <a:r>
              <a:rPr lang="en"/>
              <a:t>Moving alone</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en"/>
              <a:t>Dental care for the appropriate age (under 25)</a:t>
            </a:r>
            <a:endParaRPr/>
          </a:p>
        </p:txBody>
      </p:sp>
      <p:cxnSp>
        <p:nvCxnSpPr>
          <p:cNvPr id="80" name="Google Shape;80;p16"/>
          <p:cNvCxnSpPr>
            <a:stCxn id="79" idx="1"/>
            <a:endCxn id="79" idx="3"/>
          </p:cNvCxnSpPr>
          <p:nvPr/>
        </p:nvCxnSpPr>
        <p:spPr>
          <a:xfrm>
            <a:off x="568700" y="2903225"/>
            <a:ext cx="2377200" cy="0"/>
          </a:xfrm>
          <a:prstGeom prst="straightConnector1">
            <a:avLst/>
          </a:prstGeom>
          <a:noFill/>
          <a:ln cap="flat" cmpd="sng" w="9525">
            <a:solidFill>
              <a:schemeClr val="dk2"/>
            </a:solidFill>
            <a:prstDash val="solid"/>
            <a:round/>
            <a:headEnd len="med" w="med" type="none"/>
            <a:tailEnd len="med" w="med" type="none"/>
          </a:ln>
        </p:spPr>
      </p:cxnSp>
      <p:pic>
        <p:nvPicPr>
          <p:cNvPr id="81" name="Google Shape;81;p16"/>
          <p:cNvPicPr preferRelativeResize="0"/>
          <p:nvPr/>
        </p:nvPicPr>
        <p:blipFill>
          <a:blip r:embed="rId3">
            <a:alphaModFix/>
          </a:blip>
          <a:stretch>
            <a:fillRect/>
          </a:stretch>
        </p:blipFill>
        <p:spPr>
          <a:xfrm>
            <a:off x="5587375" y="208363"/>
            <a:ext cx="2658809" cy="47267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Demonstrative profile</a:t>
            </a:r>
            <a:endParaRPr/>
          </a:p>
        </p:txBody>
      </p:sp>
      <p:sp>
        <p:nvSpPr>
          <p:cNvPr id="87" name="Google Shape;87;p17"/>
          <p:cNvSpPr txBox="1"/>
          <p:nvPr>
            <p:ph idx="1" type="body"/>
          </p:nvPr>
        </p:nvSpPr>
        <p:spPr>
          <a:xfrm>
            <a:off x="568700" y="1142525"/>
            <a:ext cx="23772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Amelia</a:t>
            </a:r>
            <a:endParaRPr/>
          </a:p>
          <a:p>
            <a:pPr indent="-317500" lvl="0" marL="457200" rtl="0" algn="l">
              <a:spcBef>
                <a:spcPts val="0"/>
              </a:spcBef>
              <a:spcAft>
                <a:spcPts val="0"/>
              </a:spcAft>
              <a:buSzPts val="1400"/>
              <a:buChar char="●"/>
            </a:pPr>
            <a:r>
              <a:rPr lang="en"/>
              <a:t>24 years old</a:t>
            </a:r>
            <a:endParaRPr/>
          </a:p>
          <a:p>
            <a:pPr indent="-317500" lvl="0" marL="457200" rtl="0" algn="l">
              <a:spcBef>
                <a:spcPts val="0"/>
              </a:spcBef>
              <a:spcAft>
                <a:spcPts val="0"/>
              </a:spcAft>
              <a:buSzPts val="1400"/>
              <a:buChar char="●"/>
            </a:pPr>
            <a:r>
              <a:rPr lang="en"/>
              <a:t>Female</a:t>
            </a:r>
            <a:endParaRPr/>
          </a:p>
          <a:p>
            <a:pPr indent="-317500" lvl="0" marL="457200" rtl="0" algn="l">
              <a:spcBef>
                <a:spcPts val="0"/>
              </a:spcBef>
              <a:spcAft>
                <a:spcPts val="0"/>
              </a:spcAft>
              <a:buSzPts val="1400"/>
              <a:buChar char="●"/>
            </a:pPr>
            <a:r>
              <a:rPr lang="en"/>
              <a:t>Singapore</a:t>
            </a:r>
            <a:endParaRPr/>
          </a:p>
          <a:p>
            <a:pPr indent="-317500" lvl="0" marL="457200" rtl="0" algn="l">
              <a:spcBef>
                <a:spcPts val="0"/>
              </a:spcBef>
              <a:spcAft>
                <a:spcPts val="0"/>
              </a:spcAft>
              <a:buSzPts val="1400"/>
              <a:buChar char="●"/>
            </a:pPr>
            <a:r>
              <a:rPr lang="en"/>
              <a:t>Moving alone</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en"/>
              <a:t>Relevant accommodation cost comparison</a:t>
            </a:r>
            <a:endParaRPr/>
          </a:p>
        </p:txBody>
      </p:sp>
      <p:cxnSp>
        <p:nvCxnSpPr>
          <p:cNvPr id="88" name="Google Shape;88;p17"/>
          <p:cNvCxnSpPr>
            <a:stCxn id="87" idx="1"/>
            <a:endCxn id="87" idx="3"/>
          </p:cNvCxnSpPr>
          <p:nvPr/>
        </p:nvCxnSpPr>
        <p:spPr>
          <a:xfrm>
            <a:off x="568700" y="2903225"/>
            <a:ext cx="2377200" cy="0"/>
          </a:xfrm>
          <a:prstGeom prst="straightConnector1">
            <a:avLst/>
          </a:prstGeom>
          <a:noFill/>
          <a:ln cap="flat" cmpd="sng" w="9525">
            <a:solidFill>
              <a:schemeClr val="dk2"/>
            </a:solidFill>
            <a:prstDash val="solid"/>
            <a:round/>
            <a:headEnd len="med" w="med" type="none"/>
            <a:tailEnd len="med" w="med" type="none"/>
          </a:ln>
        </p:spPr>
      </p:cxnSp>
      <p:pic>
        <p:nvPicPr>
          <p:cNvPr id="89" name="Google Shape;89;p17"/>
          <p:cNvPicPr preferRelativeResize="0"/>
          <p:nvPr/>
        </p:nvPicPr>
        <p:blipFill>
          <a:blip r:embed="rId3">
            <a:alphaModFix/>
          </a:blip>
          <a:stretch>
            <a:fillRect/>
          </a:stretch>
        </p:blipFill>
        <p:spPr>
          <a:xfrm>
            <a:off x="5723550" y="261175"/>
            <a:ext cx="2599402" cy="46211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Demonstrative profile</a:t>
            </a:r>
            <a:endParaRPr/>
          </a:p>
        </p:txBody>
      </p:sp>
      <p:sp>
        <p:nvSpPr>
          <p:cNvPr id="95" name="Google Shape;95;p18"/>
          <p:cNvSpPr txBox="1"/>
          <p:nvPr>
            <p:ph idx="1" type="body"/>
          </p:nvPr>
        </p:nvSpPr>
        <p:spPr>
          <a:xfrm>
            <a:off x="568700" y="1142525"/>
            <a:ext cx="23772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Marko</a:t>
            </a:r>
            <a:endParaRPr/>
          </a:p>
          <a:p>
            <a:pPr indent="-317500" lvl="0" marL="457200" rtl="0" algn="l">
              <a:spcBef>
                <a:spcPts val="0"/>
              </a:spcBef>
              <a:spcAft>
                <a:spcPts val="0"/>
              </a:spcAft>
              <a:buSzPts val="1400"/>
              <a:buChar char="●"/>
            </a:pPr>
            <a:r>
              <a:rPr lang="en"/>
              <a:t>41 years old</a:t>
            </a:r>
            <a:endParaRPr/>
          </a:p>
          <a:p>
            <a:pPr indent="-317500" lvl="0" marL="457200" rtl="0" algn="l">
              <a:spcBef>
                <a:spcPts val="0"/>
              </a:spcBef>
              <a:spcAft>
                <a:spcPts val="0"/>
              </a:spcAft>
              <a:buSzPts val="1400"/>
              <a:buChar char="●"/>
            </a:pPr>
            <a:r>
              <a:rPr lang="en"/>
              <a:t>Male</a:t>
            </a:r>
            <a:endParaRPr/>
          </a:p>
          <a:p>
            <a:pPr indent="-317500" lvl="0" marL="457200" rtl="0" algn="l">
              <a:spcBef>
                <a:spcPts val="0"/>
              </a:spcBef>
              <a:spcAft>
                <a:spcPts val="0"/>
              </a:spcAft>
              <a:buSzPts val="1400"/>
              <a:buChar char="●"/>
            </a:pPr>
            <a:r>
              <a:rPr lang="en"/>
              <a:t>Helsinki, Finland</a:t>
            </a:r>
            <a:endParaRPr/>
          </a:p>
          <a:p>
            <a:pPr indent="-317500" lvl="0" marL="457200" rtl="0" algn="l">
              <a:spcBef>
                <a:spcPts val="0"/>
              </a:spcBef>
              <a:spcAft>
                <a:spcPts val="0"/>
              </a:spcAft>
              <a:buSzPts val="1400"/>
              <a:buChar char="●"/>
            </a:pPr>
            <a:r>
              <a:rPr lang="en"/>
              <a:t>Moving with family (wife, and child aged 6-17)</a:t>
            </a:r>
            <a:endParaRPr/>
          </a:p>
          <a:p>
            <a:pPr indent="0" lvl="0" marL="457200" rtl="0" algn="l">
              <a:spcBef>
                <a:spcPts val="1600"/>
              </a:spcBef>
              <a:spcAft>
                <a:spcPts val="0"/>
              </a:spcAft>
              <a:buNone/>
            </a:pPr>
            <a:r>
              <a:t/>
            </a:r>
            <a:endParaRPr/>
          </a:p>
          <a:p>
            <a:pPr indent="-317500" lvl="0" marL="457200" rtl="0" algn="l">
              <a:spcBef>
                <a:spcPts val="1600"/>
              </a:spcBef>
              <a:spcAft>
                <a:spcPts val="0"/>
              </a:spcAft>
              <a:buSzPts val="1400"/>
              <a:buChar char="●"/>
            </a:pPr>
            <a:r>
              <a:rPr lang="en"/>
              <a:t>Dental care for the appropriate age (over 25)</a:t>
            </a:r>
            <a:endParaRPr/>
          </a:p>
          <a:p>
            <a:pPr indent="0" lvl="0" marL="457200" rtl="0" algn="l">
              <a:spcBef>
                <a:spcPts val="1600"/>
              </a:spcBef>
              <a:spcAft>
                <a:spcPts val="1600"/>
              </a:spcAft>
              <a:buNone/>
            </a:pPr>
            <a:r>
              <a:t/>
            </a:r>
            <a:endParaRPr/>
          </a:p>
        </p:txBody>
      </p:sp>
      <p:cxnSp>
        <p:nvCxnSpPr>
          <p:cNvPr id="96" name="Google Shape;96;p18"/>
          <p:cNvCxnSpPr/>
          <p:nvPr/>
        </p:nvCxnSpPr>
        <p:spPr>
          <a:xfrm>
            <a:off x="568700" y="3273700"/>
            <a:ext cx="2377200" cy="0"/>
          </a:xfrm>
          <a:prstGeom prst="straightConnector1">
            <a:avLst/>
          </a:prstGeom>
          <a:noFill/>
          <a:ln cap="flat" cmpd="sng" w="9525">
            <a:solidFill>
              <a:schemeClr val="dk2"/>
            </a:solidFill>
            <a:prstDash val="solid"/>
            <a:round/>
            <a:headEnd len="med" w="med" type="none"/>
            <a:tailEnd len="med" w="med" type="none"/>
          </a:ln>
        </p:spPr>
      </p:cxnSp>
      <p:pic>
        <p:nvPicPr>
          <p:cNvPr id="97" name="Google Shape;97;p18"/>
          <p:cNvPicPr preferRelativeResize="0"/>
          <p:nvPr/>
        </p:nvPicPr>
        <p:blipFill>
          <a:blip r:embed="rId3">
            <a:alphaModFix/>
          </a:blip>
          <a:stretch>
            <a:fillRect/>
          </a:stretch>
        </p:blipFill>
        <p:spPr>
          <a:xfrm>
            <a:off x="5649075" y="290062"/>
            <a:ext cx="2566901" cy="45633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Demonstrative profile</a:t>
            </a:r>
            <a:endParaRPr/>
          </a:p>
        </p:txBody>
      </p:sp>
      <p:sp>
        <p:nvSpPr>
          <p:cNvPr id="103" name="Google Shape;103;p19"/>
          <p:cNvSpPr txBox="1"/>
          <p:nvPr>
            <p:ph idx="1" type="body"/>
          </p:nvPr>
        </p:nvSpPr>
        <p:spPr>
          <a:xfrm>
            <a:off x="568700" y="1142525"/>
            <a:ext cx="2377200" cy="35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Marko</a:t>
            </a:r>
            <a:endParaRPr/>
          </a:p>
          <a:p>
            <a:pPr indent="-317500" lvl="0" marL="457200" rtl="0" algn="l">
              <a:spcBef>
                <a:spcPts val="0"/>
              </a:spcBef>
              <a:spcAft>
                <a:spcPts val="0"/>
              </a:spcAft>
              <a:buSzPts val="1400"/>
              <a:buChar char="●"/>
            </a:pPr>
            <a:r>
              <a:rPr lang="en"/>
              <a:t>41 years old</a:t>
            </a:r>
            <a:endParaRPr/>
          </a:p>
          <a:p>
            <a:pPr indent="-317500" lvl="0" marL="457200" rtl="0" algn="l">
              <a:spcBef>
                <a:spcPts val="0"/>
              </a:spcBef>
              <a:spcAft>
                <a:spcPts val="0"/>
              </a:spcAft>
              <a:buSzPts val="1400"/>
              <a:buChar char="●"/>
            </a:pPr>
            <a:r>
              <a:rPr lang="en"/>
              <a:t>Male</a:t>
            </a:r>
            <a:endParaRPr/>
          </a:p>
          <a:p>
            <a:pPr indent="-317500" lvl="0" marL="457200" rtl="0" algn="l">
              <a:spcBef>
                <a:spcPts val="0"/>
              </a:spcBef>
              <a:spcAft>
                <a:spcPts val="0"/>
              </a:spcAft>
              <a:buSzPts val="1400"/>
              <a:buChar char="●"/>
            </a:pPr>
            <a:r>
              <a:rPr lang="en"/>
              <a:t>Helsinki, Finland</a:t>
            </a:r>
            <a:endParaRPr/>
          </a:p>
          <a:p>
            <a:pPr indent="-317500" lvl="0" marL="457200" rtl="0" algn="l">
              <a:spcBef>
                <a:spcPts val="0"/>
              </a:spcBef>
              <a:spcAft>
                <a:spcPts val="0"/>
              </a:spcAft>
              <a:buSzPts val="1400"/>
              <a:buChar char="●"/>
            </a:pPr>
            <a:r>
              <a:rPr lang="en"/>
              <a:t>Moving with family (wife, and child aged 6-17)</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en"/>
              <a:t>Education opportunities for user’s family</a:t>
            </a:r>
            <a:endParaRPr/>
          </a:p>
        </p:txBody>
      </p:sp>
      <p:cxnSp>
        <p:nvCxnSpPr>
          <p:cNvPr id="104" name="Google Shape;104;p19"/>
          <p:cNvCxnSpPr/>
          <p:nvPr/>
        </p:nvCxnSpPr>
        <p:spPr>
          <a:xfrm>
            <a:off x="568700" y="3322125"/>
            <a:ext cx="2377200" cy="0"/>
          </a:xfrm>
          <a:prstGeom prst="straightConnector1">
            <a:avLst/>
          </a:prstGeom>
          <a:noFill/>
          <a:ln cap="flat" cmpd="sng" w="9525">
            <a:solidFill>
              <a:schemeClr val="dk2"/>
            </a:solidFill>
            <a:prstDash val="solid"/>
            <a:round/>
            <a:headEnd len="med" w="med" type="none"/>
            <a:tailEnd len="med" w="med" type="none"/>
          </a:ln>
        </p:spPr>
      </p:cxnSp>
      <p:pic>
        <p:nvPicPr>
          <p:cNvPr id="105" name="Google Shape;105;p19"/>
          <p:cNvPicPr preferRelativeResize="0"/>
          <p:nvPr/>
        </p:nvPicPr>
        <p:blipFill>
          <a:blip r:embed="rId3">
            <a:alphaModFix/>
          </a:blip>
          <a:stretch>
            <a:fillRect/>
          </a:stretch>
        </p:blipFill>
        <p:spPr>
          <a:xfrm>
            <a:off x="5616575" y="330636"/>
            <a:ext cx="2521271" cy="44822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information</a:t>
            </a:r>
            <a:endParaRPr/>
          </a:p>
        </p:txBody>
      </p:sp>
      <p:sp>
        <p:nvSpPr>
          <p:cNvPr id="111" name="Google Shape;111;p20"/>
          <p:cNvSpPr txBox="1"/>
          <p:nvPr>
            <p:ph idx="1" type="body"/>
          </p:nvPr>
        </p:nvSpPr>
        <p:spPr>
          <a:xfrm>
            <a:off x="311700" y="1152475"/>
            <a:ext cx="3553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~60% of Sweden’s population speaks English</a:t>
            </a:r>
            <a:endParaRPr/>
          </a:p>
          <a:p>
            <a:pPr indent="0" lvl="0" marL="0" rtl="0" algn="l">
              <a:spcBef>
                <a:spcPts val="1600"/>
              </a:spcBef>
              <a:spcAft>
                <a:spcPts val="0"/>
              </a:spcAft>
              <a:buNone/>
            </a:pPr>
            <a:r>
              <a:rPr lang="en"/>
              <a:t>General health care: yearly low-cost capped fees for health care and medication</a:t>
            </a:r>
            <a:endParaRPr/>
          </a:p>
          <a:p>
            <a:pPr indent="0" lvl="0" marL="0" rtl="0" algn="l">
              <a:spcBef>
                <a:spcPts val="1600"/>
              </a:spcBef>
              <a:spcAft>
                <a:spcPts val="0"/>
              </a:spcAft>
              <a:buNone/>
            </a:pPr>
            <a:r>
              <a:rPr lang="en"/>
              <a:t>Public transport: well-organized and easily accessible buses, trams and trains</a:t>
            </a:r>
            <a:endParaRPr/>
          </a:p>
          <a:p>
            <a:pPr indent="0" lvl="0" marL="0" rtl="0" algn="l">
              <a:spcBef>
                <a:spcPts val="1600"/>
              </a:spcBef>
              <a:spcAft>
                <a:spcPts val="0"/>
              </a:spcAft>
              <a:buNone/>
            </a:pPr>
            <a:r>
              <a:rPr lang="en"/>
              <a:t>Job security: strong labor union presence in Sweden protecting employees</a:t>
            </a:r>
            <a:endParaRPr/>
          </a:p>
          <a:p>
            <a:pPr indent="0" lvl="0" marL="0" rtl="0" algn="l">
              <a:spcBef>
                <a:spcPts val="1600"/>
              </a:spcBef>
              <a:spcAft>
                <a:spcPts val="1600"/>
              </a:spcAft>
              <a:buNone/>
            </a:pPr>
            <a:r>
              <a:rPr lang="en"/>
              <a:t>Work environment: safe, equal and welcoming workplace for every individual</a:t>
            </a:r>
            <a:endParaRPr/>
          </a:p>
        </p:txBody>
      </p:sp>
      <p:cxnSp>
        <p:nvCxnSpPr>
          <p:cNvPr id="112" name="Google Shape;112;p20"/>
          <p:cNvCxnSpPr>
            <a:stCxn id="113" idx="0"/>
            <a:endCxn id="113" idx="2"/>
          </p:cNvCxnSpPr>
          <p:nvPr/>
        </p:nvCxnSpPr>
        <p:spPr>
          <a:xfrm>
            <a:off x="6457550" y="1152475"/>
            <a:ext cx="0" cy="3416400"/>
          </a:xfrm>
          <a:prstGeom prst="straightConnector1">
            <a:avLst/>
          </a:prstGeom>
          <a:noFill/>
          <a:ln cap="flat" cmpd="sng" w="9525">
            <a:solidFill>
              <a:schemeClr val="dk2"/>
            </a:solidFill>
            <a:prstDash val="solid"/>
            <a:round/>
            <a:headEnd len="med" w="med" type="none"/>
            <a:tailEnd len="med" w="med" type="none"/>
          </a:ln>
        </p:spPr>
      </p:cxnSp>
      <p:pic>
        <p:nvPicPr>
          <p:cNvPr id="114" name="Google Shape;114;p20"/>
          <p:cNvPicPr preferRelativeResize="0"/>
          <p:nvPr/>
        </p:nvPicPr>
        <p:blipFill>
          <a:blip r:embed="rId3">
            <a:alphaModFix/>
          </a:blip>
          <a:stretch>
            <a:fillRect/>
          </a:stretch>
        </p:blipFill>
        <p:spPr>
          <a:xfrm>
            <a:off x="5524150" y="335013"/>
            <a:ext cx="2516324" cy="44734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button</a:t>
            </a:r>
            <a:endParaRPr/>
          </a:p>
        </p:txBody>
      </p:sp>
      <p:pic>
        <p:nvPicPr>
          <p:cNvPr id="120" name="Google Shape;120;p21"/>
          <p:cNvPicPr preferRelativeResize="0"/>
          <p:nvPr/>
        </p:nvPicPr>
        <p:blipFill>
          <a:blip r:embed="rId3">
            <a:alphaModFix/>
          </a:blip>
          <a:stretch>
            <a:fillRect/>
          </a:stretch>
        </p:blipFill>
        <p:spPr>
          <a:xfrm>
            <a:off x="2174800" y="1017725"/>
            <a:ext cx="2149297" cy="3820973"/>
          </a:xfrm>
          <a:prstGeom prst="rect">
            <a:avLst/>
          </a:prstGeom>
          <a:noFill/>
          <a:ln>
            <a:noFill/>
          </a:ln>
        </p:spPr>
      </p:pic>
      <p:pic>
        <p:nvPicPr>
          <p:cNvPr id="121" name="Google Shape;121;p21"/>
          <p:cNvPicPr preferRelativeResize="0"/>
          <p:nvPr/>
        </p:nvPicPr>
        <p:blipFill>
          <a:blip r:embed="rId4">
            <a:alphaModFix/>
          </a:blip>
          <a:stretch>
            <a:fillRect/>
          </a:stretch>
        </p:blipFill>
        <p:spPr>
          <a:xfrm>
            <a:off x="5059897" y="1017725"/>
            <a:ext cx="2149297" cy="38209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