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5"/>
  </p:notesMasterIdLst>
  <p:sldIdLst>
    <p:sldId id="294" r:id="rId2"/>
    <p:sldId id="257" r:id="rId3"/>
    <p:sldId id="301" r:id="rId4"/>
    <p:sldId id="259" r:id="rId5"/>
    <p:sldId id="260" r:id="rId6"/>
    <p:sldId id="261" r:id="rId7"/>
    <p:sldId id="295" r:id="rId8"/>
    <p:sldId id="293" r:id="rId9"/>
    <p:sldId id="263" r:id="rId10"/>
    <p:sldId id="264" r:id="rId11"/>
    <p:sldId id="267" r:id="rId12"/>
    <p:sldId id="268" r:id="rId13"/>
    <p:sldId id="270" r:id="rId14"/>
    <p:sldId id="269" r:id="rId15"/>
    <p:sldId id="271" r:id="rId16"/>
    <p:sldId id="272" r:id="rId17"/>
    <p:sldId id="297" r:id="rId18"/>
    <p:sldId id="298" r:id="rId19"/>
    <p:sldId id="275" r:id="rId20"/>
    <p:sldId id="289" r:id="rId21"/>
    <p:sldId id="299" r:id="rId22"/>
    <p:sldId id="285" r:id="rId23"/>
    <p:sldId id="302" r:id="rId24"/>
    <p:sldId id="286" r:id="rId25"/>
    <p:sldId id="287" r:id="rId26"/>
    <p:sldId id="288" r:id="rId27"/>
    <p:sldId id="300" r:id="rId28"/>
    <p:sldId id="303" r:id="rId29"/>
    <p:sldId id="304" r:id="rId30"/>
    <p:sldId id="307" r:id="rId31"/>
    <p:sldId id="308" r:id="rId32"/>
    <p:sldId id="320" r:id="rId33"/>
    <p:sldId id="321" r:id="rId34"/>
    <p:sldId id="324" r:id="rId35"/>
    <p:sldId id="325" r:id="rId36"/>
    <p:sldId id="326" r:id="rId37"/>
    <p:sldId id="327" r:id="rId38"/>
    <p:sldId id="328" r:id="rId39"/>
    <p:sldId id="329" r:id="rId40"/>
    <p:sldId id="330" r:id="rId41"/>
    <p:sldId id="305" r:id="rId42"/>
    <p:sldId id="309" r:id="rId43"/>
    <p:sldId id="310" r:id="rId44"/>
    <p:sldId id="312" r:id="rId45"/>
    <p:sldId id="313" r:id="rId46"/>
    <p:sldId id="314" r:id="rId47"/>
    <p:sldId id="311" r:id="rId48"/>
    <p:sldId id="290" r:id="rId49"/>
    <p:sldId id="316" r:id="rId50"/>
    <p:sldId id="317" r:id="rId51"/>
    <p:sldId id="318" r:id="rId52"/>
    <p:sldId id="291" r:id="rId53"/>
    <p:sldId id="31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32" autoAdjust="0"/>
  </p:normalViewPr>
  <p:slideViewPr>
    <p:cSldViewPr>
      <p:cViewPr varScale="1">
        <p:scale>
          <a:sx n="55" d="100"/>
          <a:sy n="55" d="100"/>
        </p:scale>
        <p:origin x="-12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8AE00-E72F-4005-8B4F-A765F34D63E1}" type="datetimeFigureOut">
              <a:rPr lang="en-US" smtClean="0"/>
              <a:pPr/>
              <a:t>18-10-2019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4F458-6E52-45F8-9FAD-B4E9937C3F4A}" type="slidenum">
              <a:rPr lang="en-US" smtClean="0"/>
              <a:pPr/>
              <a:t>‹#›</a:t>
            </a:fld>
            <a:endParaRPr lang="en-US"/>
          </a:p>
        </p:txBody>
      </p:sp>
    </p:spTree>
    <p:extLst>
      <p:ext uri="{BB962C8B-B14F-4D97-AF65-F5344CB8AC3E}">
        <p14:creationId xmlns:p14="http://schemas.microsoft.com/office/powerpoint/2010/main" val="373508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 </a:t>
            </a:r>
            <a:r>
              <a:rPr lang="vi-VN" b="1" smtClean="0"/>
              <a:t>Kích hoạt khác với các hạn chế gây nên chỉ được thức tỉnh khi một số sự kiện xảy ra (chèn, Cập Nhật, xoá) một thức, kích hoạt kiểm tra một điều kiện. Nếu điều kiện không giữ, kích hoạt không làm gì để đáp ứng xảy ra sự kiện nếu điều kiện hài lòng, hành động liên quan đến kích hoạt được thực hiện bởi DBMS</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 </a:t>
            </a:r>
            <a:r>
              <a:rPr lang="vi-VN" b="1" smtClean="0"/>
              <a:t>Trình kích hoạt có thể triển khai các quy tắc nghiệp vụ</a:t>
            </a:r>
          </a:p>
          <a:p>
            <a:r>
              <a:rPr lang="vi-VN" b="1" smtClean="0"/>
              <a:t>Ví dụ. tạo Đơn đặt hàng mới khi khách hàng thanh toán giỏ hàng (trong các trang web thương mại điện tử trực tuyến)</a:t>
            </a:r>
          </a:p>
          <a:p>
            <a:r>
              <a:rPr lang="vi-VN" b="1" smtClean="0"/>
              <a:t>Trình kích hoạt được sử dụng để đảm bảo tính toàn vẹn của dữ liệu</a:t>
            </a:r>
          </a:p>
          <a:p>
            <a:r>
              <a:rPr lang="vi-VN" b="1" smtClean="0"/>
              <a:t>Ví dụ. Cập nhật các thuộc tính có nguồn gốc khi dữ liệu cơ bản được thay đổi hoặc duy trì dữ liệu tóm tắt</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 </a:t>
            </a:r>
            <a:r>
              <a:rPr lang="vi-VN" smtClean="0"/>
              <a:t>Một số tính năng chính của trình kích hoạt</a:t>
            </a:r>
          </a:p>
          <a:p>
            <a:pPr>
              <a:buFontTx/>
              <a:buChar char="-"/>
            </a:pPr>
            <a:r>
              <a:rPr lang="vi-VN" smtClean="0"/>
              <a:t>Việc kiểm tra tình trạng của trigger và hành động của trigger có thể được thực hiện hoặc trên trạng thái của cơ sở dữ liệu tồn tại trước khi sự kiện kích hoạt được thực thi hoặc trạng thái tồn tại sau khi sự kiện kích hoạt được thực thi</a:t>
            </a:r>
          </a:p>
          <a:p>
            <a:pPr>
              <a:buFontTx/>
              <a:buChar char="-"/>
            </a:pPr>
            <a:r>
              <a:rPr lang="vi-VN" smtClean="0"/>
              <a:t>Điều kiện và hành động có thể tham chiếu cả giá trị cũ và / hoặc giá trị mới của các bộ dữ liệu đã được cập nhật trong sự kiện kích hoạt</a:t>
            </a:r>
          </a:p>
          <a:p>
            <a:pPr>
              <a:buFontTx/>
              <a:buChar char="-"/>
            </a:pPr>
            <a:r>
              <a:rPr lang="vi-VN" smtClean="0"/>
              <a:t>Có thể xác định các sự kiện cập nhật được giới hạn trong một thuộc tính cụ thể hoặc tập hợp thuộc tính</a:t>
            </a:r>
          </a:p>
          <a:p>
            <a:pPr>
              <a:buFontTx/>
              <a:buChar char="-"/>
            </a:pPr>
            <a:r>
              <a:rPr lang="vi-VN" smtClean="0"/>
              <a:t>Trình kích hoạt thực hiện một trong hai</a:t>
            </a:r>
          </a:p>
          <a:p>
            <a:pPr>
              <a:buFontTx/>
              <a:buChar char="-"/>
            </a:pPr>
            <a:r>
              <a:rPr lang="vi-VN" smtClean="0"/>
              <a:t>Một lần cho mỗi bộ sửa đổi</a:t>
            </a:r>
          </a:p>
          <a:p>
            <a:pPr>
              <a:buFontTx/>
              <a:buChar char="-"/>
            </a:pPr>
            <a:r>
              <a:rPr lang="vi-VN" smtClean="0"/>
              <a:t>Một lần cho tất cả các bộ dữ liệu được thay đổi trong một câu lệnh SQL</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FD94F458-6E52-45F8-9FAD-B4E9937C3F4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971550" lvl="1" indent="-514350">
              <a:buFont typeface="Verdana" pitchFamily="34" charset="0"/>
              <a:buAutoNum type="arabicPeriod"/>
            </a:pPr>
            <a:r>
              <a:rPr lang="en-US" sz="2400"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59988CC-609B-443B-9EA4-7EC4ACE715C9}" type="slidenum">
              <a:rPr lang="en-US" smtClean="0"/>
              <a:pPr eaLnBrk="1" hangingPunct="1"/>
              <a:t>35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39CC25-876C-4080-82E2-31FA3784F159}" type="slidenum">
              <a:rPr lang="en-US" smtClean="0"/>
              <a:pPr eaLnBrk="1" hangingPunct="1"/>
              <a:t>40</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Khối câu lệnh: BEGIN… END</a:t>
            </a:r>
          </a:p>
          <a:p>
            <a:r>
              <a:rPr lang="vi-VN" smtClean="0"/>
              <a:t>Các nhóm câu lệnh được sử dụng với câu lệnh IF, WHILE và CASE phải được nhóm lại với nhau bằng cách sử dụng câu lệnh BEGIN và END. Bất kỳ BEGIN phải có một END tương ứng trong cùng một lô.</a:t>
            </a:r>
          </a:p>
          <a:p>
            <a:r>
              <a:rPr lang="vi-VN" smtClean="0"/>
              <a:t>NẾU ... Tuyên bố ELSE</a:t>
            </a:r>
          </a:p>
          <a:p>
            <a:r>
              <a:rPr lang="vi-VN" smtClean="0"/>
              <a:t>đánh giá biểu thức Boolean và thực thi nhánh dựa trên kết quả</a:t>
            </a:r>
            <a:endParaRPr lang="en-US"/>
          </a:p>
        </p:txBody>
      </p:sp>
      <p:sp>
        <p:nvSpPr>
          <p:cNvPr id="4" name="Slide Number Placeholder 3"/>
          <p:cNvSpPr>
            <a:spLocks noGrp="1"/>
          </p:cNvSpPr>
          <p:nvPr>
            <p:ph type="sldNum" sz="quarter" idx="10"/>
          </p:nvPr>
        </p:nvSpPr>
        <p:spPr/>
        <p:txBody>
          <a:bodyPr/>
          <a:lstStyle/>
          <a:p>
            <a:fld id="{FD94F458-6E52-45F8-9FAD-B4E9937C3F4A}" type="slidenum">
              <a:rPr lang="en-US" smtClean="0"/>
              <a:pPr/>
              <a:t>41</a:t>
            </a:fld>
            <a:endParaRPr lang="en-US"/>
          </a:p>
        </p:txBody>
      </p:sp>
    </p:spTree>
    <p:extLst>
      <p:ext uri="{BB962C8B-B14F-4D97-AF65-F5344CB8AC3E}">
        <p14:creationId xmlns:p14="http://schemas.microsoft.com/office/powerpoint/2010/main" val="1814695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D94F458-6E52-45F8-9FAD-B4E9937C3F4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p>
          <a:p>
            <a:pPr lvl="1">
              <a:buFontTx/>
              <a:buChar char="-"/>
            </a:pP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1"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en-US"/>
          </a:p>
        </p:txBody>
      </p:sp>
      <p:sp>
        <p:nvSpPr>
          <p:cNvPr id="12" name="Rectangle 52"/>
          <p:cNvSpPr>
            <a:spLocks noChangeArrowheads="1"/>
          </p:cNvSpPr>
          <p:nvPr/>
        </p:nvSpPr>
        <p:spPr bwMode="ltGray">
          <a:xfrm>
            <a:off x="5895975"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smtClean="0">
              <a:solidFill>
                <a:srgbClr val="FFFF00"/>
              </a:solidFill>
              <a:effectLst>
                <a:outerShdw blurRad="38100" dist="38100" dir="2700000" algn="tl">
                  <a:srgbClr val="000000">
                    <a:alpha val="43137"/>
                  </a:srgbClr>
                </a:outerShdw>
              </a:effectLst>
              <a:latin typeface="+mj-lt"/>
            </a:endParaRPr>
          </a:p>
        </p:txBody>
      </p:sp>
      <p:sp>
        <p:nvSpPr>
          <p:cNvPr id="13" name="Rectangle 60"/>
          <p:cNvSpPr>
            <a:spLocks noChangeArrowheads="1"/>
          </p:cNvSpPr>
          <p:nvPr/>
        </p:nvSpPr>
        <p:spPr bwMode="black">
          <a:xfrm>
            <a:off x="0" y="2775458"/>
            <a:ext cx="9144000" cy="71438"/>
          </a:xfrm>
          <a:prstGeom prst="rect">
            <a:avLst/>
          </a:prstGeom>
          <a:solidFill>
            <a:schemeClr val="tx2"/>
          </a:solidFill>
          <a:ln w="9525">
            <a:noFill/>
            <a:miter lim="800000"/>
            <a:headEnd/>
            <a:tailEnd/>
          </a:ln>
          <a:effectLst/>
        </p:spPr>
        <p:txBody>
          <a:bodyPr wrap="none" anchor="ctr"/>
          <a:lstStyle/>
          <a:p>
            <a:endParaRPr lang="en-US"/>
          </a:p>
        </p:txBody>
      </p:sp>
      <p:sp>
        <p:nvSpPr>
          <p:cNvPr id="14" name="Rectangle 63"/>
          <p:cNvSpPr>
            <a:spLocks noChangeArrowheads="1"/>
          </p:cNvSpPr>
          <p:nvPr/>
        </p:nvSpPr>
        <p:spPr bwMode="gray">
          <a:xfrm>
            <a:off x="2895600" y="2856904"/>
            <a:ext cx="6248400" cy="1093304"/>
          </a:xfrm>
          <a:prstGeom prst="rect">
            <a:avLst/>
          </a:prstGeom>
          <a:solidFill>
            <a:srgbClr val="0070C0"/>
          </a:solidFill>
          <a:ln w="9525">
            <a:noFill/>
            <a:miter lim="800000"/>
            <a:headEnd/>
            <a:tailEnd/>
          </a:ln>
          <a:effectLst/>
        </p:spPr>
        <p:txBody>
          <a:bodyPr wrap="none" anchor="ctr"/>
          <a:lstStyle/>
          <a:p>
            <a:endParaRPr lang="en-US"/>
          </a:p>
        </p:txBody>
      </p:sp>
      <p:sp>
        <p:nvSpPr>
          <p:cNvPr id="15" name="Rectangle 2"/>
          <p:cNvSpPr>
            <a:spLocks noGrp="1" noChangeArrowheads="1"/>
          </p:cNvSpPr>
          <p:nvPr>
            <p:ph type="ctrTitle"/>
          </p:nvPr>
        </p:nvSpPr>
        <p:spPr bwMode="ltGray">
          <a:xfrm>
            <a:off x="3124200" y="3048000"/>
            <a:ext cx="5791200" cy="685800"/>
          </a:xfrm>
        </p:spPr>
        <p:txBody>
          <a:bodyPr>
            <a:noAutofit/>
          </a:bodyPr>
          <a:lstStyle>
            <a:lvl1pPr algn="ctr">
              <a:defRPr sz="4000" b="1" spc="300">
                <a:solidFill>
                  <a:schemeClr val="tx1"/>
                </a:solidFill>
                <a:effectLst>
                  <a:outerShdw blurRad="38100" dist="38100" dir="2700000" algn="tl">
                    <a:srgbClr val="000000">
                      <a:alpha val="43137"/>
                    </a:srgbClr>
                  </a:outerShdw>
                </a:effectLst>
                <a:latin typeface="Arial (Headings)"/>
              </a:defRPr>
            </a:lvl1pPr>
          </a:lstStyle>
          <a:p>
            <a:r>
              <a:rPr lang="en-US" smtClean="0"/>
              <a:t>Click to edit Master title style</a:t>
            </a:r>
            <a:endParaRPr lang="en-US" dirty="0"/>
          </a:p>
        </p:txBody>
      </p:sp>
      <p:pic>
        <p:nvPicPr>
          <p:cNvPr id="16" name="Picture 62"/>
          <p:cNvPicPr>
            <a:picLocks noChangeAspect="1" noChangeArrowheads="1"/>
          </p:cNvPicPr>
          <p:nvPr/>
        </p:nvPicPr>
        <p:blipFill>
          <a:blip r:embed="rId3" cstate="print"/>
          <a:srcRect/>
          <a:stretch>
            <a:fillRect/>
          </a:stretch>
        </p:blipFill>
        <p:spPr bwMode="auto">
          <a:xfrm>
            <a:off x="1" y="2845308"/>
            <a:ext cx="2895600" cy="2674271"/>
          </a:xfrm>
          <a:prstGeom prst="rect">
            <a:avLst/>
          </a:prstGeom>
          <a:noFill/>
        </p:spPr>
      </p:pic>
      <p:sp>
        <p:nvSpPr>
          <p:cNvPr id="18" name="Rectangle 52"/>
          <p:cNvSpPr>
            <a:spLocks noChangeArrowheads="1"/>
          </p:cNvSpPr>
          <p:nvPr/>
        </p:nvSpPr>
        <p:spPr bwMode="ltGray">
          <a:xfrm>
            <a:off x="2819400"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grpSp>
        <p:nvGrpSpPr>
          <p:cNvPr id="2" name="Group 53"/>
          <p:cNvGrpSpPr>
            <a:grpSpLocks/>
          </p:cNvGrpSpPr>
          <p:nvPr/>
        </p:nvGrpSpPr>
        <p:grpSpPr bwMode="auto">
          <a:xfrm>
            <a:off x="19050" y="2330450"/>
            <a:ext cx="9115425" cy="358775"/>
            <a:chOff x="3827" y="1468"/>
            <a:chExt cx="1927" cy="226"/>
          </a:xfrm>
        </p:grpSpPr>
        <p:sp>
          <p:nvSpPr>
            <p:cNvPr id="20"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en-US"/>
            </a:p>
          </p:txBody>
        </p:sp>
        <p:sp>
          <p:nvSpPr>
            <p:cNvPr id="21"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en-US"/>
            </a:p>
          </p:txBody>
        </p:sp>
        <p:sp>
          <p:nvSpPr>
            <p:cNvPr id="22"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en-US"/>
            </a:p>
          </p:txBody>
        </p:sp>
        <p:sp>
          <p:nvSpPr>
            <p:cNvPr id="23"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en-US"/>
            </a:p>
          </p:txBody>
        </p:sp>
      </p:grpSp>
      <p:pic>
        <p:nvPicPr>
          <p:cNvPr id="24" name="Picture 61"/>
          <p:cNvPicPr>
            <a:picLocks noChangeAspect="1" noChangeArrowheads="1"/>
          </p:cNvPicPr>
          <p:nvPr/>
        </p:nvPicPr>
        <p:blipFill>
          <a:blip r:embed="rId4" cstate="print"/>
          <a:srcRect/>
          <a:stretch>
            <a:fillRect/>
          </a:stretch>
        </p:blipFill>
        <p:spPr bwMode="auto">
          <a:xfrm>
            <a:off x="0" y="-12192"/>
            <a:ext cx="2887663" cy="2790825"/>
          </a:xfrm>
          <a:prstGeom prst="rect">
            <a:avLst/>
          </a:prstGeom>
          <a:noFill/>
        </p:spPr>
      </p:pic>
      <p:sp>
        <p:nvSpPr>
          <p:cNvPr id="25" name="TextBox 24"/>
          <p:cNvSpPr txBox="1"/>
          <p:nvPr/>
        </p:nvSpPr>
        <p:spPr>
          <a:xfrm>
            <a:off x="3048000" y="303074"/>
            <a:ext cx="5943600" cy="1754326"/>
          </a:xfrm>
          <a:prstGeom prst="rect">
            <a:avLst/>
          </a:prstGeom>
          <a:noFill/>
          <a:effectLst>
            <a:outerShdw blurRad="50800" dist="50800" dir="5400000" algn="ctr" rotWithShape="0">
              <a:srgbClr val="92D050"/>
            </a:outerShdw>
          </a:effectLst>
        </p:spPr>
        <p:txBody>
          <a:bodyPr wrap="square" rtlCol="0">
            <a:spAutoFit/>
          </a:bodyPr>
          <a:lstStyle/>
          <a:p>
            <a:pPr algn="ctr"/>
            <a:r>
              <a:rPr lang="en-US" sz="3600" b="1" baseline="0" smtClean="0">
                <a:solidFill>
                  <a:srgbClr val="FFFF00"/>
                </a:solidFill>
                <a:effectLst>
                  <a:outerShdw blurRad="38100" dist="38100" dir="2700000" algn="tl">
                    <a:srgbClr val="000000">
                      <a:alpha val="43137"/>
                    </a:srgbClr>
                  </a:outerShdw>
                </a:effectLst>
              </a:rPr>
              <a:t>INTRODUCTION</a:t>
            </a:r>
          </a:p>
          <a:p>
            <a:pPr algn="ctr"/>
            <a:r>
              <a:rPr lang="en-US" sz="3600" b="1" baseline="0" smtClean="0">
                <a:solidFill>
                  <a:srgbClr val="FFFF00"/>
                </a:solidFill>
                <a:effectLst>
                  <a:outerShdw blurRad="38100" dist="38100" dir="2700000" algn="tl">
                    <a:srgbClr val="000000">
                      <a:alpha val="43137"/>
                    </a:srgbClr>
                  </a:outerShdw>
                </a:effectLst>
              </a:rPr>
              <a:t>TO</a:t>
            </a:r>
          </a:p>
          <a:p>
            <a:pPr algn="ctr"/>
            <a:r>
              <a:rPr lang="en-US" sz="3600" b="1" baseline="0" smtClean="0">
                <a:solidFill>
                  <a:srgbClr val="FFFF00"/>
                </a:solidFill>
                <a:effectLst>
                  <a:outerShdw blurRad="38100" dist="38100" dir="2700000" algn="tl">
                    <a:srgbClr val="000000">
                      <a:alpha val="43137"/>
                    </a:srgbClr>
                  </a:outerShdw>
                </a:effectLst>
              </a:rPr>
              <a:t>DATABASE</a:t>
            </a:r>
          </a:p>
        </p:txBody>
      </p:sp>
      <p:sp>
        <p:nvSpPr>
          <p:cNvPr id="26" name="TextBox 25"/>
          <p:cNvSpPr txBox="1"/>
          <p:nvPr/>
        </p:nvSpPr>
        <p:spPr>
          <a:xfrm>
            <a:off x="2895600" y="2338252"/>
            <a:ext cx="6248400" cy="338554"/>
          </a:xfrm>
          <a:prstGeom prst="rect">
            <a:avLst/>
          </a:prstGeom>
          <a:noFill/>
        </p:spPr>
        <p:txBody>
          <a:bodyPr wrap="square" rtlCol="0">
            <a:spAutoFit/>
          </a:bodyPr>
          <a:lstStyle/>
          <a:p>
            <a:pPr algn="ctr"/>
            <a:r>
              <a:rPr lang="en-US" sz="1600" b="1" i="1" spc="1500" baseline="0" smtClean="0">
                <a:solidFill>
                  <a:schemeClr val="accent4">
                    <a:lumMod val="40000"/>
                    <a:lumOff val="60000"/>
                  </a:schemeClr>
                </a:solidFill>
                <a:effectLst>
                  <a:outerShdw blurRad="38100" dist="38100" dir="2700000" algn="tl">
                    <a:srgbClr val="000000">
                      <a:alpha val="43137"/>
                    </a:srgbClr>
                  </a:outerShdw>
                </a:effectLst>
              </a:rPr>
              <a:t>LEARN BY EXAMPLES</a:t>
            </a:r>
            <a:endParaRPr lang="en-US" sz="1600" b="1" i="1" spc="1500" baseline="0">
              <a:solidFill>
                <a:schemeClr val="accent4">
                  <a:lumMod val="40000"/>
                  <a:lumOff val="60000"/>
                </a:schemeClr>
              </a:solidFill>
              <a:effectLst>
                <a:outerShdw blurRad="38100" dist="38100" dir="2700000" algn="tl">
                  <a:srgbClr val="000000">
                    <a:alpha val="43137"/>
                  </a:srgbClr>
                </a:outerShdw>
              </a:effectLs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5082809"/>
          </a:xfrm>
        </p:spPr>
        <p:txBody>
          <a:bodyPr/>
          <a:lstStyle>
            <a:lvl1pPr algn="l">
              <a:lnSpc>
                <a:spcPct val="150000"/>
              </a:lnSpc>
              <a:defRPr sz="2800">
                <a:latin typeface="Arial" pitchFamily="34" charset="0"/>
                <a:cs typeface="Arial" pitchFamily="34" charset="0"/>
              </a:defRPr>
            </a:lvl1pPr>
            <a:lvl2pPr algn="l">
              <a:lnSpc>
                <a:spcPct val="150000"/>
              </a:lnSpc>
              <a:defRPr sz="2400">
                <a:latin typeface="Arial" pitchFamily="34" charset="0"/>
                <a:cs typeface="Arial" pitchFamily="34" charset="0"/>
              </a:defRPr>
            </a:lvl2pPr>
            <a:lvl3pPr algn="l">
              <a:lnSpc>
                <a:spcPct val="150000"/>
              </a:lnSpc>
              <a:defRPr sz="2000">
                <a:latin typeface="Arial" pitchFamily="34" charset="0"/>
                <a:cs typeface="Arial" pitchFamily="34" charset="0"/>
              </a:defRPr>
            </a:lvl3pPr>
            <a:lvl4pPr algn="l">
              <a:lnSpc>
                <a:spcPct val="150000"/>
              </a:lnSpc>
              <a:defRPr sz="1800">
                <a:latin typeface="Arial" pitchFamily="34" charset="0"/>
                <a:cs typeface="Arial" pitchFamily="34" charset="0"/>
              </a:defRPr>
            </a:lvl4pPr>
            <a:lvl5pPr algn="l">
              <a:lnSpc>
                <a:spcPct val="150000"/>
              </a:lnSpc>
              <a:defRPr sz="1400">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r">
              <a:defRPr/>
            </a:lvl1pPr>
            <a:extLst/>
          </a:lstStyle>
          <a:p>
            <a:r>
              <a:rPr kumimoji="0" lang="en-US" smtClean="0"/>
              <a:t>Click to edit Master title style</a:t>
            </a:r>
            <a:endParaRPr kumimoji="0" lang="en-US"/>
          </a:p>
        </p:txBody>
      </p:sp>
      <p:sp>
        <p:nvSpPr>
          <p:cNvPr id="9" name="TextBox 8"/>
          <p:cNvSpPr txBox="1"/>
          <p:nvPr/>
        </p:nvSpPr>
        <p:spPr>
          <a:xfrm>
            <a:off x="76200" y="1295400"/>
            <a:ext cx="369332" cy="4191000"/>
          </a:xfrm>
          <a:prstGeom prst="rect">
            <a:avLst/>
          </a:prstGeom>
          <a:noFill/>
        </p:spPr>
        <p:txBody>
          <a:bodyPr vert="vert270" wrap="square" rtlCol="0">
            <a:spAutoFit/>
          </a:bodyPr>
          <a:lstStyle/>
          <a:p>
            <a:pPr algn="ctr"/>
            <a:r>
              <a:rPr lang="en-US" sz="1200" b="1" spc="30" smtClean="0">
                <a:solidFill>
                  <a:srgbClr val="C9C9C9"/>
                </a:solidFill>
                <a:effectLst/>
                <a:latin typeface="Arial" pitchFamily="34" charset="0"/>
                <a:cs typeface="Arial" pitchFamily="34" charset="0"/>
              </a:rPr>
              <a:t>I2DB</a:t>
            </a:r>
            <a:r>
              <a:rPr lang="en-US" sz="1200" spc="30" smtClean="0">
                <a:solidFill>
                  <a:srgbClr val="C9C9C9"/>
                </a:solidFill>
                <a:effectLst/>
                <a:latin typeface="Arial" pitchFamily="34" charset="0"/>
                <a:cs typeface="Arial" pitchFamily="34" charset="0"/>
              </a:rPr>
              <a:t>:</a:t>
            </a:r>
            <a:r>
              <a:rPr lang="en-US" sz="1200" spc="30" baseline="0" smtClean="0">
                <a:solidFill>
                  <a:srgbClr val="C9C9C9"/>
                </a:solidFill>
                <a:effectLst/>
                <a:latin typeface="Arial" pitchFamily="34" charset="0"/>
                <a:cs typeface="Arial" pitchFamily="34" charset="0"/>
              </a:rPr>
              <a:t> Constraints and Triggers</a:t>
            </a:r>
            <a:endParaRPr lang="en-US" sz="1200" spc="30">
              <a:solidFill>
                <a:srgbClr val="C9C9C9"/>
              </a:solidFill>
              <a:effectLst/>
              <a:latin typeface="Arial" pitchFamily="34" charset="0"/>
              <a:cs typeface="Arial" pitchFamily="34" charset="0"/>
            </a:endParaRPr>
          </a:p>
        </p:txBody>
      </p:sp>
      <p:pic>
        <p:nvPicPr>
          <p:cNvPr id="10" name="Picture 9" descr="logo.png"/>
          <p:cNvPicPr>
            <a:picLocks noChangeAspect="1"/>
          </p:cNvPicPr>
          <p:nvPr/>
        </p:nvPicPr>
        <p:blipFill>
          <a:blip r:embed="rId2" cstate="print">
            <a:lum bright="34000" contrast="-51000"/>
          </a:blip>
          <a:stretch>
            <a:fillRect/>
          </a:stretch>
        </p:blipFill>
        <p:spPr>
          <a:xfrm rot="16200000">
            <a:off x="-341899" y="5952127"/>
            <a:ext cx="1219202" cy="440149"/>
          </a:xfrm>
          <a:prstGeom prst="rect">
            <a:avLst/>
          </a:prstGeom>
        </p:spPr>
      </p:pic>
      <p:cxnSp>
        <p:nvCxnSpPr>
          <p:cNvPr id="11" name="Straight Connector 10"/>
          <p:cNvCxnSpPr/>
          <p:nvPr userDrawn="1"/>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normAutofit/>
          </a:bodyPr>
          <a:lstStyle>
            <a:lvl1pPr marL="0" indent="0">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en-U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en-U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18-10-2019</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8BD707-D9CF-40AE-B4C6-C98DA3205C09}" type="datetimeFigureOut">
              <a:rPr lang="en-US" smtClean="0"/>
              <a:pPr/>
              <a:t>18-10-2019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6" name="Rectangle 32"/>
          <p:cNvSpPr>
            <a:spLocks noChangeArrowheads="1"/>
          </p:cNvSpPr>
          <p:nvPr/>
        </p:nvSpPr>
        <p:spPr bwMode="ltGray">
          <a:xfrm>
            <a:off x="11113" y="0"/>
            <a:ext cx="9132887" cy="1125538"/>
          </a:xfrm>
          <a:prstGeom prst="rect">
            <a:avLst/>
          </a:prstGeom>
          <a:solidFill>
            <a:srgbClr val="0070C0"/>
          </a:solidFill>
          <a:ln w="9525">
            <a:noFill/>
            <a:miter lim="800000"/>
            <a:headEnd/>
            <a:tailEnd/>
          </a:ln>
          <a:effectLst/>
        </p:spPr>
        <p:txBody>
          <a:bodyPr wrap="none" anchor="ctr"/>
          <a:lstStyle/>
          <a:p>
            <a:endParaRPr lang="en-US"/>
          </a:p>
        </p:txBody>
      </p:sp>
      <p:sp>
        <p:nvSpPr>
          <p:cNvPr id="2"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38200" y="1317991"/>
            <a:ext cx="8153400" cy="5006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aphicFrame>
        <p:nvGraphicFramePr>
          <p:cNvPr id="1026" name="Object 38"/>
          <p:cNvGraphicFramePr>
            <a:graphicFrameLocks noChangeAspect="1"/>
          </p:cNvGraphicFramePr>
          <p:nvPr/>
        </p:nvGraphicFramePr>
        <p:xfrm>
          <a:off x="1103313" y="-11113"/>
          <a:ext cx="1238250" cy="1120776"/>
        </p:xfrm>
        <a:graphic>
          <a:graphicData uri="http://schemas.openxmlformats.org/presentationml/2006/ole">
            <mc:AlternateContent xmlns:mc="http://schemas.openxmlformats.org/markup-compatibility/2006">
              <mc:Choice xmlns:v="urn:schemas-microsoft-com:vml" Requires="v">
                <p:oleObj spid="_x0000_s1040" name="Image" r:id="rId15" imgW="3646321" imgH="3931376" progId="">
                  <p:embed/>
                </p:oleObj>
              </mc:Choice>
              <mc:Fallback>
                <p:oleObj name="Image" r:id="rId15" imgW="3646321" imgH="3931376" progId="">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1103313" y="-11113"/>
                        <a:ext cx="1238250" cy="1120776"/>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1027" name="Object 39"/>
          <p:cNvGraphicFramePr>
            <a:graphicFrameLocks noChangeAspect="1"/>
          </p:cNvGraphicFramePr>
          <p:nvPr/>
        </p:nvGraphicFramePr>
        <p:xfrm>
          <a:off x="0" y="-11113"/>
          <a:ext cx="1169988" cy="1123951"/>
        </p:xfrm>
        <a:graphic>
          <a:graphicData uri="http://schemas.openxmlformats.org/presentationml/2006/ole">
            <mc:AlternateContent xmlns:mc="http://schemas.openxmlformats.org/markup-compatibility/2006">
              <mc:Choice xmlns:v="urn:schemas-microsoft-com:vml" Requires="v">
                <p:oleObj spid="_x0000_s1041" name="Image" r:id="rId17" imgW="2575783" imgH="2545301" progId="">
                  <p:embed/>
                </p:oleObj>
              </mc:Choice>
              <mc:Fallback>
                <p:oleObj name="Image" r:id="rId17" imgW="2575783" imgH="2545301" progId="">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1113"/>
                        <a:ext cx="1169988" cy="1123951"/>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pSp>
        <p:nvGrpSpPr>
          <p:cNvPr id="4" name="Group 33"/>
          <p:cNvGrpSpPr>
            <a:grpSpLocks/>
          </p:cNvGrpSpPr>
          <p:nvPr/>
        </p:nvGrpSpPr>
        <p:grpSpPr bwMode="auto">
          <a:xfrm>
            <a:off x="0" y="879475"/>
            <a:ext cx="9144000" cy="144463"/>
            <a:chOff x="1519" y="554"/>
            <a:chExt cx="4241" cy="91"/>
          </a:xfrm>
        </p:grpSpPr>
        <p:sp>
          <p:nvSpPr>
            <p:cNvPr id="13"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en-US"/>
            </a:p>
          </p:txBody>
        </p:sp>
        <p:sp>
          <p:nvSpPr>
            <p:cNvPr id="14"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en-US"/>
            </a:p>
          </p:txBody>
        </p:sp>
        <p:sp>
          <p:nvSpPr>
            <p:cNvPr id="15"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en-US"/>
            </a:p>
          </p:txBody>
        </p:sp>
      </p:grpSp>
      <p:grpSp>
        <p:nvGrpSpPr>
          <p:cNvPr id="5" name="Group 44"/>
          <p:cNvGrpSpPr>
            <a:grpSpLocks/>
          </p:cNvGrpSpPr>
          <p:nvPr/>
        </p:nvGrpSpPr>
        <p:grpSpPr bwMode="auto">
          <a:xfrm>
            <a:off x="0" y="1109663"/>
            <a:ext cx="9144000" cy="169862"/>
            <a:chOff x="0" y="699"/>
            <a:chExt cx="5760" cy="107"/>
          </a:xfrm>
          <a:solidFill>
            <a:schemeClr val="tx1"/>
          </a:solidFill>
        </p:grpSpPr>
        <p:sp>
          <p:nvSpPr>
            <p:cNvPr id="18" name="Rectangle 40"/>
            <p:cNvSpPr>
              <a:spLocks noChangeArrowheads="1"/>
            </p:cNvSpPr>
            <p:nvPr userDrawn="1"/>
          </p:nvSpPr>
          <p:spPr bwMode="gray">
            <a:xfrm>
              <a:off x="0" y="699"/>
              <a:ext cx="5760" cy="45"/>
            </a:xfrm>
            <a:prstGeom prst="rect">
              <a:avLst/>
            </a:prstGeom>
            <a:grpFill/>
            <a:ln w="9525">
              <a:noFill/>
              <a:miter lim="800000"/>
              <a:headEnd/>
              <a:tailEnd/>
            </a:ln>
            <a:effectLst/>
          </p:spPr>
          <p:txBody>
            <a:bodyPr wrap="none" anchor="ctr"/>
            <a:lstStyle/>
            <a:p>
              <a:endParaRPr lang="en-US"/>
            </a:p>
          </p:txBody>
        </p:sp>
        <p:sp>
          <p:nvSpPr>
            <p:cNvPr id="19" name="Rectangle 42"/>
            <p:cNvSpPr>
              <a:spLocks noChangeArrowheads="1"/>
            </p:cNvSpPr>
            <p:nvPr userDrawn="1"/>
          </p:nvSpPr>
          <p:spPr bwMode="gray">
            <a:xfrm>
              <a:off x="1476" y="713"/>
              <a:ext cx="4284" cy="93"/>
            </a:xfrm>
            <a:prstGeom prst="rect">
              <a:avLst/>
            </a:prstGeom>
            <a:grp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rtl="0" eaLnBrk="1" latinLnBrk="0" hangingPunct="1">
        <a:spcBef>
          <a:spcPct val="0"/>
        </a:spcBef>
        <a:buNone/>
        <a:defRPr kumimoji="0" sz="3600" b="1" kern="1200">
          <a:solidFill>
            <a:schemeClr val="bg1"/>
          </a:solidFill>
          <a:effectLst/>
          <a:latin typeface="Arial" pitchFamily="34" charset="0"/>
          <a:ea typeface="+mj-ea"/>
          <a:cs typeface="Arial"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rgbClr val="0070C0"/>
          </a:solidFill>
          <a:latin typeface="Arial" pitchFamily="34" charset="0"/>
          <a:ea typeface="+mn-ea"/>
          <a:cs typeface="Arial"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rgbClr val="0070C0"/>
          </a:solidFill>
          <a:latin typeface="Arial" pitchFamily="34" charset="0"/>
          <a:ea typeface="+mn-ea"/>
          <a:cs typeface="Arial" pitchFamily="34" charset="0"/>
        </a:defRPr>
      </a:lvl2pPr>
      <a:lvl3pPr marL="996696" indent="-228600" algn="l" rtl="0" eaLnBrk="1" latinLnBrk="0" hangingPunct="1">
        <a:spcBef>
          <a:spcPct val="20000"/>
        </a:spcBef>
        <a:buClr>
          <a:schemeClr val="accent3"/>
        </a:buClr>
        <a:buFont typeface="Arial"/>
        <a:buChar char="▪"/>
        <a:defRPr kumimoji="0" sz="2400" kern="1200">
          <a:solidFill>
            <a:srgbClr val="0070C0"/>
          </a:solidFill>
          <a:latin typeface="Arial" pitchFamily="34" charset="0"/>
          <a:ea typeface="+mn-ea"/>
          <a:cs typeface="Arial" pitchFamily="34" charset="0"/>
        </a:defRPr>
      </a:lvl3pPr>
      <a:lvl4pPr marL="1216152" indent="-182880" algn="l" rtl="0" eaLnBrk="1" latinLnBrk="0" hangingPunct="1">
        <a:spcBef>
          <a:spcPct val="20000"/>
        </a:spcBef>
        <a:buClr>
          <a:schemeClr val="accent4"/>
        </a:buClr>
        <a:buFont typeface="Arial"/>
        <a:buChar char="▪"/>
        <a:defRPr kumimoji="0" sz="2000" kern="1200">
          <a:solidFill>
            <a:srgbClr val="0070C0"/>
          </a:solidFill>
          <a:latin typeface="Arial" pitchFamily="34" charset="0"/>
          <a:ea typeface="+mn-ea"/>
          <a:cs typeface="Arial"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rgbClr val="0070C0"/>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CONSTRAINTS AND TRIGGERS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Three options to solve constraint’s violation</a:t>
            </a:r>
          </a:p>
          <a:p>
            <a:pPr lvl="1"/>
            <a:r>
              <a:rPr lang="en-US" dirty="0" smtClean="0"/>
              <a:t>The default policy: reject all constraint’s violations</a:t>
            </a:r>
          </a:p>
          <a:p>
            <a:pPr lvl="1"/>
            <a:r>
              <a:rPr lang="en-US" dirty="0" smtClean="0"/>
              <a:t>The cascade policy: Changes to the referenced attribute(s) are mimicked at the foreign key</a:t>
            </a:r>
          </a:p>
          <a:p>
            <a:pPr lvl="1"/>
            <a:r>
              <a:rPr lang="en-US" dirty="0" smtClean="0"/>
              <a:t>The Set-Null policy: Changes to the referenced attribute(s) set a foreign key value to NULL</a:t>
            </a:r>
            <a:endParaRPr lang="en-US" dirty="0"/>
          </a:p>
        </p:txBody>
      </p:sp>
      <p:sp>
        <p:nvSpPr>
          <p:cNvPr id="2" name="Title 1"/>
          <p:cNvSpPr>
            <a:spLocks noGrp="1"/>
          </p:cNvSpPr>
          <p:nvPr>
            <p:ph type="title"/>
          </p:nvPr>
        </p:nvSpPr>
        <p:spPr/>
        <p:txBody>
          <a:bodyPr>
            <a:normAutofit fontScale="90000"/>
          </a:bodyPr>
          <a:lstStyle/>
          <a:p>
            <a:r>
              <a:rPr lang="en-US" dirty="0" smtClean="0"/>
              <a:t>Maintaining Referential Integrity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Within a SQL CREATE TABLE statement, we can declare two kinds of constraints</a:t>
            </a:r>
          </a:p>
          <a:p>
            <a:pPr lvl="1"/>
            <a:r>
              <a:rPr lang="en-US" dirty="0" smtClean="0"/>
              <a:t>A constraint on a single attribute</a:t>
            </a:r>
          </a:p>
          <a:p>
            <a:pPr lvl="1"/>
            <a:r>
              <a:rPr lang="en-US" dirty="0" smtClean="0"/>
              <a:t>A constraint on a tuple as a whole</a:t>
            </a:r>
            <a:endParaRPr lang="en-US" dirty="0"/>
          </a:p>
        </p:txBody>
      </p:sp>
      <p:sp>
        <p:nvSpPr>
          <p:cNvPr id="2" name="Title 1"/>
          <p:cNvSpPr>
            <a:spLocks noGrp="1"/>
          </p:cNvSpPr>
          <p:nvPr>
            <p:ph type="title"/>
          </p:nvPr>
        </p:nvSpPr>
        <p:spPr/>
        <p:txBody>
          <a:bodyPr>
            <a:normAutofit fontScale="90000"/>
          </a:bodyPr>
          <a:lstStyle/>
          <a:p>
            <a:r>
              <a:rPr lang="en-US" dirty="0" smtClean="0"/>
              <a:t>Constraints on Attributes and Tuples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not-NULL constraint determines whether or not data has to be entered into a column.</a:t>
            </a:r>
          </a:p>
          <a:p>
            <a:r>
              <a:rPr lang="en-US" dirty="0" smtClean="0"/>
              <a:t>Example 7.2: </a:t>
            </a:r>
          </a:p>
          <a:p>
            <a:pPr lvl="1"/>
            <a:r>
              <a:rPr lang="en-US" dirty="0" smtClean="0"/>
              <a:t>Represent the following constraint</a:t>
            </a:r>
          </a:p>
          <a:p>
            <a:pPr lvl="2"/>
            <a:r>
              <a:rPr lang="en-US" dirty="0" smtClean="0"/>
              <a:t>We do not allow a tuples in Employee relation, which have null value on </a:t>
            </a:r>
            <a:r>
              <a:rPr lang="en-US" dirty="0" err="1" smtClean="0"/>
              <a:t>empName</a:t>
            </a:r>
            <a:r>
              <a:rPr lang="en-US" dirty="0" smtClean="0"/>
              <a:t> and </a:t>
            </a:r>
            <a:r>
              <a:rPr lang="en-US" dirty="0" err="1" smtClean="0"/>
              <a:t>empSalary</a:t>
            </a:r>
            <a:r>
              <a:rPr lang="en-US" dirty="0" smtClean="0"/>
              <a:t> attributes</a:t>
            </a:r>
          </a:p>
        </p:txBody>
      </p:sp>
      <p:sp>
        <p:nvSpPr>
          <p:cNvPr id="2" name="Title 1"/>
          <p:cNvSpPr>
            <a:spLocks noGrp="1"/>
          </p:cNvSpPr>
          <p:nvPr>
            <p:ph type="title"/>
          </p:nvPr>
        </p:nvSpPr>
        <p:spPr/>
        <p:txBody>
          <a:bodyPr/>
          <a:lstStyle/>
          <a:p>
            <a:r>
              <a:rPr lang="en-US" dirty="0" smtClean="0"/>
              <a:t>Not-Null Constraints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768600" y="4114800"/>
            <a:ext cx="82992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We can not insert any new tuple to Employee relation which have null value </a:t>
            </a:r>
            <a:r>
              <a:rPr lang="en-US" smtClean="0"/>
              <a:t>on </a:t>
            </a:r>
            <a:r>
              <a:rPr lang="en-US" i="1" smtClean="0">
                <a:solidFill>
                  <a:srgbClr val="FF0000"/>
                </a:solidFill>
              </a:rPr>
              <a:t>empName</a:t>
            </a:r>
            <a:r>
              <a:rPr lang="en-US" smtClean="0"/>
              <a:t>, or </a:t>
            </a:r>
            <a:r>
              <a:rPr lang="en-US" i="1" smtClean="0">
                <a:solidFill>
                  <a:srgbClr val="FF0000"/>
                </a:solidFill>
              </a:rPr>
              <a:t>empSalary</a:t>
            </a:r>
            <a:r>
              <a:rPr lang="en-US" smtClean="0"/>
              <a:t> attributes</a:t>
            </a:r>
            <a:endParaRPr lang="en-US" dirty="0" smtClean="0"/>
          </a:p>
          <a:p>
            <a:r>
              <a:rPr lang="en-US" dirty="0" smtClean="0"/>
              <a:t>We can not modify any exists tuple in Employee relation whose value </a:t>
            </a:r>
            <a:r>
              <a:rPr lang="en-US" smtClean="0"/>
              <a:t>on </a:t>
            </a:r>
            <a:r>
              <a:rPr lang="en-US" i="1" smtClean="0">
                <a:solidFill>
                  <a:srgbClr val="FF0000"/>
                </a:solidFill>
              </a:rPr>
              <a:t>empName</a:t>
            </a:r>
            <a:r>
              <a:rPr lang="en-US" smtClean="0"/>
              <a:t>, or </a:t>
            </a:r>
            <a:r>
              <a:rPr lang="en-US" i="1" smtClean="0">
                <a:solidFill>
                  <a:srgbClr val="FF0000"/>
                </a:solidFill>
              </a:rPr>
              <a:t>empSalary </a:t>
            </a:r>
            <a:r>
              <a:rPr lang="en-US" smtClean="0"/>
              <a:t>attribute </a:t>
            </a:r>
            <a:r>
              <a:rPr lang="en-US" dirty="0" smtClean="0"/>
              <a:t>is changed to null</a:t>
            </a:r>
            <a:endParaRPr lang="en-US" dirty="0"/>
          </a:p>
        </p:txBody>
      </p:sp>
      <p:sp>
        <p:nvSpPr>
          <p:cNvPr id="2" name="Title 1"/>
          <p:cNvSpPr>
            <a:spLocks noGrp="1"/>
          </p:cNvSpPr>
          <p:nvPr>
            <p:ph type="title"/>
          </p:nvPr>
        </p:nvSpPr>
        <p:spPr/>
        <p:txBody>
          <a:bodyPr/>
          <a:lstStyle/>
          <a:p>
            <a:r>
              <a:rPr lang="en-US" dirty="0" smtClean="0"/>
              <a:t>Not-Null Constraints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Check constraint allows us to define an allowable range of values for a column</a:t>
            </a:r>
          </a:p>
          <a:p>
            <a:r>
              <a:rPr lang="en-US" dirty="0" smtClean="0"/>
              <a:t>Attribute-Based: constraints on the value of a particular attribute</a:t>
            </a:r>
          </a:p>
          <a:p>
            <a:r>
              <a:rPr lang="en-US" dirty="0" smtClean="0"/>
              <a:t>Example 7.3: </a:t>
            </a:r>
          </a:p>
          <a:p>
            <a:pPr lvl="1"/>
            <a:r>
              <a:rPr lang="en-US" dirty="0" smtClean="0"/>
              <a:t>Represent the following constraint</a:t>
            </a:r>
          </a:p>
          <a:p>
            <a:pPr lvl="2"/>
            <a:r>
              <a:rPr lang="en-US" dirty="0" smtClean="0"/>
              <a:t>An employee is only male (M) or female (F) for </a:t>
            </a:r>
            <a:r>
              <a:rPr lang="en-US" i="1" dirty="0" smtClean="0">
                <a:solidFill>
                  <a:srgbClr val="FF0000"/>
                </a:solidFill>
              </a:rPr>
              <a:t>SEX </a:t>
            </a:r>
            <a:r>
              <a:rPr lang="en-US" dirty="0" smtClean="0"/>
              <a:t>attribute</a:t>
            </a:r>
            <a:endParaRPr lang="en-US" dirty="0"/>
          </a:p>
        </p:txBody>
      </p:sp>
      <p:sp>
        <p:nvSpPr>
          <p:cNvPr id="2" name="Title 1"/>
          <p:cNvSpPr>
            <a:spLocks noGrp="1"/>
          </p:cNvSpPr>
          <p:nvPr>
            <p:ph type="title"/>
          </p:nvPr>
        </p:nvSpPr>
        <p:spPr/>
        <p:txBody>
          <a:bodyPr>
            <a:normAutofit fontScale="90000"/>
          </a:bodyPr>
          <a:lstStyle/>
          <a:p>
            <a:r>
              <a:rPr lang="en-US" dirty="0" smtClean="0"/>
              <a:t>Attribute-Based CHECK Constraints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685800" y="5334000"/>
            <a:ext cx="8313964"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Other name is </a:t>
            </a:r>
            <a:r>
              <a:rPr lang="en-US" i="1" dirty="0" smtClean="0"/>
              <a:t>Domain-Based Constraints</a:t>
            </a:r>
            <a:endParaRPr lang="en-US" dirty="0" smtClean="0"/>
          </a:p>
          <a:p>
            <a:r>
              <a:rPr lang="en-US" dirty="0" smtClean="0"/>
              <a:t>The keyword CHECK is followed by checking condition</a:t>
            </a:r>
          </a:p>
          <a:p>
            <a:pPr lvl="1"/>
            <a:r>
              <a:rPr lang="en-US" dirty="0" smtClean="0"/>
              <a:t>Checking condition can refer to all or some attributes of present relation</a:t>
            </a:r>
          </a:p>
          <a:p>
            <a:r>
              <a:rPr lang="en-US" dirty="0" smtClean="0"/>
              <a:t>An attribute-based check constraint is checked whenever any tuple gets a new value for this attribute (insert or update)</a:t>
            </a:r>
            <a:endParaRPr lang="en-US" dirty="0"/>
          </a:p>
        </p:txBody>
      </p:sp>
      <p:sp>
        <p:nvSpPr>
          <p:cNvPr id="2" name="Title 1"/>
          <p:cNvSpPr>
            <a:spLocks noGrp="1"/>
          </p:cNvSpPr>
          <p:nvPr>
            <p:ph type="title"/>
          </p:nvPr>
        </p:nvSpPr>
        <p:spPr/>
        <p:txBody>
          <a:bodyPr>
            <a:normAutofit fontScale="90000"/>
          </a:bodyPr>
          <a:lstStyle/>
          <a:p>
            <a:r>
              <a:rPr lang="en-US" dirty="0" smtClean="0"/>
              <a:t>Attribute-Based Check Constraints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smtClean="0"/>
              <a:t>Tuple</a:t>
            </a:r>
            <a:r>
              <a:rPr lang="en-US" sz="2400" dirty="0" smtClean="0"/>
              <a:t>-Based check constraint is very similar to attribute-based check constraints, but checking condition involve one or more attributes in one </a:t>
            </a:r>
            <a:r>
              <a:rPr lang="en-US" sz="2400" dirty="0" err="1" smtClean="0"/>
              <a:t>tuple</a:t>
            </a:r>
            <a:endParaRPr lang="en-US" sz="2400" dirty="0" smtClean="0"/>
          </a:p>
          <a:p>
            <a:r>
              <a:rPr lang="en-US" sz="2400" dirty="0" smtClean="0"/>
              <a:t>Example 7.4: </a:t>
            </a:r>
          </a:p>
          <a:p>
            <a:pPr lvl="1"/>
            <a:r>
              <a:rPr lang="en-US" sz="2000" dirty="0" smtClean="0"/>
              <a:t>Represent the following constraint</a:t>
            </a:r>
          </a:p>
          <a:p>
            <a:pPr lvl="2"/>
            <a:r>
              <a:rPr lang="en-US" dirty="0" smtClean="0"/>
              <a:t>Every employee is under 55 years old for female, and under 60s for male</a:t>
            </a:r>
          </a:p>
          <a:p>
            <a:pPr lvl="1"/>
            <a:endParaRPr lang="en-US" dirty="0"/>
          </a:p>
        </p:txBody>
      </p:sp>
      <p:sp>
        <p:nvSpPr>
          <p:cNvPr id="2" name="Title 1"/>
          <p:cNvSpPr>
            <a:spLocks noGrp="1"/>
          </p:cNvSpPr>
          <p:nvPr>
            <p:ph type="title"/>
          </p:nvPr>
        </p:nvSpPr>
        <p:spPr/>
        <p:txBody>
          <a:bodyPr>
            <a:normAutofit fontScale="90000"/>
          </a:bodyPr>
          <a:lstStyle/>
          <a:p>
            <a:r>
              <a:rPr lang="en-US" dirty="0" smtClean="0"/>
              <a:t>Tuple-Based Check Constraints</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609600" y="5181600"/>
            <a:ext cx="8403771"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a constraint on a </a:t>
            </a:r>
            <a:r>
              <a:rPr lang="en-US" dirty="0" err="1" smtClean="0"/>
              <a:t>tuple</a:t>
            </a:r>
            <a:r>
              <a:rPr lang="en-US" dirty="0" smtClean="0"/>
              <a:t> involve more than one attribute of that </a:t>
            </a:r>
            <a:r>
              <a:rPr lang="en-US" dirty="0" err="1" smtClean="0"/>
              <a:t>tuple</a:t>
            </a:r>
            <a:r>
              <a:rPr lang="en-US" dirty="0" smtClean="0"/>
              <a:t>, it must be </a:t>
            </a:r>
            <a:r>
              <a:rPr lang="en-US" dirty="0" err="1" smtClean="0"/>
              <a:t>tuple</a:t>
            </a:r>
            <a:r>
              <a:rPr lang="en-US" dirty="0" smtClean="0"/>
              <a:t>-based check constraint</a:t>
            </a:r>
          </a:p>
          <a:p>
            <a:r>
              <a:rPr lang="en-US" dirty="0" smtClean="0"/>
              <a:t>If a constraint involves only one attribute of the </a:t>
            </a:r>
            <a:r>
              <a:rPr lang="en-US" dirty="0" err="1" smtClean="0"/>
              <a:t>tuple</a:t>
            </a:r>
            <a:r>
              <a:rPr lang="en-US" dirty="0" smtClean="0"/>
              <a:t>, it can be either attribute-based, or </a:t>
            </a:r>
            <a:r>
              <a:rPr lang="en-US" dirty="0" err="1" smtClean="0"/>
              <a:t>tuple</a:t>
            </a:r>
            <a:r>
              <a:rPr lang="en-US" dirty="0" smtClean="0"/>
              <a:t>-based check constraint</a:t>
            </a:r>
            <a:endParaRPr lang="en-US" dirty="0"/>
          </a:p>
        </p:txBody>
      </p:sp>
      <p:sp>
        <p:nvSpPr>
          <p:cNvPr id="3" name="Title 2"/>
          <p:cNvSpPr>
            <a:spLocks noGrp="1"/>
          </p:cNvSpPr>
          <p:nvPr>
            <p:ph type="title"/>
          </p:nvPr>
        </p:nvSpPr>
        <p:spPr/>
        <p:txBody>
          <a:bodyPr/>
          <a:lstStyle/>
          <a:p>
            <a:r>
              <a:rPr lang="en-US" smtClean="0"/>
              <a:t>Check Constraints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smtClean="0"/>
              <a:t>MODIFICATION ON CONSTRAINTS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527048"/>
            <a:ext cx="8613648" cy="4572000"/>
          </a:xfrm>
        </p:spPr>
        <p:txBody>
          <a:bodyPr>
            <a:normAutofit fontScale="92500" lnSpcReduction="20000"/>
          </a:bodyPr>
          <a:lstStyle/>
          <a:p>
            <a:r>
              <a:rPr lang="en-US" dirty="0" smtClean="0"/>
              <a:t>As we know, everything has a name</a:t>
            </a:r>
          </a:p>
          <a:p>
            <a:r>
              <a:rPr lang="en-US" dirty="0" smtClean="0"/>
              <a:t>So, every constraint has a name, we define it ourselves, or let DBMS gives it a name</a:t>
            </a:r>
          </a:p>
          <a:p>
            <a:r>
              <a:rPr lang="en-US" dirty="0" smtClean="0"/>
              <a:t>If we don’t define constraint’s name explicitly, then DBMS automatically generate a name for it</a:t>
            </a:r>
          </a:p>
          <a:p>
            <a:r>
              <a:rPr lang="en-US" dirty="0" smtClean="0"/>
              <a:t>But, sometime we’d like to modify or delete an exists constraints, without knowing about its name, how can we modify it?</a:t>
            </a:r>
            <a:endParaRPr lang="en-US" dirty="0"/>
          </a:p>
        </p:txBody>
      </p:sp>
      <p:sp>
        <p:nvSpPr>
          <p:cNvPr id="2" name="Title 1"/>
          <p:cNvSpPr>
            <a:spLocks noGrp="1"/>
          </p:cNvSpPr>
          <p:nvPr>
            <p:ph type="title"/>
          </p:nvPr>
        </p:nvSpPr>
        <p:spPr/>
        <p:txBody>
          <a:bodyPr/>
          <a:lstStyle/>
          <a:p>
            <a:r>
              <a:rPr lang="en-US" dirty="0" smtClean="0"/>
              <a:t>Mentions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Understand concepts of</a:t>
            </a:r>
          </a:p>
          <a:p>
            <a:pPr lvl="1"/>
            <a:r>
              <a:rPr lang="en-US" dirty="0" smtClean="0"/>
              <a:t>Keys and foreign keys</a:t>
            </a:r>
          </a:p>
          <a:p>
            <a:pPr lvl="1"/>
            <a:r>
              <a:rPr lang="en-US" dirty="0" smtClean="0"/>
              <a:t>Constraints on attributes and tuples</a:t>
            </a:r>
          </a:p>
          <a:p>
            <a:pPr lvl="1"/>
            <a:r>
              <a:rPr lang="en-US" dirty="0" smtClean="0"/>
              <a:t>Know how to use SQL to create/modify constraints of a relation</a:t>
            </a:r>
          </a:p>
          <a:p>
            <a:pPr lvl="1"/>
            <a:r>
              <a:rPr lang="en-US" dirty="0" smtClean="0"/>
              <a:t>Understand what are Data integrity</a:t>
            </a:r>
            <a:endParaRPr lang="en-SG" dirty="0" smtClean="0"/>
          </a:p>
          <a:p>
            <a:pPr lvl="1"/>
            <a:r>
              <a:rPr lang="en-US" dirty="0" smtClean="0"/>
              <a:t>Know how to use SQL to create/modify Trigger</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1"/>
          <p:cNvSpPr>
            <a:spLocks noGrp="1"/>
          </p:cNvSpPr>
          <p:nvPr>
            <p:ph idx="1"/>
          </p:nvPr>
        </p:nvSpPr>
        <p:spPr>
          <a:xfrm>
            <a:off x="533400" y="1317991"/>
            <a:ext cx="8458200" cy="5082809"/>
          </a:xfrm>
        </p:spPr>
        <p:txBody>
          <a:bodyPr>
            <a:noAutofit/>
          </a:bodyPr>
          <a:lstStyle/>
          <a:p>
            <a:pPr>
              <a:buNone/>
            </a:pP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drop constraint </a:t>
            </a:r>
            <a:r>
              <a:rPr lang="en-US" sz="1800" dirty="0" err="1" smtClean="0">
                <a:solidFill>
                  <a:srgbClr val="0000FF"/>
                </a:solidFill>
              </a:rPr>
              <a:t>CHK_SexAge</a:t>
            </a:r>
            <a:endParaRPr lang="en-US" sz="1800" dirty="0" smtClean="0">
              <a:solidFill>
                <a:srgbClr val="0000FF"/>
              </a:solidFill>
            </a:endParaRPr>
          </a:p>
          <a:p>
            <a:pPr>
              <a:buNone/>
            </a:pP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add constraint </a:t>
            </a:r>
            <a:r>
              <a:rPr lang="en-US" sz="1800" dirty="0" err="1" smtClean="0">
                <a:solidFill>
                  <a:srgbClr val="0000FF"/>
                </a:solidFill>
              </a:rPr>
              <a:t>CHK_SexAge</a:t>
            </a:r>
            <a:r>
              <a:rPr lang="en-US" sz="1800" dirty="0" smtClean="0">
                <a:solidFill>
                  <a:srgbClr val="0000FF"/>
                </a:solidFill>
              </a:rPr>
              <a:t/>
            </a:r>
            <a:br>
              <a:rPr lang="en-US" sz="1800" dirty="0" smtClean="0">
                <a:solidFill>
                  <a:srgbClr val="0000FF"/>
                </a:solidFill>
              </a:rPr>
            </a:br>
            <a:r>
              <a:rPr lang="en-US" sz="1800" dirty="0" smtClean="0">
                <a:solidFill>
                  <a:srgbClr val="0000FF"/>
                </a:solidFill>
              </a:rPr>
              <a:t>check (</a:t>
            </a:r>
            <a:br>
              <a:rPr lang="en-US" sz="1800" dirty="0" smtClean="0">
                <a:solidFill>
                  <a:srgbClr val="0000FF"/>
                </a:solidFill>
              </a:rPr>
            </a:br>
            <a:r>
              <a:rPr lang="en-US" sz="1800" dirty="0" smtClean="0">
                <a:solidFill>
                  <a:srgbClr val="0000FF"/>
                </a:solidFill>
              </a:rPr>
              <a:t>(</a:t>
            </a:r>
            <a:r>
              <a:rPr lang="en-US" sz="1800" dirty="0" err="1" smtClean="0">
                <a:solidFill>
                  <a:srgbClr val="0000FF"/>
                </a:solidFill>
              </a:rPr>
              <a:t>empSex</a:t>
            </a:r>
            <a:r>
              <a:rPr lang="en-US" sz="1800" dirty="0" smtClean="0">
                <a:solidFill>
                  <a:srgbClr val="0000FF"/>
                </a:solidFill>
              </a:rPr>
              <a:t>='F' and (YEAR(GETDATE()) - YEAR(</a:t>
            </a:r>
            <a:r>
              <a:rPr lang="en-US" sz="1800" dirty="0" err="1" smtClean="0">
                <a:solidFill>
                  <a:srgbClr val="0000FF"/>
                </a:solidFill>
              </a:rPr>
              <a:t>empBirthdate</a:t>
            </a:r>
            <a:r>
              <a:rPr lang="en-US" sz="1800" dirty="0" smtClean="0">
                <a:solidFill>
                  <a:srgbClr val="0000FF"/>
                </a:solidFill>
              </a:rPr>
              <a:t>)) &lt;=55)</a:t>
            </a:r>
            <a:br>
              <a:rPr lang="en-US" sz="1800" dirty="0" smtClean="0">
                <a:solidFill>
                  <a:srgbClr val="0000FF"/>
                </a:solidFill>
              </a:rPr>
            </a:br>
            <a:r>
              <a:rPr lang="en-US" sz="1800" dirty="0" smtClean="0">
                <a:solidFill>
                  <a:srgbClr val="0000FF"/>
                </a:solidFill>
              </a:rPr>
              <a:t>or</a:t>
            </a:r>
            <a:br>
              <a:rPr lang="en-US" sz="1800" dirty="0" smtClean="0">
                <a:solidFill>
                  <a:srgbClr val="0000FF"/>
                </a:solidFill>
              </a:rPr>
            </a:br>
            <a:r>
              <a:rPr lang="en-US" sz="1800" dirty="0" smtClean="0">
                <a:solidFill>
                  <a:srgbClr val="0000FF"/>
                </a:solidFill>
              </a:rPr>
              <a:t>(</a:t>
            </a:r>
            <a:r>
              <a:rPr lang="en-US" sz="1800" dirty="0" err="1" smtClean="0">
                <a:solidFill>
                  <a:srgbClr val="0000FF"/>
                </a:solidFill>
              </a:rPr>
              <a:t>empSex</a:t>
            </a:r>
            <a:r>
              <a:rPr lang="en-US" sz="1800" dirty="0" smtClean="0">
                <a:solidFill>
                  <a:srgbClr val="0000FF"/>
                </a:solidFill>
              </a:rPr>
              <a:t>='M' AND (YEAR(GETDATE()) -YEAR(</a:t>
            </a:r>
            <a:r>
              <a:rPr lang="en-US" sz="1800" dirty="0" err="1" smtClean="0">
                <a:solidFill>
                  <a:srgbClr val="0000FF"/>
                </a:solidFill>
              </a:rPr>
              <a:t>empBirthdate</a:t>
            </a:r>
            <a:r>
              <a:rPr lang="en-US" sz="1800" dirty="0" smtClean="0">
                <a:solidFill>
                  <a:srgbClr val="0000FF"/>
                </a:solidFill>
              </a:rPr>
              <a:t>)) &lt;= 65)</a:t>
            </a:r>
            <a:br>
              <a:rPr lang="en-US" sz="1800" dirty="0" smtClean="0">
                <a:solidFill>
                  <a:srgbClr val="0000FF"/>
                </a:solidFill>
              </a:rPr>
            </a:br>
            <a:r>
              <a:rPr lang="en-US" sz="1800" dirty="0" smtClean="0">
                <a:solidFill>
                  <a:srgbClr val="0000FF"/>
                </a:solidFill>
              </a:rPr>
              <a:t>)</a:t>
            </a:r>
          </a:p>
          <a:p>
            <a:r>
              <a:rPr lang="en-US" sz="1800" dirty="0" smtClean="0">
                <a:solidFill>
                  <a:srgbClr val="0000FF"/>
                </a:solidFill>
              </a:rPr>
              <a:t>In SQL Server</a:t>
            </a:r>
          </a:p>
          <a:p>
            <a:pPr>
              <a:buNone/>
            </a:pPr>
            <a:r>
              <a:rPr lang="en-US" sz="1800" dirty="0" smtClean="0">
                <a:solidFill>
                  <a:srgbClr val="0000FF"/>
                </a:solidFill>
              </a:rPr>
              <a:t>IF EXISTS (SELECT * FROM </a:t>
            </a:r>
            <a:r>
              <a:rPr lang="en-US" sz="1800" dirty="0" err="1" smtClean="0">
                <a:solidFill>
                  <a:srgbClr val="0000FF"/>
                </a:solidFill>
              </a:rPr>
              <a:t>sysobjects</a:t>
            </a:r>
            <a:r>
              <a:rPr lang="en-US" sz="1800" dirty="0" smtClean="0">
                <a:solidFill>
                  <a:srgbClr val="0000FF"/>
                </a:solidFill>
              </a:rPr>
              <a:t> WHERE name='</a:t>
            </a:r>
            <a:r>
              <a:rPr lang="en-US" sz="1800" dirty="0" err="1" smtClean="0">
                <a:solidFill>
                  <a:srgbClr val="0000FF"/>
                </a:solidFill>
              </a:rPr>
              <a:t>CHK_SexAge</a:t>
            </a:r>
            <a:r>
              <a:rPr lang="en-US" sz="1800" dirty="0" smtClean="0">
                <a:solidFill>
                  <a:srgbClr val="0000FF"/>
                </a:solidFill>
              </a:rPr>
              <a:t>')</a:t>
            </a:r>
            <a:br>
              <a:rPr lang="en-US" sz="1800" dirty="0" smtClean="0">
                <a:solidFill>
                  <a:srgbClr val="0000FF"/>
                </a:solidFill>
              </a:rPr>
            </a:b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a:t>
            </a:r>
            <a:br>
              <a:rPr lang="en-US" sz="1800" dirty="0" smtClean="0">
                <a:solidFill>
                  <a:srgbClr val="0000FF"/>
                </a:solidFill>
              </a:rPr>
            </a:br>
            <a:r>
              <a:rPr lang="en-US" sz="1800" dirty="0" smtClean="0">
                <a:solidFill>
                  <a:srgbClr val="0000FF"/>
                </a:solidFill>
              </a:rPr>
              <a:t>drop constraint </a:t>
            </a:r>
            <a:r>
              <a:rPr lang="en-US" sz="1800" dirty="0" err="1" smtClean="0">
                <a:solidFill>
                  <a:srgbClr val="0000FF"/>
                </a:solidFill>
              </a:rPr>
              <a:t>CHK_SexAge</a:t>
            </a:r>
            <a:endParaRPr lang="en-US" sz="1800" dirty="0" smtClean="0">
              <a:solidFill>
                <a:srgbClr val="0000FF"/>
              </a:solidFill>
            </a:endParaRPr>
          </a:p>
          <a:p>
            <a:pPr>
              <a:buNone/>
            </a:pPr>
            <a:r>
              <a:rPr lang="en-US" sz="1800" dirty="0" err="1" smtClean="0">
                <a:solidFill>
                  <a:srgbClr val="0000FF"/>
                </a:solidFill>
              </a:rPr>
              <a:t>sp_helpconstraint</a:t>
            </a:r>
            <a:r>
              <a:rPr lang="en-US" sz="1800" dirty="0" smtClean="0">
                <a:solidFill>
                  <a:srgbClr val="0000FF"/>
                </a:solidFill>
              </a:rPr>
              <a:t> </a:t>
            </a:r>
            <a:r>
              <a:rPr lang="en-US" sz="1800" dirty="0" err="1" smtClean="0">
                <a:solidFill>
                  <a:srgbClr val="0000FF"/>
                </a:solidFill>
              </a:rPr>
              <a:t>tblEmployee</a:t>
            </a:r>
            <a:endParaRPr lang="en-US" sz="1800" dirty="0" smtClean="0">
              <a:solidFill>
                <a:srgbClr val="0000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TRIGGERS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Triggers differ from the other constraints</a:t>
            </a:r>
          </a:p>
          <a:p>
            <a:pPr lvl="1"/>
            <a:r>
              <a:rPr lang="en-US" dirty="0" smtClean="0"/>
              <a:t>Triggers are only awakened when certain events occur (INSERT, UPDATE, DELETE)</a:t>
            </a:r>
          </a:p>
          <a:p>
            <a:pPr lvl="1"/>
            <a:r>
              <a:rPr lang="en-US" dirty="0" smtClean="0"/>
              <a:t>One awakened, the trigger tests a condition.</a:t>
            </a:r>
          </a:p>
          <a:p>
            <a:pPr lvl="2"/>
            <a:r>
              <a:rPr lang="en-US" dirty="0" smtClean="0"/>
              <a:t>If the condition does not hold, trigger do nothing to response to occurred event</a:t>
            </a:r>
          </a:p>
          <a:p>
            <a:pPr lvl="2"/>
            <a:r>
              <a:rPr lang="en-US" dirty="0" smtClean="0"/>
              <a:t>If the condition is satisfied, the action associated with trigger is performed by the DBMS</a:t>
            </a:r>
            <a:endParaRPr lang="en-US" dirty="0"/>
          </a:p>
        </p:txBody>
      </p:sp>
      <p:sp>
        <p:nvSpPr>
          <p:cNvPr id="2" name="Title 1"/>
          <p:cNvSpPr>
            <a:spLocks noGrp="1"/>
          </p:cNvSpPr>
          <p:nvPr>
            <p:ph type="title"/>
          </p:nvPr>
        </p:nvSpPr>
        <p:spPr/>
        <p:txBody>
          <a:bodyPr/>
          <a:lstStyle/>
          <a:p>
            <a:r>
              <a:rPr lang="en-US" dirty="0" smtClean="0"/>
              <a:t>Triggers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Triggers can implement business rules</a:t>
            </a:r>
          </a:p>
          <a:p>
            <a:pPr lvl="1"/>
            <a:r>
              <a:rPr lang="en-US" dirty="0" smtClean="0"/>
              <a:t>E.g. creating a new Order when customer checkout  a shopping cart (in online ecommerce websites)</a:t>
            </a:r>
          </a:p>
          <a:p>
            <a:r>
              <a:rPr lang="en-US" dirty="0" smtClean="0"/>
              <a:t>Triggers be used to ensure data integrity</a:t>
            </a:r>
          </a:p>
          <a:p>
            <a:pPr lvl="1"/>
            <a:r>
              <a:rPr lang="en-US" dirty="0" smtClean="0"/>
              <a:t>E.g. Updating derived attributes when underlying data is changed, or maintaining summary data</a:t>
            </a:r>
          </a:p>
          <a:p>
            <a:endParaRPr lang="en-US" dirty="0" smtClean="0"/>
          </a:p>
        </p:txBody>
      </p:sp>
      <p:sp>
        <p:nvSpPr>
          <p:cNvPr id="2" name="Title 1"/>
          <p:cNvSpPr>
            <a:spLocks noGrp="1"/>
          </p:cNvSpPr>
          <p:nvPr>
            <p:ph type="title"/>
          </p:nvPr>
        </p:nvSpPr>
        <p:spPr/>
        <p:txBody>
          <a:bodyPr/>
          <a:lstStyle/>
          <a:p>
            <a:r>
              <a:rPr lang="en-US" dirty="0" smtClean="0"/>
              <a:t>Why uses triggers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Some principle features of triggers</a:t>
            </a:r>
          </a:p>
          <a:p>
            <a:pPr lvl="1"/>
            <a:r>
              <a:rPr lang="en-US" dirty="0" smtClean="0"/>
              <a:t>The check of trigger’s condition and the action of the trigger may be executed either </a:t>
            </a:r>
            <a:r>
              <a:rPr lang="en-US" dirty="0" smtClean="0">
                <a:solidFill>
                  <a:srgbClr val="FF0000"/>
                </a:solidFill>
              </a:rPr>
              <a:t>on the state of database that exists before</a:t>
            </a:r>
            <a:r>
              <a:rPr lang="en-US" dirty="0" smtClean="0"/>
              <a:t> the triggering event is itself executed or </a:t>
            </a:r>
            <a:r>
              <a:rPr lang="en-US" dirty="0" smtClean="0">
                <a:solidFill>
                  <a:srgbClr val="FF0000"/>
                </a:solidFill>
              </a:rPr>
              <a:t>on the state that exists after</a:t>
            </a:r>
            <a:r>
              <a:rPr lang="en-US" dirty="0" smtClean="0"/>
              <a:t> the triggering event is executed</a:t>
            </a:r>
          </a:p>
          <a:p>
            <a:pPr lvl="1"/>
            <a:r>
              <a:rPr lang="en-US" dirty="0" smtClean="0"/>
              <a:t>The condition and action can refer to both </a:t>
            </a:r>
            <a:r>
              <a:rPr lang="en-US" dirty="0" smtClean="0">
                <a:solidFill>
                  <a:srgbClr val="FF0000"/>
                </a:solidFill>
              </a:rPr>
              <a:t>old and/or new values of tuples</a:t>
            </a:r>
            <a:r>
              <a:rPr lang="en-US" dirty="0" smtClean="0"/>
              <a:t> that were updated in the triggering event</a:t>
            </a:r>
          </a:p>
          <a:p>
            <a:pPr lvl="1"/>
            <a:r>
              <a:rPr lang="en-US" dirty="0" smtClean="0"/>
              <a:t>It is possible to define update events that are limited to a particular attribute or set of attributes</a:t>
            </a:r>
          </a:p>
          <a:p>
            <a:pPr lvl="1"/>
            <a:r>
              <a:rPr lang="en-US" dirty="0" smtClean="0"/>
              <a:t>Trigger executes either</a:t>
            </a:r>
          </a:p>
          <a:p>
            <a:pPr lvl="2"/>
            <a:r>
              <a:rPr lang="en-US" dirty="0" smtClean="0"/>
              <a:t>Once for each modified tuple</a:t>
            </a:r>
          </a:p>
          <a:p>
            <a:pPr lvl="2"/>
            <a:r>
              <a:rPr lang="en-US" dirty="0" smtClean="0"/>
              <a:t>Once for all the tuples that are changed in one SQL statement</a:t>
            </a:r>
            <a:endParaRPr lang="en-US" dirty="0"/>
          </a:p>
        </p:txBody>
      </p:sp>
      <p:sp>
        <p:nvSpPr>
          <p:cNvPr id="2" name="Title 1"/>
          <p:cNvSpPr>
            <a:spLocks noGrp="1"/>
          </p:cNvSpPr>
          <p:nvPr>
            <p:ph type="title"/>
          </p:nvPr>
        </p:nvSpPr>
        <p:spPr/>
        <p:txBody>
          <a:bodyPr/>
          <a:lstStyle/>
          <a:p>
            <a:r>
              <a:rPr lang="en-US" dirty="0" smtClean="0"/>
              <a:t>Triggers in SQL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smtClean="0"/>
              <a:t>CREATE TRIGGER </a:t>
            </a:r>
            <a:r>
              <a:rPr lang="en-US" dirty="0" err="1" smtClean="0"/>
              <a:t>NetWorthTrigger</a:t>
            </a:r>
            <a:endParaRPr lang="en-US" dirty="0" smtClean="0"/>
          </a:p>
          <a:p>
            <a:pPr>
              <a:buNone/>
            </a:pPr>
            <a:r>
              <a:rPr lang="en-US" dirty="0" smtClean="0"/>
              <a:t>AFTER UPDATE OF </a:t>
            </a:r>
            <a:r>
              <a:rPr lang="en-US" dirty="0" err="1" smtClean="0"/>
              <a:t>netWorth</a:t>
            </a:r>
            <a:r>
              <a:rPr lang="en-US" dirty="0" smtClean="0"/>
              <a:t> ON </a:t>
            </a:r>
            <a:r>
              <a:rPr lang="en-US" dirty="0" err="1" smtClean="0"/>
              <a:t>MovieExec</a:t>
            </a:r>
            <a:endParaRPr lang="en-US" dirty="0" smtClean="0"/>
          </a:p>
          <a:p>
            <a:pPr>
              <a:buNone/>
            </a:pPr>
            <a:r>
              <a:rPr lang="en-US" dirty="0" smtClean="0"/>
              <a:t>REFERENCING</a:t>
            </a:r>
          </a:p>
          <a:p>
            <a:pPr lvl="1">
              <a:buNone/>
            </a:pPr>
            <a:r>
              <a:rPr lang="en-US" dirty="0" smtClean="0"/>
              <a:t>OLD ROW AS </a:t>
            </a:r>
            <a:r>
              <a:rPr lang="en-US" dirty="0" err="1" smtClean="0"/>
              <a:t>OldTuple</a:t>
            </a:r>
            <a:r>
              <a:rPr lang="en-US" dirty="0" smtClean="0"/>
              <a:t>,</a:t>
            </a:r>
          </a:p>
          <a:p>
            <a:pPr lvl="1">
              <a:buNone/>
            </a:pPr>
            <a:r>
              <a:rPr lang="en-US" dirty="0" smtClean="0"/>
              <a:t>NEW ROW AS </a:t>
            </a:r>
            <a:r>
              <a:rPr lang="en-US" dirty="0" err="1" smtClean="0"/>
              <a:t>NewTuple</a:t>
            </a:r>
            <a:endParaRPr lang="en-US" dirty="0" smtClean="0"/>
          </a:p>
          <a:p>
            <a:pPr>
              <a:buNone/>
            </a:pPr>
            <a:r>
              <a:rPr lang="en-US" dirty="0" smtClean="0"/>
              <a:t>FOR EACH ROW</a:t>
            </a:r>
          </a:p>
          <a:p>
            <a:pPr>
              <a:buNone/>
            </a:pPr>
            <a:r>
              <a:rPr lang="en-US" dirty="0" smtClean="0"/>
              <a:t>WHEN (</a:t>
            </a:r>
            <a:r>
              <a:rPr lang="en-US" dirty="0" err="1" smtClean="0"/>
              <a:t>OldTuple.netWorth</a:t>
            </a:r>
            <a:r>
              <a:rPr lang="en-US" dirty="0" smtClean="0"/>
              <a:t> &gt; </a:t>
            </a:r>
            <a:r>
              <a:rPr lang="en-US" dirty="0" err="1" smtClean="0"/>
              <a:t>NewTuple.netWorth</a:t>
            </a:r>
            <a:r>
              <a:rPr lang="en-US" dirty="0" smtClean="0"/>
              <a:t>)</a:t>
            </a:r>
          </a:p>
          <a:p>
            <a:pPr lvl="1">
              <a:buNone/>
            </a:pPr>
            <a:r>
              <a:rPr lang="en-US" dirty="0" smtClean="0"/>
              <a:t>UPDATE </a:t>
            </a:r>
            <a:r>
              <a:rPr lang="en-US" dirty="0" err="1" smtClean="0"/>
              <a:t>MovieExec</a:t>
            </a:r>
            <a:endParaRPr lang="en-US" dirty="0" smtClean="0"/>
          </a:p>
          <a:p>
            <a:pPr lvl="1">
              <a:buNone/>
            </a:pPr>
            <a:r>
              <a:rPr lang="en-US" dirty="0" smtClean="0"/>
              <a:t>SET </a:t>
            </a:r>
            <a:r>
              <a:rPr lang="en-US" dirty="0" err="1" smtClean="0"/>
              <a:t>netWorth</a:t>
            </a:r>
            <a:r>
              <a:rPr lang="en-US" dirty="0" smtClean="0"/>
              <a:t>=</a:t>
            </a:r>
            <a:r>
              <a:rPr lang="en-US" dirty="0" err="1" smtClean="0"/>
              <a:t>OldTuple.netWorth</a:t>
            </a:r>
            <a:endParaRPr lang="en-US" dirty="0" smtClean="0"/>
          </a:p>
          <a:p>
            <a:pPr lvl="1">
              <a:buNone/>
            </a:pPr>
            <a:r>
              <a:rPr lang="en-US" dirty="0" smtClean="0"/>
              <a:t>WHERE cert#=</a:t>
            </a:r>
            <a:r>
              <a:rPr lang="en-US" dirty="0" err="1" smtClean="0"/>
              <a:t>NewTuple.cert</a:t>
            </a:r>
            <a:r>
              <a:rPr lang="en-US" dirty="0" smtClean="0"/>
              <a:t>#;</a:t>
            </a:r>
            <a:endParaRPr lang="en-US" dirty="0"/>
          </a:p>
        </p:txBody>
      </p:sp>
      <p:sp>
        <p:nvSpPr>
          <p:cNvPr id="2" name="Title 1"/>
          <p:cNvSpPr>
            <a:spLocks noGrp="1"/>
          </p:cNvSpPr>
          <p:nvPr>
            <p:ph type="title"/>
          </p:nvPr>
        </p:nvSpPr>
        <p:spPr/>
        <p:txBody>
          <a:bodyPr/>
          <a:lstStyle/>
          <a:p>
            <a:r>
              <a:rPr lang="en-US" dirty="0" smtClean="0"/>
              <a:t>Triggers in SQL (standard)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AFTER/BEFORE</a:t>
            </a:r>
          </a:p>
          <a:p>
            <a:pPr>
              <a:buNone/>
            </a:pPr>
            <a:r>
              <a:rPr lang="en-US" dirty="0" smtClean="0"/>
              <a:t>UPDATE/INSERT/DELETE</a:t>
            </a:r>
          </a:p>
          <a:p>
            <a:pPr>
              <a:buNone/>
            </a:pPr>
            <a:r>
              <a:rPr lang="en-US" dirty="0" smtClean="0"/>
              <a:t>WHEN (&lt;condition&gt;)</a:t>
            </a:r>
          </a:p>
          <a:p>
            <a:pPr>
              <a:buNone/>
            </a:pPr>
            <a:r>
              <a:rPr lang="en-US" dirty="0" smtClean="0"/>
              <a:t>OLD ROW/NEW ROW</a:t>
            </a:r>
          </a:p>
          <a:p>
            <a:pPr>
              <a:buNone/>
            </a:pPr>
            <a:r>
              <a:rPr lang="en-US" dirty="0" smtClean="0"/>
              <a:t>BEGIN … END;</a:t>
            </a:r>
          </a:p>
          <a:p>
            <a:pPr>
              <a:buNone/>
            </a:pPr>
            <a:r>
              <a:rPr lang="en-US" dirty="0" smtClean="0"/>
              <a:t>FOR EACH ROW/FOR EACH STATEMENT</a:t>
            </a:r>
          </a:p>
          <a:p>
            <a:endParaRPr lang="en-US" dirty="0"/>
          </a:p>
        </p:txBody>
      </p:sp>
      <p:sp>
        <p:nvSpPr>
          <p:cNvPr id="2" name="Title 1"/>
          <p:cNvSpPr>
            <a:spLocks noGrp="1"/>
          </p:cNvSpPr>
          <p:nvPr>
            <p:ph type="title"/>
          </p:nvPr>
        </p:nvSpPr>
        <p:spPr/>
        <p:txBody>
          <a:bodyPr>
            <a:normAutofit fontScale="90000"/>
          </a:bodyPr>
          <a:lstStyle/>
          <a:p>
            <a:r>
              <a:rPr lang="en-US" dirty="0" smtClean="0"/>
              <a:t>The Options for Trigger Design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solidFill>
                <a:srgbClr val="0000FF"/>
              </a:solidFill>
            </a:endParaRPr>
          </a:p>
        </p:txBody>
      </p:sp>
      <p:sp>
        <p:nvSpPr>
          <p:cNvPr id="2" name="Title 1"/>
          <p:cNvSpPr>
            <a:spLocks noGrp="1"/>
          </p:cNvSpPr>
          <p:nvPr>
            <p:ph type="title"/>
          </p:nvPr>
        </p:nvSpPr>
        <p:spPr/>
        <p:txBody>
          <a:bodyPr/>
          <a:lstStyle/>
          <a:p>
            <a:r>
              <a:rPr lang="en-US" dirty="0" smtClean="0"/>
              <a:t>Implement Trigger with T-SQL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a:t>
            </a:r>
          </a:p>
          <a:p>
            <a:pPr lvl="1"/>
            <a:r>
              <a:rPr lang="en-US" sz="2000" dirty="0" smtClean="0"/>
              <a:t>Declare a variable</a:t>
            </a:r>
          </a:p>
          <a:p>
            <a:pPr lvl="1"/>
            <a:endParaRPr lang="en-US" sz="2000" dirty="0" smtClean="0"/>
          </a:p>
          <a:p>
            <a:pPr lvl="1"/>
            <a:endParaRPr lang="en-US" sz="2000" dirty="0" smtClean="0"/>
          </a:p>
          <a:p>
            <a:pPr lvl="1">
              <a:buNone/>
            </a:pPr>
            <a:endParaRPr lang="en-US" sz="2000" dirty="0" smtClean="0"/>
          </a:p>
          <a:p>
            <a:pPr lvl="1"/>
            <a:r>
              <a:rPr lang="en-US" sz="2000" dirty="0" smtClean="0"/>
              <a:t>Example</a:t>
            </a:r>
          </a:p>
          <a:p>
            <a:pPr lvl="1">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743200"/>
            <a:ext cx="7620000" cy="1384995"/>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local_variable</a:t>
            </a:r>
            <a:r>
              <a:rPr lang="en-US" sz="1600" b="1" dirty="0" smtClean="0">
                <a:solidFill>
                  <a:srgbClr val="0000FF"/>
                </a:solidFill>
                <a:latin typeface="Courier New" pitchFamily="49" charset="0"/>
                <a:cs typeface="Courier New" pitchFamily="49" charset="0"/>
              </a:rPr>
              <a:t> [AS]  </a:t>
            </a:r>
            <a:r>
              <a:rPr lang="en-US" sz="1600" b="1" dirty="0" err="1" smtClean="0">
                <a:solidFill>
                  <a:srgbClr val="0000FF"/>
                </a:solidFill>
                <a:latin typeface="Courier New" pitchFamily="49" charset="0"/>
                <a:cs typeface="Courier New" pitchFamily="49" charset="0"/>
              </a:rPr>
              <a:t>data_type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initialvalue</a:t>
            </a:r>
            <a:r>
              <a:rPr lang="en-US" sz="1600" b="1" dirty="0" smtClean="0">
                <a:solidFill>
                  <a:srgbClr val="0000FF"/>
                </a:solidFill>
                <a:latin typeface="Courier New" pitchFamily="49" charset="0"/>
                <a:cs typeface="Courier New" pitchFamily="49" charset="0"/>
              </a:rPr>
              <a:t>] , …</a:t>
            </a:r>
          </a:p>
          <a:p>
            <a:pPr marL="0" lvl="2"/>
            <a:endParaRPr lang="en-US" sz="1600" b="1" dirty="0" smtClean="0">
              <a:latin typeface="Courier New" pitchFamily="49" charset="0"/>
              <a:cs typeface="Courier New" pitchFamily="49" charset="0"/>
            </a:endParaRPr>
          </a:p>
          <a:p>
            <a:pPr marL="0" lvl="2"/>
            <a:r>
              <a:rPr lang="en-US" i="1" dirty="0" err="1" smtClean="0">
                <a:solidFill>
                  <a:srgbClr val="0070C0"/>
                </a:solidFill>
              </a:rPr>
              <a:t>data_type</a:t>
            </a:r>
            <a:r>
              <a:rPr lang="en-US" i="1" dirty="0" smtClean="0">
                <a:solidFill>
                  <a:srgbClr val="0070C0"/>
                </a:solidFill>
              </a:rPr>
              <a:t>: </a:t>
            </a:r>
            <a:r>
              <a:rPr lang="en-US" dirty="0" smtClean="0">
                <a:solidFill>
                  <a:srgbClr val="0070C0"/>
                </a:solidFill>
              </a:rPr>
              <a:t>any system-supplied, common language runtime (CLR) user-defined table type. A variable cannot be of text, </a:t>
            </a:r>
            <a:r>
              <a:rPr lang="en-US" dirty="0" err="1" smtClean="0">
                <a:solidFill>
                  <a:srgbClr val="0070C0"/>
                </a:solidFill>
              </a:rPr>
              <a:t>ntext</a:t>
            </a:r>
            <a:r>
              <a:rPr lang="en-US" dirty="0" smtClean="0">
                <a:solidFill>
                  <a:srgbClr val="0070C0"/>
                </a:solidFill>
              </a:rPr>
              <a:t>, or image data type</a:t>
            </a:r>
          </a:p>
          <a:p>
            <a:pPr marL="0" lvl="2"/>
            <a:endParaRPr lang="en-US" sz="1600" b="1" dirty="0" smtClean="0">
              <a:latin typeface="Courier New" pitchFamily="49" charset="0"/>
              <a:cs typeface="Courier New" pitchFamily="49" charset="0"/>
            </a:endParaRPr>
          </a:p>
        </p:txBody>
      </p:sp>
      <p:sp>
        <p:nvSpPr>
          <p:cNvPr id="5" name="TextBox 4"/>
          <p:cNvSpPr txBox="1"/>
          <p:nvPr/>
        </p:nvSpPr>
        <p:spPr>
          <a:xfrm>
            <a:off x="1295400" y="4876800"/>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NVARCHAR(20),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AS DECIMAL,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DECIMAL=1000</a:t>
            </a:r>
          </a:p>
          <a:p>
            <a:pPr marL="0" lvl="2"/>
            <a:endParaRPr lang="en-US" sz="1600" b="1" dirty="0" smtClean="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 (cont)</a:t>
            </a:r>
          </a:p>
          <a:p>
            <a:pPr lvl="1"/>
            <a:r>
              <a:rPr lang="en-US" sz="2000" dirty="0" smtClean="0"/>
              <a:t>Assign a value into a variable : using SET or SELECT</a:t>
            </a:r>
          </a:p>
          <a:p>
            <a:pPr lvl="1"/>
            <a:endParaRPr lang="en-US" sz="2000" dirty="0" smtClean="0"/>
          </a:p>
          <a:p>
            <a:pPr lvl="1"/>
            <a:endParaRPr lang="en-US" sz="2000" dirty="0" smtClean="0"/>
          </a:p>
          <a:p>
            <a:pPr lvl="1"/>
            <a:r>
              <a:rPr lang="en-US" sz="2000" dirty="0" smtClean="0"/>
              <a:t>Assign a value into a variable using SQL command : SELECT or UPDATE</a:t>
            </a:r>
          </a:p>
          <a:p>
            <a:pPr lvl="1"/>
            <a:endParaRPr lang="en-US" sz="2000" dirty="0" smtClean="0"/>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667001"/>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a:p>
            <a:pPr marL="0" lvl="2"/>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=2000</a:t>
            </a:r>
          </a:p>
          <a:p>
            <a:pPr marL="0" lvl="2"/>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295400" y="4579203"/>
            <a:ext cx="7620000" cy="181588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UPDATE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 constraint is a mechanism that may be used to limit the values entered into database.</a:t>
            </a:r>
          </a:p>
          <a:p>
            <a:r>
              <a:rPr lang="en-US" dirty="0" smtClean="0"/>
              <a:t>Constraints include:</a:t>
            </a:r>
          </a:p>
          <a:p>
            <a:pPr lvl="1"/>
            <a:r>
              <a:rPr lang="en-US" dirty="0" smtClean="0"/>
              <a:t>Keys </a:t>
            </a:r>
          </a:p>
          <a:p>
            <a:pPr lvl="1"/>
            <a:r>
              <a:rPr lang="en-US" dirty="0" smtClean="0"/>
              <a:t>Foreign keys</a:t>
            </a:r>
          </a:p>
          <a:p>
            <a:pPr lvl="1"/>
            <a:r>
              <a:rPr lang="en-US" dirty="0" smtClean="0"/>
              <a:t>Null</a:t>
            </a:r>
          </a:p>
          <a:p>
            <a:pPr lvl="1"/>
            <a:r>
              <a:rPr lang="en-US" dirty="0" smtClean="0"/>
              <a:t>Check</a:t>
            </a:r>
          </a:p>
          <a:p>
            <a:pPr lvl="2"/>
            <a:r>
              <a:rPr lang="en-US" dirty="0" smtClean="0"/>
              <a:t>Attribute-based check</a:t>
            </a:r>
          </a:p>
          <a:p>
            <a:pPr lvl="2"/>
            <a:r>
              <a:rPr lang="en-US" dirty="0" err="1" smtClean="0"/>
              <a:t>Tuple</a:t>
            </a:r>
            <a:r>
              <a:rPr lang="en-US" dirty="0" smtClean="0"/>
              <a:t>-based check</a:t>
            </a:r>
            <a:endParaRPr lang="en-US" dirty="0"/>
          </a:p>
        </p:txBody>
      </p:sp>
      <p:sp>
        <p:nvSpPr>
          <p:cNvPr id="2" name="Title 1"/>
          <p:cNvSpPr>
            <a:spLocks noGrp="1"/>
          </p:cNvSpPr>
          <p:nvPr>
            <p:ph type="title"/>
          </p:nvPr>
        </p:nvSpPr>
        <p:spPr/>
        <p:txBody>
          <a:bodyPr/>
          <a:lstStyle/>
          <a:p>
            <a:r>
              <a:rPr lang="en-US" dirty="0" smtClean="0"/>
              <a:t>Overview  of Constraints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 (cont)</a:t>
            </a:r>
          </a:p>
          <a:p>
            <a:pPr lvl="1"/>
            <a:r>
              <a:rPr lang="en-US" sz="2000" dirty="0" smtClean="0"/>
              <a:t>Display value of a variable : using PRINT or SELECT</a:t>
            </a:r>
          </a:p>
          <a:p>
            <a:pPr lvl="1"/>
            <a:endParaRPr lang="en-US" sz="2000" dirty="0" smtClean="0"/>
          </a:p>
          <a:p>
            <a:pPr lvl="1"/>
            <a:endParaRPr lang="en-US" sz="2000" dirty="0" smtClean="0"/>
          </a:p>
          <a:p>
            <a:pPr lvl="1"/>
            <a:r>
              <a:rPr lang="en-US" sz="2000" dirty="0" smtClean="0"/>
              <a:t>Converts an expression from one data type to a different data type : using CAST or CONVERT function</a:t>
            </a:r>
          </a:p>
          <a:p>
            <a:pPr lvl="1"/>
            <a:endParaRPr lang="en-US" sz="2000" dirty="0" smtClean="0"/>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667001"/>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empName</a:t>
            </a:r>
            <a:endParaRPr lang="en-US" sz="1600" b="1" dirty="0" smtClean="0">
              <a:solidFill>
                <a:srgbClr val="0000FF"/>
              </a:solidFill>
              <a:latin typeface="Courier New" pitchFamily="49" charset="0"/>
              <a:cs typeface="Courier New" pitchFamily="49" charset="0"/>
            </a:endParaRPr>
          </a:p>
          <a:p>
            <a:pPr marL="0" lvl="2"/>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pPr marL="0" lvl="2"/>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295400" y="4697105"/>
            <a:ext cx="7620000" cy="1246495"/>
          </a:xfrm>
          <a:prstGeom prst="rect">
            <a:avLst/>
          </a:prstGeom>
          <a:noFill/>
          <a:ln w="0">
            <a:solidFill>
              <a:schemeClr val="tx1"/>
            </a:solidFill>
          </a:ln>
        </p:spPr>
        <p:txBody>
          <a:bodyPr wrap="square" rtlCol="0">
            <a:spAutoFit/>
          </a:bodyPr>
          <a:lstStyle/>
          <a:p>
            <a:r>
              <a:rPr lang="es-ES" sz="1500" b="1" dirty="0" smtClean="0">
                <a:solidFill>
                  <a:srgbClr val="0000FF"/>
                </a:solidFill>
                <a:latin typeface="Courier New" pitchFamily="49" charset="0"/>
                <a:cs typeface="Courier New" pitchFamily="49" charset="0"/>
              </a:rPr>
              <a:t>DECLARE @</a:t>
            </a:r>
            <a:r>
              <a:rPr lang="es-ES" sz="1500" b="1" dirty="0" err="1" smtClean="0">
                <a:solidFill>
                  <a:srgbClr val="0000FF"/>
                </a:solidFill>
                <a:latin typeface="Courier New" pitchFamily="49" charset="0"/>
                <a:cs typeface="Courier New" pitchFamily="49" charset="0"/>
              </a:rPr>
              <a:t>empName</a:t>
            </a:r>
            <a:r>
              <a:rPr lang="es-ES" sz="1500" b="1" dirty="0" smtClean="0">
                <a:solidFill>
                  <a:srgbClr val="0000FF"/>
                </a:solidFill>
                <a:latin typeface="Courier New" pitchFamily="49" charset="0"/>
                <a:cs typeface="Courier New" pitchFamily="49" charset="0"/>
              </a:rPr>
              <a:t> NVARCHAR(20), @</a:t>
            </a:r>
            <a:r>
              <a:rPr lang="es-ES" sz="1500" b="1" dirty="0" err="1" smtClean="0">
                <a:solidFill>
                  <a:srgbClr val="0000FF"/>
                </a:solidFill>
                <a:latin typeface="Courier New" pitchFamily="49" charset="0"/>
                <a:cs typeface="Courier New" pitchFamily="49" charset="0"/>
              </a:rPr>
              <a:t>empSalary</a:t>
            </a:r>
            <a:r>
              <a:rPr lang="es-ES" sz="1500" b="1" dirty="0" smtClean="0">
                <a:solidFill>
                  <a:srgbClr val="0000FF"/>
                </a:solidFill>
                <a:latin typeface="Courier New" pitchFamily="49" charset="0"/>
                <a:cs typeface="Courier New" pitchFamily="49" charset="0"/>
              </a:rPr>
              <a:t> DECIMAL</a:t>
            </a:r>
          </a:p>
          <a:p>
            <a:r>
              <a:rPr lang="en-US" sz="1500" b="1" dirty="0" smtClean="0">
                <a:solidFill>
                  <a:srgbClr val="0000FF"/>
                </a:solidFill>
                <a:latin typeface="Courier New" pitchFamily="49" charset="0"/>
                <a:cs typeface="Courier New" pitchFamily="49" charset="0"/>
              </a:rPr>
              <a:t>SET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a:t>
            </a:r>
            <a:r>
              <a:rPr lang="en-US" sz="1500" b="1" dirty="0" err="1" smtClean="0">
                <a:solidFill>
                  <a:srgbClr val="0000FF"/>
                </a:solidFill>
                <a:latin typeface="Courier New" pitchFamily="49" charset="0"/>
                <a:cs typeface="Courier New" pitchFamily="49" charset="0"/>
              </a:rPr>
              <a:t>N'Mai</a:t>
            </a:r>
            <a:r>
              <a:rPr lang="en-US" sz="1500" b="1" dirty="0" smtClean="0">
                <a:solidFill>
                  <a:srgbClr val="0000FF"/>
                </a:solidFill>
                <a:latin typeface="Courier New" pitchFamily="49" charset="0"/>
                <a:cs typeface="Courier New" pitchFamily="49" charset="0"/>
              </a:rPr>
              <a:t> </a:t>
            </a:r>
            <a:r>
              <a:rPr lang="en-US" sz="1500" b="1" dirty="0" err="1" smtClean="0">
                <a:solidFill>
                  <a:srgbClr val="0000FF"/>
                </a:solidFill>
                <a:latin typeface="Courier New" pitchFamily="49" charset="0"/>
                <a:cs typeface="Courier New" pitchFamily="49" charset="0"/>
              </a:rPr>
              <a:t>Duy</a:t>
            </a:r>
            <a:r>
              <a:rPr lang="en-US" sz="1500" b="1" dirty="0" smtClean="0">
                <a:solidFill>
                  <a:srgbClr val="0000FF"/>
                </a:solidFill>
                <a:latin typeface="Courier New" pitchFamily="49" charset="0"/>
                <a:cs typeface="Courier New" pitchFamily="49" charset="0"/>
              </a:rPr>
              <a:t> An'</a:t>
            </a:r>
          </a:p>
          <a:p>
            <a:r>
              <a:rPr lang="en-US" sz="1500" b="1" dirty="0" smtClean="0">
                <a:solidFill>
                  <a:srgbClr val="0000FF"/>
                </a:solidFill>
                <a:latin typeface="Courier New" pitchFamily="49" charset="0"/>
                <a:cs typeface="Courier New" pitchFamily="49" charset="0"/>
              </a:rPr>
              <a:t>SET @</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=1000</a:t>
            </a:r>
          </a:p>
          <a:p>
            <a:r>
              <a:rPr lang="en-US" sz="1500" b="1" dirty="0" smtClean="0">
                <a:solidFill>
                  <a:srgbClr val="0000FF"/>
                </a:solidFill>
                <a:latin typeface="Courier New" pitchFamily="49" charset="0"/>
                <a:cs typeface="Courier New" pitchFamily="49" charset="0"/>
              </a:rPr>
              <a:t>PRINT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 + '''s salary is ' + CAST(@</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 AS VARCHAR)</a:t>
            </a:r>
          </a:p>
          <a:p>
            <a:r>
              <a:rPr lang="en-US" sz="1500" b="1" dirty="0" smtClean="0">
                <a:solidFill>
                  <a:srgbClr val="0000FF"/>
                </a:solidFill>
                <a:latin typeface="Courier New" pitchFamily="49" charset="0"/>
                <a:cs typeface="Courier New" pitchFamily="49" charset="0"/>
              </a:rPr>
              <a:t>PRINT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 + '''s salary is ' + CONVERT(VARCHAR, @</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startAt="2"/>
            </a:pPr>
            <a:r>
              <a:rPr lang="en-US" dirty="0" smtClean="0"/>
              <a:t>Flow-control statement</a:t>
            </a:r>
          </a:p>
          <a:p>
            <a:pPr lvl="1"/>
            <a:r>
              <a:rPr lang="en-US" sz="2000" dirty="0" smtClean="0"/>
              <a:t>Statement Blocks: Begin…End</a:t>
            </a:r>
          </a:p>
          <a:p>
            <a:pPr lvl="1"/>
            <a:r>
              <a:rPr lang="en-US" sz="2000" dirty="0" smtClean="0"/>
              <a:t>Conditional Execution: </a:t>
            </a:r>
          </a:p>
          <a:p>
            <a:pPr lvl="2"/>
            <a:r>
              <a:rPr lang="en-US" sz="1600" dirty="0" smtClean="0"/>
              <a:t>IF ... ELSE Statement</a:t>
            </a:r>
          </a:p>
          <a:p>
            <a:pPr lvl="2"/>
            <a:r>
              <a:rPr lang="en-US" sz="1600" dirty="0" smtClean="0"/>
              <a:t>CASE ... WHEN</a:t>
            </a:r>
          </a:p>
          <a:p>
            <a:pPr lvl="1"/>
            <a:r>
              <a:rPr lang="en-US" sz="2000" dirty="0" smtClean="0"/>
              <a:t>Looping: WHILE Statement</a:t>
            </a:r>
          </a:p>
          <a:p>
            <a:pPr lvl="1"/>
            <a:r>
              <a:rPr lang="en-US" sz="2000" dirty="0" smtClean="0"/>
              <a:t>Error handling:</a:t>
            </a:r>
          </a:p>
          <a:p>
            <a:pPr lvl="2"/>
            <a:r>
              <a:rPr lang="en-US" sz="1600" dirty="0" smtClean="0"/>
              <a:t>@@ERROR</a:t>
            </a:r>
          </a:p>
          <a:p>
            <a:pPr lvl="2"/>
            <a:r>
              <a:rPr lang="en-US" sz="1600" dirty="0" smtClean="0"/>
              <a:t>TRY … CATCH </a:t>
            </a:r>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defRPr/>
            </a:pPr>
            <a:r>
              <a:rPr lang="en-US"/>
              <a:t>Cú pháp</a:t>
            </a:r>
          </a:p>
          <a:p>
            <a:pPr lvl="1">
              <a:buFontTx/>
              <a:buNone/>
              <a:defRPr/>
            </a:pPr>
            <a:r>
              <a:rPr lang="en-US" b="1"/>
              <a:t>IF &lt;biểu thức điều kiện&gt;</a:t>
            </a:r>
          </a:p>
          <a:p>
            <a:pPr lvl="1">
              <a:buFontTx/>
              <a:buNone/>
              <a:defRPr/>
            </a:pPr>
            <a:r>
              <a:rPr lang="en-US" b="1"/>
              <a:t>    {&lt;Câu lệnh&gt;|BEGIN...END}</a:t>
            </a:r>
          </a:p>
          <a:p>
            <a:pPr lvl="1">
              <a:buFontTx/>
              <a:buNone/>
              <a:defRPr/>
            </a:pPr>
            <a:r>
              <a:rPr lang="en-US" b="1"/>
              <a:t>[ELSE</a:t>
            </a:r>
          </a:p>
          <a:p>
            <a:pPr lvl="1">
              <a:buFontTx/>
              <a:buNone/>
              <a:defRPr/>
            </a:pPr>
            <a:r>
              <a:rPr lang="en-US" b="1"/>
              <a:t>    {&lt;Câu lệnh&gt;|BEGIN...END}]</a:t>
            </a:r>
          </a:p>
          <a:p>
            <a:pPr marL="342900" lvl="1" indent="-342900">
              <a:buFontTx/>
              <a:buBlip>
                <a:blip r:embed="rId2"/>
              </a:buBlip>
              <a:defRPr/>
            </a:pPr>
            <a:r>
              <a:rPr lang="en-US">
                <a:solidFill>
                  <a:schemeClr val="accent2">
                    <a:lumMod val="75000"/>
                  </a:schemeClr>
                </a:solidFill>
              </a:rPr>
              <a:t>Chú ý: </a:t>
            </a:r>
          </a:p>
          <a:p>
            <a:pPr lvl="1">
              <a:defRPr/>
            </a:pPr>
            <a:r>
              <a:rPr lang="en-US"/>
              <a:t>Nếu thực thi hai hoặc nhiều câu lệnh trong mệnh đề IF hoặc ELSE. Bạn cần bao các câu lệnh này trong khối </a:t>
            </a:r>
            <a:r>
              <a:rPr lang="en-US" b="1"/>
              <a:t>BEGIN…END</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9951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17991"/>
            <a:ext cx="8458200" cy="3711209"/>
          </a:xfrm>
        </p:spPr>
        <p:txBody>
          <a:bodyPr>
            <a:normAutofit fontScale="62500" lnSpcReduction="20000"/>
          </a:bodyPr>
          <a:lstStyle/>
          <a:p>
            <a:r>
              <a:rPr lang="en-US" b="1">
                <a:solidFill>
                  <a:srgbClr val="0000FF"/>
                </a:solidFill>
              </a:rPr>
              <a:t>DECLARE	@vendorID int</a:t>
            </a:r>
          </a:p>
          <a:p>
            <a:r>
              <a:rPr lang="en-US">
                <a:solidFill>
                  <a:srgbClr val="0000FF"/>
                </a:solidFill>
              </a:rPr>
              <a:t>SELECT</a:t>
            </a:r>
            <a:r>
              <a:rPr lang="en-US" b="1">
                <a:solidFill>
                  <a:srgbClr val="0000FF"/>
                </a:solidFill>
              </a:rPr>
              <a:t>    @vendorID </a:t>
            </a:r>
            <a:r>
              <a:rPr lang="en-US" b="1">
                <a:solidFill>
                  <a:srgbClr val="808080"/>
                </a:solidFill>
              </a:rPr>
              <a:t>= </a:t>
            </a:r>
            <a:r>
              <a:rPr lang="en-US" b="1">
                <a:solidFill>
                  <a:srgbClr val="FF00FF"/>
                </a:solidFill>
              </a:rPr>
              <a:t>ISNULL</a:t>
            </a:r>
            <a:r>
              <a:rPr lang="en-US" b="1">
                <a:solidFill>
                  <a:srgbClr val="808080"/>
                </a:solidFill>
              </a:rPr>
              <a:t>(VendorID,0)</a:t>
            </a:r>
          </a:p>
          <a:p>
            <a:r>
              <a:rPr lang="en-US" b="1">
                <a:solidFill>
                  <a:srgbClr val="808080"/>
                </a:solidFill>
              </a:rPr>
              <a:t>   </a:t>
            </a:r>
            <a:r>
              <a:rPr lang="en-US" b="1">
                <a:solidFill>
                  <a:srgbClr val="0000FF"/>
                </a:solidFill>
              </a:rPr>
              <a:t>FROM  VENDORS </a:t>
            </a:r>
          </a:p>
          <a:p>
            <a:r>
              <a:rPr lang="en-US" b="1">
                <a:solidFill>
                  <a:srgbClr val="0000FF"/>
                </a:solidFill>
              </a:rPr>
              <a:t> WHERE   VendorName </a:t>
            </a:r>
            <a:r>
              <a:rPr lang="en-US" b="1">
                <a:solidFill>
                  <a:srgbClr val="808080"/>
                </a:solidFill>
              </a:rPr>
              <a:t>=</a:t>
            </a:r>
            <a:r>
              <a:rPr lang="en-US" b="1">
                <a:solidFill>
                  <a:srgbClr val="FF0000"/>
                </a:solidFill>
              </a:rPr>
              <a:t>'US Postal Service'</a:t>
            </a:r>
          </a:p>
          <a:p>
            <a:r>
              <a:rPr lang="en-US" b="1">
                <a:solidFill>
                  <a:srgbClr val="FF0000"/>
                </a:solidFill>
              </a:rPr>
              <a:t> </a:t>
            </a:r>
          </a:p>
          <a:p>
            <a:r>
              <a:rPr lang="en-US" b="1">
                <a:solidFill>
                  <a:srgbClr val="FF0000"/>
                </a:solidFill>
              </a:rPr>
              <a:t> </a:t>
            </a:r>
            <a:r>
              <a:rPr lang="en-US" b="1">
                <a:solidFill>
                  <a:srgbClr val="0000FF"/>
                </a:solidFill>
              </a:rPr>
              <a:t>IF   @vendorID </a:t>
            </a:r>
            <a:r>
              <a:rPr lang="en-US" b="1">
                <a:solidFill>
                  <a:srgbClr val="808080"/>
                </a:solidFill>
              </a:rPr>
              <a:t>= 0 </a:t>
            </a:r>
          </a:p>
          <a:p>
            <a:r>
              <a:rPr lang="en-US" b="1">
                <a:solidFill>
                  <a:srgbClr val="808080"/>
                </a:solidFill>
              </a:rPr>
              <a:t>	</a:t>
            </a:r>
            <a:r>
              <a:rPr lang="en-US" b="1">
                <a:solidFill>
                  <a:srgbClr val="0000FF"/>
                </a:solidFill>
              </a:rPr>
              <a:t>PRINT </a:t>
            </a:r>
            <a:r>
              <a:rPr lang="en-US" b="1">
                <a:solidFill>
                  <a:srgbClr val="FF0000"/>
                </a:solidFill>
              </a:rPr>
              <a:t>'Không tồn tại nhà cung cấp US Postal Service'</a:t>
            </a:r>
          </a:p>
          <a:p>
            <a:r>
              <a:rPr lang="en-US" b="1">
                <a:solidFill>
                  <a:srgbClr val="FF0000"/>
                </a:solidFill>
              </a:rPr>
              <a:t> </a:t>
            </a:r>
            <a:r>
              <a:rPr lang="en-US" b="1">
                <a:solidFill>
                  <a:srgbClr val="0000FF"/>
                </a:solidFill>
              </a:rPr>
              <a:t>ELSE</a:t>
            </a:r>
          </a:p>
          <a:p>
            <a:r>
              <a:rPr lang="en-US" b="1">
                <a:solidFill>
                  <a:srgbClr val="0000FF"/>
                </a:solidFill>
              </a:rPr>
              <a:t>	PRINT </a:t>
            </a:r>
            <a:r>
              <a:rPr lang="en-US" b="1">
                <a:solidFill>
                  <a:srgbClr val="FF0000"/>
                </a:solidFill>
              </a:rPr>
              <a:t>'US Postal Service có VendorID là ' </a:t>
            </a:r>
            <a:r>
              <a:rPr lang="en-US" b="1">
                <a:solidFill>
                  <a:srgbClr val="808080"/>
                </a:solidFill>
              </a:rPr>
              <a:t>+ </a:t>
            </a:r>
            <a:r>
              <a:rPr lang="en-US" b="1">
                <a:solidFill>
                  <a:srgbClr val="FF00FF"/>
                </a:solidFill>
              </a:rPr>
              <a:t>CAST</a:t>
            </a:r>
            <a:r>
              <a:rPr lang="en-US" b="1">
                <a:solidFill>
                  <a:srgbClr val="808080"/>
                </a:solidFill>
              </a:rPr>
              <a:t>(@vendorID </a:t>
            </a:r>
            <a:r>
              <a:rPr lang="en-US" b="1">
                <a:solidFill>
                  <a:srgbClr val="0000FF"/>
                </a:solidFill>
              </a:rPr>
              <a:t>AS VARCHAR</a:t>
            </a:r>
            <a:r>
              <a:rPr lang="en-US" b="1">
                <a:solidFill>
                  <a:srgbClr val="808080"/>
                </a:solidFill>
              </a:rPr>
              <a:t>)</a:t>
            </a:r>
          </a:p>
          <a:p>
            <a:endParaRPr lang="en-US"/>
          </a:p>
          <a:p>
            <a:endParaRPr lang="en-US"/>
          </a:p>
        </p:txBody>
      </p:sp>
      <p:sp>
        <p:nvSpPr>
          <p:cNvPr id="3" name="Title 2"/>
          <p:cNvSpPr>
            <a:spLocks noGrp="1"/>
          </p:cNvSpPr>
          <p:nvPr>
            <p:ph type="title"/>
          </p:nvPr>
        </p:nvSpPr>
        <p:spPr/>
        <p:txBody>
          <a:bodyPr/>
          <a:lstStyle/>
          <a:p>
            <a:r>
              <a:rPr lang="en-US" smtClean="0"/>
              <a:t>Exam</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638800"/>
            <a:ext cx="57118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7139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Content Placeholder 1"/>
          <p:cNvSpPr>
            <a:spLocks noGrp="1"/>
          </p:cNvSpPr>
          <p:nvPr>
            <p:ph idx="4294967295"/>
          </p:nvPr>
        </p:nvSpPr>
        <p:spPr>
          <a:xfrm>
            <a:off x="0" y="1219200"/>
            <a:ext cx="8229600" cy="4906963"/>
          </a:xfrm>
        </p:spPr>
        <p:txBody>
          <a:bodyPr>
            <a:normAutofit lnSpcReduction="10000"/>
          </a:bodyPr>
          <a:lstStyle/>
          <a:p>
            <a:r>
              <a:rPr lang="en-US" smtClean="0"/>
              <a:t>Cú pháp</a:t>
            </a:r>
          </a:p>
          <a:p>
            <a:pPr lvl="1">
              <a:buFontTx/>
              <a:buNone/>
            </a:pPr>
            <a:r>
              <a:rPr lang="en-US" b="1" smtClean="0"/>
              <a:t>WHILE &lt;biểu thức điều kiện&gt;</a:t>
            </a:r>
          </a:p>
          <a:p>
            <a:pPr lvl="1">
              <a:buFontTx/>
              <a:buNone/>
            </a:pPr>
            <a:r>
              <a:rPr lang="en-US" b="1" smtClean="0"/>
              <a:t>    {&lt;câu lệnh&gt;|BEGIN...END}</a:t>
            </a:r>
          </a:p>
          <a:p>
            <a:pPr lvl="1">
              <a:buFontTx/>
              <a:buNone/>
            </a:pPr>
            <a:r>
              <a:rPr lang="en-US" b="1" smtClean="0"/>
              <a:t>    [BREAK]</a:t>
            </a:r>
          </a:p>
          <a:p>
            <a:pPr lvl="1">
              <a:buFontTx/>
              <a:buNone/>
            </a:pPr>
            <a:r>
              <a:rPr lang="en-US" b="1" smtClean="0"/>
              <a:t>    [CONTINUE]</a:t>
            </a:r>
          </a:p>
          <a:p>
            <a:endParaRPr lang="en-US" smtClean="0"/>
          </a:p>
          <a:p>
            <a:r>
              <a:rPr lang="en-US" smtClean="0"/>
              <a:t>Chú ý: </a:t>
            </a:r>
          </a:p>
          <a:p>
            <a:pPr lvl="1" eaLnBrk="1" hangingPunct="1"/>
            <a:r>
              <a:rPr lang="en-US" smtClean="0"/>
              <a:t>Nếu thực thi hai hoặc nhiều câu lệnh trong mệnh đề WHILE. Bạn cần bao các câu lệnh này trong khối BEGIN…END</a:t>
            </a:r>
          </a:p>
          <a:p>
            <a:endParaRPr lang="en-US" smtClean="0"/>
          </a:p>
        </p:txBody>
      </p:sp>
      <p:sp>
        <p:nvSpPr>
          <p:cNvPr id="49157" name="Title 2"/>
          <p:cNvSpPr>
            <a:spLocks noGrp="1"/>
          </p:cNvSpPr>
          <p:nvPr>
            <p:ph type="title" idx="4294967295"/>
          </p:nvPr>
        </p:nvSpPr>
        <p:spPr>
          <a:xfrm>
            <a:off x="914400" y="152400"/>
            <a:ext cx="7848600" cy="914400"/>
          </a:xfrm>
        </p:spPr>
        <p:txBody>
          <a:bodyPr>
            <a:normAutofit/>
          </a:bodyPr>
          <a:lstStyle/>
          <a:p>
            <a:r>
              <a:rPr lang="en-US" smtClean="0">
                <a:solidFill>
                  <a:srgbClr val="0000FF"/>
                </a:solidFill>
              </a:rPr>
              <a:t>Các câu lệnh điều khiển – WHILE</a:t>
            </a:r>
          </a:p>
        </p:txBody>
      </p:sp>
    </p:spTree>
    <p:extLst>
      <p:ext uri="{BB962C8B-B14F-4D97-AF65-F5344CB8AC3E}">
        <p14:creationId xmlns:p14="http://schemas.microsoft.com/office/powerpoint/2010/main" val="89523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itle 2"/>
          <p:cNvSpPr>
            <a:spLocks noGrp="1"/>
          </p:cNvSpPr>
          <p:nvPr>
            <p:ph type="title" idx="4294967295"/>
          </p:nvPr>
        </p:nvSpPr>
        <p:spPr>
          <a:xfrm>
            <a:off x="0" y="0"/>
            <a:ext cx="8229600" cy="1295400"/>
          </a:xfrm>
        </p:spPr>
        <p:txBody>
          <a:bodyPr>
            <a:normAutofit/>
          </a:bodyPr>
          <a:lstStyle/>
          <a:p>
            <a:r>
              <a:rPr lang="en-US" smtClean="0">
                <a:solidFill>
                  <a:srgbClr val="0000FF"/>
                </a:solidFill>
              </a:rPr>
              <a:t>Demo </a:t>
            </a:r>
            <a:br>
              <a:rPr lang="en-US" smtClean="0">
                <a:solidFill>
                  <a:srgbClr val="0000FF"/>
                </a:solidFill>
              </a:rPr>
            </a:br>
            <a:r>
              <a:rPr lang="en-US" smtClean="0">
                <a:solidFill>
                  <a:srgbClr val="0000FF"/>
                </a:solidFill>
              </a:rPr>
              <a:t>sử dụng câu lệnh WHILE</a:t>
            </a:r>
          </a:p>
        </p:txBody>
      </p:sp>
      <p:sp>
        <p:nvSpPr>
          <p:cNvPr id="50181" name="Content Placeholder 1"/>
          <p:cNvSpPr>
            <a:spLocks noGrp="1"/>
          </p:cNvSpPr>
          <p:nvPr>
            <p:ph idx="4294967295"/>
          </p:nvPr>
        </p:nvSpPr>
        <p:spPr>
          <a:xfrm>
            <a:off x="0" y="1219200"/>
            <a:ext cx="8229600" cy="838200"/>
          </a:xfrm>
        </p:spPr>
        <p:txBody>
          <a:bodyPr>
            <a:normAutofit fontScale="85000" lnSpcReduction="20000"/>
          </a:bodyPr>
          <a:lstStyle/>
          <a:p>
            <a:r>
              <a:rPr lang="en-US" smtClean="0"/>
              <a:t>Ví dụ: sử dụng vòng lặp WHILE để tính tổng các số từ 1 đến 10</a:t>
            </a:r>
          </a:p>
          <a:p>
            <a:endParaRPr lang="en-US" smtClean="0"/>
          </a:p>
        </p:txBody>
      </p:sp>
      <p:sp>
        <p:nvSpPr>
          <p:cNvPr id="50182" name="TextBox 7"/>
          <p:cNvSpPr txBox="1">
            <a:spLocks noChangeArrowheads="1"/>
          </p:cNvSpPr>
          <p:nvPr/>
        </p:nvSpPr>
        <p:spPr bwMode="auto">
          <a:xfrm>
            <a:off x="1143000" y="2057400"/>
            <a:ext cx="7391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a:p>
            <a:pPr eaLnBrk="1" hangingPunct="1"/>
            <a:r>
              <a:rPr lang="en-US" b="1">
                <a:solidFill>
                  <a:srgbClr val="0000FF"/>
                </a:solidFill>
              </a:rPr>
              <a:t>DECLARE</a:t>
            </a:r>
            <a:r>
              <a:rPr lang="en-US">
                <a:solidFill>
                  <a:srgbClr val="0000FF"/>
                </a:solidFill>
              </a:rPr>
              <a:t> @a int </a:t>
            </a:r>
            <a:r>
              <a:rPr lang="en-US">
                <a:solidFill>
                  <a:srgbClr val="808080"/>
                </a:solidFill>
              </a:rPr>
              <a:t>,</a:t>
            </a:r>
          </a:p>
          <a:p>
            <a:pPr eaLnBrk="1" hangingPunct="1"/>
            <a:r>
              <a:rPr lang="en-US">
                <a:solidFill>
                  <a:srgbClr val="808080"/>
                </a:solidFill>
              </a:rPr>
              <a:t>        @Tổng </a:t>
            </a:r>
            <a:r>
              <a:rPr lang="en-US">
                <a:solidFill>
                  <a:srgbClr val="0000FF"/>
                </a:solidFill>
              </a:rPr>
              <a:t>int</a:t>
            </a:r>
          </a:p>
          <a:p>
            <a:pPr eaLnBrk="1" hangingPunct="1"/>
            <a:endParaRPr lang="en-US">
              <a:solidFill>
                <a:srgbClr val="0000FF"/>
              </a:solidFill>
            </a:endParaRPr>
          </a:p>
          <a:p>
            <a:pPr eaLnBrk="1" hangingPunct="1"/>
            <a:r>
              <a:rPr lang="en-US" b="1">
                <a:solidFill>
                  <a:srgbClr val="0000FF"/>
                </a:solidFill>
              </a:rPr>
              <a:t>SET</a:t>
            </a:r>
            <a:r>
              <a:rPr lang="en-US">
                <a:solidFill>
                  <a:srgbClr val="0000FF"/>
                </a:solidFill>
              </a:rPr>
              <a:t> @a </a:t>
            </a:r>
            <a:r>
              <a:rPr lang="en-US">
                <a:solidFill>
                  <a:srgbClr val="808080"/>
                </a:solidFill>
              </a:rPr>
              <a:t>= 1</a:t>
            </a:r>
          </a:p>
          <a:p>
            <a:pPr eaLnBrk="1" hangingPunct="1"/>
            <a:r>
              <a:rPr lang="en-US" b="1">
                <a:solidFill>
                  <a:srgbClr val="0000FF"/>
                </a:solidFill>
              </a:rPr>
              <a:t>SET</a:t>
            </a:r>
            <a:r>
              <a:rPr lang="en-US">
                <a:solidFill>
                  <a:srgbClr val="0000FF"/>
                </a:solidFill>
              </a:rPr>
              <a:t> @Tổng </a:t>
            </a:r>
            <a:r>
              <a:rPr lang="en-US">
                <a:solidFill>
                  <a:srgbClr val="808080"/>
                </a:solidFill>
              </a:rPr>
              <a:t>= 0</a:t>
            </a:r>
          </a:p>
          <a:p>
            <a:pPr eaLnBrk="1" hangingPunct="1"/>
            <a:endParaRPr lang="en-US">
              <a:solidFill>
                <a:srgbClr val="808080"/>
              </a:solidFill>
            </a:endParaRPr>
          </a:p>
          <a:p>
            <a:pPr eaLnBrk="1" hangingPunct="1"/>
            <a:r>
              <a:rPr lang="en-US" b="1">
                <a:solidFill>
                  <a:srgbClr val="0000FF"/>
                </a:solidFill>
              </a:rPr>
              <a:t>WHILE</a:t>
            </a:r>
            <a:r>
              <a:rPr lang="en-US">
                <a:solidFill>
                  <a:srgbClr val="0000FF"/>
                </a:solidFill>
              </a:rPr>
              <a:t> </a:t>
            </a:r>
            <a:r>
              <a:rPr lang="en-US">
                <a:solidFill>
                  <a:srgbClr val="808080"/>
                </a:solidFill>
              </a:rPr>
              <a:t>(@a &lt;= 10)</a:t>
            </a:r>
          </a:p>
          <a:p>
            <a:pPr eaLnBrk="1" hangingPunct="1"/>
            <a:r>
              <a:rPr lang="en-US">
                <a:solidFill>
                  <a:srgbClr val="808080"/>
                </a:solidFill>
              </a:rPr>
              <a:t> </a:t>
            </a:r>
            <a:r>
              <a:rPr lang="en-US" b="1">
                <a:solidFill>
                  <a:srgbClr val="0000FF"/>
                </a:solidFill>
              </a:rPr>
              <a:t>BEGIN</a:t>
            </a:r>
          </a:p>
          <a:p>
            <a:pPr eaLnBrk="1" hangingPunct="1"/>
            <a:r>
              <a:rPr lang="en-US">
                <a:solidFill>
                  <a:srgbClr val="0000FF"/>
                </a:solidFill>
              </a:rPr>
              <a:t>    </a:t>
            </a:r>
            <a:r>
              <a:rPr lang="en-US" b="1">
                <a:solidFill>
                  <a:srgbClr val="0000FF"/>
                </a:solidFill>
              </a:rPr>
              <a:t>SELECT</a:t>
            </a:r>
            <a:r>
              <a:rPr lang="en-US">
                <a:solidFill>
                  <a:srgbClr val="0000FF"/>
                </a:solidFill>
              </a:rPr>
              <a:t> @Tổng </a:t>
            </a:r>
            <a:r>
              <a:rPr lang="en-US">
                <a:solidFill>
                  <a:srgbClr val="808080"/>
                </a:solidFill>
              </a:rPr>
              <a:t>= @Tổng + @a</a:t>
            </a:r>
          </a:p>
          <a:p>
            <a:pPr eaLnBrk="1" hangingPunct="1"/>
            <a:r>
              <a:rPr lang="en-US">
                <a:solidFill>
                  <a:srgbClr val="808080"/>
                </a:solidFill>
              </a:rPr>
              <a:t>    </a:t>
            </a:r>
            <a:r>
              <a:rPr lang="en-US" b="1">
                <a:solidFill>
                  <a:srgbClr val="0000FF"/>
                </a:solidFill>
              </a:rPr>
              <a:t>SET</a:t>
            </a:r>
            <a:r>
              <a:rPr lang="en-US">
                <a:solidFill>
                  <a:srgbClr val="0000FF"/>
                </a:solidFill>
              </a:rPr>
              <a:t> @a </a:t>
            </a:r>
            <a:r>
              <a:rPr lang="en-US">
                <a:solidFill>
                  <a:srgbClr val="808080"/>
                </a:solidFill>
              </a:rPr>
              <a:t>= @a + 1</a:t>
            </a:r>
          </a:p>
          <a:p>
            <a:pPr eaLnBrk="1" hangingPunct="1"/>
            <a:r>
              <a:rPr lang="en-US">
                <a:solidFill>
                  <a:srgbClr val="808080"/>
                </a:solidFill>
              </a:rPr>
              <a:t> </a:t>
            </a:r>
            <a:r>
              <a:rPr lang="en-US" b="1">
                <a:solidFill>
                  <a:srgbClr val="0000FF"/>
                </a:solidFill>
              </a:rPr>
              <a:t>END</a:t>
            </a:r>
          </a:p>
          <a:p>
            <a:pPr eaLnBrk="1" hangingPunct="1"/>
            <a:r>
              <a:rPr lang="en-US">
                <a:solidFill>
                  <a:srgbClr val="0000FF"/>
                </a:solidFill>
              </a:rPr>
              <a:t> </a:t>
            </a:r>
          </a:p>
          <a:p>
            <a:pPr eaLnBrk="1" hangingPunct="1"/>
            <a:r>
              <a:rPr lang="en-US" b="1">
                <a:solidFill>
                  <a:srgbClr val="0000FF"/>
                </a:solidFill>
              </a:rPr>
              <a:t>SELECT</a:t>
            </a:r>
            <a:r>
              <a:rPr lang="en-US">
                <a:solidFill>
                  <a:srgbClr val="0000FF"/>
                </a:solidFill>
              </a:rPr>
              <a:t> @Tổng</a:t>
            </a:r>
          </a:p>
        </p:txBody>
      </p:sp>
    </p:spTree>
    <p:extLst>
      <p:ext uri="{BB962C8B-B14F-4D97-AF65-F5344CB8AC3E}">
        <p14:creationId xmlns:p14="http://schemas.microsoft.com/office/powerpoint/2010/main" val="4153710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vi-VN"/>
              <a:t>Tạo CSDL quan hệ &amp; Ngôn ngữ truy vấn T-SQL</a:t>
            </a:r>
            <a:endParaRPr lang="en-US"/>
          </a:p>
        </p:txBody>
      </p:sp>
      <p:sp>
        <p:nvSpPr>
          <p:cNvPr id="5" name="Slide Number Placeholder 4"/>
          <p:cNvSpPr>
            <a:spLocks noGrp="1"/>
          </p:cNvSpPr>
          <p:nvPr>
            <p:ph type="sldNum" sz="quarter" idx="11"/>
          </p:nvPr>
        </p:nvSpPr>
        <p:spPr/>
        <p:txBody>
          <a:bodyPr/>
          <a:lstStyle/>
          <a:p>
            <a:pPr>
              <a:defRPr/>
            </a:pPr>
            <a:fld id="{506001D9-A2D6-4BE6-9EAA-50969B68A697}" type="slidenum">
              <a:rPr lang="en-US" smtClean="0"/>
              <a:pPr>
                <a:defRPr/>
              </a:pPr>
              <a:t>36</a:t>
            </a:fld>
            <a:endParaRPr lang="en-US" dirty="0"/>
          </a:p>
        </p:txBody>
      </p:sp>
      <p:sp>
        <p:nvSpPr>
          <p:cNvPr id="51204" name="Content Placeholder 1"/>
          <p:cNvSpPr>
            <a:spLocks noGrp="1"/>
          </p:cNvSpPr>
          <p:nvPr>
            <p:ph idx="4294967295"/>
          </p:nvPr>
        </p:nvSpPr>
        <p:spPr>
          <a:xfrm>
            <a:off x="0" y="990600"/>
            <a:ext cx="8229600" cy="5334000"/>
          </a:xfrm>
        </p:spPr>
        <p:txBody>
          <a:bodyPr/>
          <a:lstStyle/>
          <a:p>
            <a:r>
              <a:rPr lang="en-US" smtClean="0"/>
              <a:t>Trả về giá trị dựa vào điều kiện được chỉ định.</a:t>
            </a:r>
          </a:p>
          <a:p>
            <a:r>
              <a:rPr lang="en-US" smtClean="0"/>
              <a:t>Có 2 loại hàm CASE</a:t>
            </a:r>
          </a:p>
          <a:p>
            <a:pPr lvl="1"/>
            <a:r>
              <a:rPr lang="en-US" b="1" smtClean="0"/>
              <a:t>1. Cú pháp hàm CASE đơn giản</a:t>
            </a:r>
          </a:p>
          <a:p>
            <a:pPr lvl="2">
              <a:buFontTx/>
              <a:buNone/>
            </a:pPr>
            <a:r>
              <a:rPr lang="en-US" sz="1400" b="1" smtClean="0">
                <a:latin typeface="Courier New" pitchFamily="49" charset="0"/>
                <a:cs typeface="Courier New" pitchFamily="49" charset="0"/>
              </a:rPr>
              <a:t>CASE &lt;biểu thức&gt;</a:t>
            </a:r>
          </a:p>
          <a:p>
            <a:pPr lvl="2">
              <a:buFontTx/>
              <a:buNone/>
            </a:pPr>
            <a:r>
              <a:rPr lang="en-US" sz="1400" b="1" smtClean="0">
                <a:latin typeface="Courier New" pitchFamily="49" charset="0"/>
                <a:cs typeface="Courier New" pitchFamily="49" charset="0"/>
              </a:rPr>
              <a:t>    WHEN &lt;biểu thức 1&gt; THEN &lt;biểu thức kết quả 1&gt;</a:t>
            </a:r>
          </a:p>
          <a:p>
            <a:pPr lvl="2">
              <a:buFontTx/>
              <a:buNone/>
            </a:pPr>
            <a:r>
              <a:rPr lang="en-US" sz="1400" b="1" smtClean="0">
                <a:latin typeface="Courier New" pitchFamily="49" charset="0"/>
                <a:cs typeface="Courier New" pitchFamily="49" charset="0"/>
              </a:rPr>
              <a:t>   [WHEN &lt;biểu thức 2&gt; THEN &lt;biểu thức kết quả 2&gt;]...</a:t>
            </a:r>
          </a:p>
          <a:p>
            <a:pPr lvl="2">
              <a:buFontTx/>
              <a:buNone/>
            </a:pPr>
            <a:r>
              <a:rPr lang="en-US" sz="1400" b="1" smtClean="0">
                <a:latin typeface="Courier New" pitchFamily="49" charset="0"/>
                <a:cs typeface="Courier New" pitchFamily="49" charset="0"/>
              </a:rPr>
              <a:t>   [ELSE &lt;biểu thức kết quả mệnh đề else&gt;]</a:t>
            </a:r>
          </a:p>
          <a:p>
            <a:pPr lvl="2">
              <a:buFontTx/>
              <a:buNone/>
            </a:pPr>
            <a:r>
              <a:rPr lang="en-US" sz="1400" b="1" smtClean="0">
                <a:latin typeface="Courier New" pitchFamily="49" charset="0"/>
                <a:cs typeface="Courier New" pitchFamily="49" charset="0"/>
              </a:rPr>
              <a:t>END</a:t>
            </a:r>
          </a:p>
          <a:p>
            <a:r>
              <a:rPr lang="en-US" smtClean="0"/>
              <a:t>Ví dụ:</a:t>
            </a:r>
          </a:p>
          <a:p>
            <a:pPr lvl="1"/>
            <a:endParaRPr lang="en-US" smtClean="0"/>
          </a:p>
        </p:txBody>
      </p:sp>
      <p:sp>
        <p:nvSpPr>
          <p:cNvPr id="51205" name="Title 2"/>
          <p:cNvSpPr>
            <a:spLocks noGrp="1"/>
          </p:cNvSpPr>
          <p:nvPr>
            <p:ph type="title" idx="4294967295"/>
          </p:nvPr>
        </p:nvSpPr>
        <p:spPr>
          <a:xfrm>
            <a:off x="609600" y="228600"/>
            <a:ext cx="8229600" cy="838200"/>
          </a:xfrm>
        </p:spPr>
        <p:txBody>
          <a:bodyPr>
            <a:normAutofit fontScale="90000"/>
          </a:bodyPr>
          <a:lstStyle/>
          <a:p>
            <a:r>
              <a:rPr lang="en-US" smtClean="0"/>
              <a:t/>
            </a:r>
            <a:br>
              <a:rPr lang="en-US" smtClean="0"/>
            </a:br>
            <a:r>
              <a:rPr lang="en-US" smtClean="0">
                <a:solidFill>
                  <a:srgbClr val="0000FF"/>
                </a:solidFill>
              </a:rPr>
              <a:t>Hàm CASE</a:t>
            </a:r>
          </a:p>
        </p:txBody>
      </p:sp>
      <p:pic>
        <p:nvPicPr>
          <p:cNvPr id="51206" name="Picture 5" descr="Figure 8-19a"/>
          <p:cNvPicPr>
            <a:picLocks noChangeAspect="1" noChangeArrowheads="1"/>
          </p:cNvPicPr>
          <p:nvPr/>
        </p:nvPicPr>
        <p:blipFill>
          <a:blip r:embed="rId2">
            <a:extLst>
              <a:ext uri="{28A0092B-C50C-407E-A947-70E740481C1C}">
                <a14:useLocalDpi xmlns:a14="http://schemas.microsoft.com/office/drawing/2010/main" val="0"/>
              </a:ext>
            </a:extLst>
          </a:blip>
          <a:srcRect r="53012"/>
          <a:stretch>
            <a:fillRect/>
          </a:stretch>
        </p:blipFill>
        <p:spPr bwMode="auto">
          <a:xfrm>
            <a:off x="5334000" y="4572000"/>
            <a:ext cx="2971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Box 6"/>
          <p:cNvSpPr txBox="1">
            <a:spLocks noChangeArrowheads="1"/>
          </p:cNvSpPr>
          <p:nvPr/>
        </p:nvSpPr>
        <p:spPr bwMode="auto">
          <a:xfrm>
            <a:off x="914400" y="3940175"/>
            <a:ext cx="5410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rgbClr val="0000FF"/>
                </a:solidFill>
              </a:rPr>
              <a:t>SELECT InvoiceNumber</a:t>
            </a:r>
            <a:r>
              <a:rPr lang="en-US" sz="1600">
                <a:solidFill>
                  <a:srgbClr val="808080"/>
                </a:solidFill>
              </a:rPr>
              <a:t>, TermsID,</a:t>
            </a:r>
          </a:p>
          <a:p>
            <a:pPr eaLnBrk="1" hangingPunct="1"/>
            <a:r>
              <a:rPr lang="en-US" sz="1600">
                <a:solidFill>
                  <a:srgbClr val="808080"/>
                </a:solidFill>
              </a:rPr>
              <a:t>    </a:t>
            </a:r>
            <a:r>
              <a:rPr lang="en-US" sz="1600">
                <a:solidFill>
                  <a:srgbClr val="0000FF"/>
                </a:solidFill>
              </a:rPr>
              <a:t>CASE TermsID</a:t>
            </a:r>
          </a:p>
          <a:p>
            <a:pPr eaLnBrk="1" hangingPunct="1"/>
            <a:r>
              <a:rPr lang="en-US" sz="1600">
                <a:solidFill>
                  <a:srgbClr val="0000FF"/>
                </a:solidFill>
              </a:rPr>
              <a:t>        WHEN 1 THEN </a:t>
            </a:r>
            <a:r>
              <a:rPr lang="en-US" sz="1600">
                <a:solidFill>
                  <a:srgbClr val="FF0000"/>
                </a:solidFill>
              </a:rPr>
              <a:t>'Net due 10 days'</a:t>
            </a:r>
          </a:p>
          <a:p>
            <a:pPr eaLnBrk="1" hangingPunct="1"/>
            <a:r>
              <a:rPr lang="en-US" sz="1600">
                <a:solidFill>
                  <a:srgbClr val="FF0000"/>
                </a:solidFill>
              </a:rPr>
              <a:t>        </a:t>
            </a:r>
            <a:r>
              <a:rPr lang="en-US" sz="1600">
                <a:solidFill>
                  <a:srgbClr val="0000FF"/>
                </a:solidFill>
              </a:rPr>
              <a:t>WHEN 2 THEN </a:t>
            </a:r>
            <a:r>
              <a:rPr lang="en-US" sz="1600">
                <a:solidFill>
                  <a:srgbClr val="FF0000"/>
                </a:solidFill>
              </a:rPr>
              <a:t>'Net due 20 days'</a:t>
            </a:r>
          </a:p>
          <a:p>
            <a:pPr eaLnBrk="1" hangingPunct="1"/>
            <a:r>
              <a:rPr lang="en-US" sz="1600">
                <a:solidFill>
                  <a:srgbClr val="FF0000"/>
                </a:solidFill>
              </a:rPr>
              <a:t>        </a:t>
            </a:r>
            <a:r>
              <a:rPr lang="en-US" sz="1600">
                <a:solidFill>
                  <a:srgbClr val="0000FF"/>
                </a:solidFill>
              </a:rPr>
              <a:t>WHEN 3 THEN </a:t>
            </a:r>
            <a:r>
              <a:rPr lang="en-US" sz="1600">
                <a:solidFill>
                  <a:srgbClr val="FF0000"/>
                </a:solidFill>
              </a:rPr>
              <a:t>'Net due 30 days'</a:t>
            </a:r>
          </a:p>
          <a:p>
            <a:pPr eaLnBrk="1" hangingPunct="1"/>
            <a:r>
              <a:rPr lang="en-US" sz="1600">
                <a:solidFill>
                  <a:srgbClr val="FF0000"/>
                </a:solidFill>
              </a:rPr>
              <a:t>        </a:t>
            </a:r>
            <a:r>
              <a:rPr lang="en-US" sz="1600">
                <a:solidFill>
                  <a:srgbClr val="0000FF"/>
                </a:solidFill>
              </a:rPr>
              <a:t>WHEN 4 THEN </a:t>
            </a:r>
            <a:r>
              <a:rPr lang="en-US" sz="1600">
                <a:solidFill>
                  <a:srgbClr val="FF0000"/>
                </a:solidFill>
              </a:rPr>
              <a:t>'Net due 60 days'</a:t>
            </a:r>
          </a:p>
          <a:p>
            <a:pPr eaLnBrk="1" hangingPunct="1"/>
            <a:r>
              <a:rPr lang="en-US" sz="1600">
                <a:solidFill>
                  <a:srgbClr val="FF0000"/>
                </a:solidFill>
              </a:rPr>
              <a:t>        </a:t>
            </a:r>
            <a:r>
              <a:rPr lang="en-US" sz="1600">
                <a:solidFill>
                  <a:srgbClr val="0000FF"/>
                </a:solidFill>
              </a:rPr>
              <a:t>WHEN 5 THEN </a:t>
            </a:r>
            <a:r>
              <a:rPr lang="en-US" sz="1600">
                <a:solidFill>
                  <a:srgbClr val="FF0000"/>
                </a:solidFill>
              </a:rPr>
              <a:t>'Net due 90 days'</a:t>
            </a:r>
          </a:p>
          <a:p>
            <a:pPr eaLnBrk="1" hangingPunct="1"/>
            <a:r>
              <a:rPr lang="en-US" sz="1600">
                <a:solidFill>
                  <a:srgbClr val="FF0000"/>
                </a:solidFill>
              </a:rPr>
              <a:t>    </a:t>
            </a:r>
            <a:r>
              <a:rPr lang="en-US" sz="1600">
                <a:solidFill>
                  <a:srgbClr val="0000FF"/>
                </a:solidFill>
              </a:rPr>
              <a:t>END AS Terms</a:t>
            </a:r>
          </a:p>
          <a:p>
            <a:pPr eaLnBrk="1" hangingPunct="1"/>
            <a:r>
              <a:rPr lang="en-US" sz="1600">
                <a:solidFill>
                  <a:srgbClr val="0000FF"/>
                </a:solidFill>
              </a:rPr>
              <a:t>FROM Invoices</a:t>
            </a:r>
            <a:endParaRPr lang="en-US" sz="1600"/>
          </a:p>
        </p:txBody>
      </p:sp>
    </p:spTree>
    <p:extLst>
      <p:ext uri="{BB962C8B-B14F-4D97-AF65-F5344CB8AC3E}">
        <p14:creationId xmlns:p14="http://schemas.microsoft.com/office/powerpoint/2010/main" val="589799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vi-VN"/>
              <a:t>Tạo CSDL quan hệ &amp; Ngôn ngữ truy vấn T-SQL</a:t>
            </a:r>
            <a:endParaRPr lang="en-US"/>
          </a:p>
        </p:txBody>
      </p:sp>
      <p:sp>
        <p:nvSpPr>
          <p:cNvPr id="5" name="Slide Number Placeholder 4"/>
          <p:cNvSpPr>
            <a:spLocks noGrp="1"/>
          </p:cNvSpPr>
          <p:nvPr>
            <p:ph type="sldNum" sz="quarter" idx="11"/>
          </p:nvPr>
        </p:nvSpPr>
        <p:spPr/>
        <p:txBody>
          <a:bodyPr/>
          <a:lstStyle/>
          <a:p>
            <a:pPr>
              <a:defRPr/>
            </a:pPr>
            <a:fld id="{16B29DFC-9F47-473E-9CD2-4D5A1656970E}" type="slidenum">
              <a:rPr lang="en-US" smtClean="0"/>
              <a:pPr>
                <a:defRPr/>
              </a:pPr>
              <a:t>37</a:t>
            </a:fld>
            <a:endParaRPr lang="en-US" dirty="0"/>
          </a:p>
        </p:txBody>
      </p:sp>
      <p:sp>
        <p:nvSpPr>
          <p:cNvPr id="52228" name="Content Placeholder 1"/>
          <p:cNvSpPr>
            <a:spLocks noGrp="1"/>
          </p:cNvSpPr>
          <p:nvPr>
            <p:ph idx="4294967295"/>
          </p:nvPr>
        </p:nvSpPr>
        <p:spPr>
          <a:xfrm>
            <a:off x="0" y="990600"/>
            <a:ext cx="8229600" cy="5257800"/>
          </a:xfrm>
        </p:spPr>
        <p:txBody>
          <a:bodyPr/>
          <a:lstStyle/>
          <a:p>
            <a:pPr lvl="1"/>
            <a:r>
              <a:rPr lang="en-US" b="1" smtClean="0"/>
              <a:t>2. Cú pháp hàm tìm kiếm CASE</a:t>
            </a:r>
          </a:p>
          <a:p>
            <a:pPr lvl="2">
              <a:buFontTx/>
              <a:buNone/>
            </a:pPr>
            <a:r>
              <a:rPr lang="en-US" sz="1400" b="1" smtClean="0">
                <a:latin typeface="Courier New" pitchFamily="49" charset="0"/>
                <a:cs typeface="Courier New" pitchFamily="49" charset="0"/>
              </a:rPr>
              <a:t>CASE</a:t>
            </a:r>
          </a:p>
          <a:p>
            <a:pPr lvl="2">
              <a:buFontTx/>
              <a:buNone/>
            </a:pPr>
            <a:r>
              <a:rPr lang="en-US" sz="1400" b="1" smtClean="0">
                <a:latin typeface="Courier New" pitchFamily="49" charset="0"/>
                <a:cs typeface="Courier New" pitchFamily="49" charset="0"/>
              </a:rPr>
              <a:t>  WHEN &lt;biểu thức điều kiện 1&gt; THEN &lt;biểu thức kết quả 1&gt;</a:t>
            </a:r>
          </a:p>
          <a:p>
            <a:pPr lvl="2">
              <a:buFontTx/>
              <a:buNone/>
            </a:pPr>
            <a:r>
              <a:rPr lang="en-US" sz="1400" b="1" smtClean="0">
                <a:latin typeface="Courier New" pitchFamily="49" charset="0"/>
                <a:cs typeface="Courier New" pitchFamily="49" charset="0"/>
              </a:rPr>
              <a:t> [WHEN &lt;biểu thức điều kiện 1&gt; THEN &lt;biểu thức kết quả 1&gt;]...</a:t>
            </a:r>
          </a:p>
          <a:p>
            <a:pPr lvl="2">
              <a:buFontTx/>
              <a:buNone/>
            </a:pPr>
            <a:r>
              <a:rPr lang="en-US" sz="1400" b="1" smtClean="0">
                <a:latin typeface="Courier New" pitchFamily="49" charset="0"/>
                <a:cs typeface="Courier New" pitchFamily="49" charset="0"/>
              </a:rPr>
              <a:t> [ELSE &lt;biểu thức kết quả mệnh đề else]</a:t>
            </a:r>
          </a:p>
          <a:p>
            <a:pPr lvl="2">
              <a:buFontTx/>
              <a:buNone/>
            </a:pPr>
            <a:r>
              <a:rPr lang="en-US" sz="1400" b="1" smtClean="0">
                <a:latin typeface="Courier New" pitchFamily="49" charset="0"/>
                <a:cs typeface="Courier New" pitchFamily="49" charset="0"/>
              </a:rPr>
              <a:t>END</a:t>
            </a:r>
          </a:p>
          <a:p>
            <a:pPr lvl="1"/>
            <a:r>
              <a:rPr lang="en-US" smtClean="0"/>
              <a:t>Ví dụ:</a:t>
            </a:r>
          </a:p>
          <a:p>
            <a:pPr lvl="2">
              <a:buFontTx/>
              <a:buNone/>
            </a:pPr>
            <a:endParaRPr lang="en-US" sz="1400" b="1" smtClean="0">
              <a:latin typeface="Courier New" pitchFamily="49" charset="0"/>
              <a:cs typeface="Courier New" pitchFamily="49" charset="0"/>
            </a:endParaRPr>
          </a:p>
          <a:p>
            <a:endParaRPr lang="en-US" smtClean="0"/>
          </a:p>
        </p:txBody>
      </p:sp>
      <p:sp>
        <p:nvSpPr>
          <p:cNvPr id="52229" name="Title 2"/>
          <p:cNvSpPr>
            <a:spLocks noGrp="1"/>
          </p:cNvSpPr>
          <p:nvPr>
            <p:ph type="title" idx="4294967295"/>
          </p:nvPr>
        </p:nvSpPr>
        <p:spPr>
          <a:xfrm>
            <a:off x="0" y="152400"/>
            <a:ext cx="8229600" cy="1143000"/>
          </a:xfrm>
        </p:spPr>
        <p:txBody>
          <a:bodyPr/>
          <a:lstStyle/>
          <a:p>
            <a:r>
              <a:rPr lang="en-US" smtClean="0"/>
              <a:t>Hàm CASE</a:t>
            </a:r>
          </a:p>
        </p:txBody>
      </p:sp>
      <p:pic>
        <p:nvPicPr>
          <p:cNvPr id="52230" name="Picture 5" descr="Figure 8-1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522913"/>
            <a:ext cx="54102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Box 6"/>
          <p:cNvSpPr txBox="1">
            <a:spLocks noChangeArrowheads="1"/>
          </p:cNvSpPr>
          <p:nvPr/>
        </p:nvSpPr>
        <p:spPr bwMode="auto">
          <a:xfrm>
            <a:off x="1447800" y="3006725"/>
            <a:ext cx="8534400"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a:solidFill>
                  <a:srgbClr val="0000FF"/>
                </a:solidFill>
              </a:rPr>
              <a:t>SELECT  </a:t>
            </a:r>
            <a:r>
              <a:rPr lang="en-US" sz="1500">
                <a:solidFill>
                  <a:srgbClr val="808080"/>
                </a:solidFill>
              </a:rPr>
              <a:t>InvoiceNumber, InvoiceTotal, InvoiceDate,     InvoiceDueDate,</a:t>
            </a:r>
          </a:p>
          <a:p>
            <a:pPr eaLnBrk="1" hangingPunct="1"/>
            <a:r>
              <a:rPr lang="en-US" sz="1500">
                <a:solidFill>
                  <a:srgbClr val="808080"/>
                </a:solidFill>
              </a:rPr>
              <a:t>    </a:t>
            </a:r>
            <a:r>
              <a:rPr lang="en-US" sz="1500">
                <a:solidFill>
                  <a:srgbClr val="0000FF"/>
                </a:solidFill>
              </a:rPr>
              <a:t>CASE</a:t>
            </a:r>
          </a:p>
          <a:p>
            <a:pPr eaLnBrk="1" hangingPunct="1"/>
            <a:r>
              <a:rPr lang="en-US" sz="1500">
                <a:solidFill>
                  <a:srgbClr val="0000FF"/>
                </a:solidFill>
              </a:rPr>
              <a:t>        WHEN  </a:t>
            </a:r>
            <a:r>
              <a:rPr lang="en-US" sz="1500">
                <a:solidFill>
                  <a:srgbClr val="FF00FF"/>
                </a:solidFill>
              </a:rPr>
              <a:t>DATEDIFF</a:t>
            </a:r>
            <a:r>
              <a:rPr lang="en-US" sz="1500">
                <a:solidFill>
                  <a:srgbClr val="808080"/>
                </a:solidFill>
              </a:rPr>
              <a:t>(</a:t>
            </a:r>
            <a:r>
              <a:rPr lang="en-US" sz="1500">
                <a:solidFill>
                  <a:srgbClr val="FF00FF"/>
                </a:solidFill>
              </a:rPr>
              <a:t>day</a:t>
            </a:r>
            <a:r>
              <a:rPr lang="en-US" sz="1500">
                <a:solidFill>
                  <a:srgbClr val="808080"/>
                </a:solidFill>
              </a:rPr>
              <a:t>, InvoiceDueDate, </a:t>
            </a:r>
            <a:r>
              <a:rPr lang="en-US" sz="1500">
                <a:solidFill>
                  <a:srgbClr val="FF00FF"/>
                </a:solidFill>
              </a:rPr>
              <a:t>GETDATE</a:t>
            </a:r>
            <a:r>
              <a:rPr lang="en-US" sz="1500">
                <a:solidFill>
                  <a:srgbClr val="808080"/>
                </a:solidFill>
              </a:rPr>
              <a:t>()) &gt; 30</a:t>
            </a:r>
          </a:p>
          <a:p>
            <a:pPr eaLnBrk="1" hangingPunct="1"/>
            <a:r>
              <a:rPr lang="en-US" sz="1500">
                <a:solidFill>
                  <a:srgbClr val="808080"/>
                </a:solidFill>
              </a:rPr>
              <a:t>            	</a:t>
            </a:r>
            <a:r>
              <a:rPr lang="en-US" sz="1500">
                <a:solidFill>
                  <a:srgbClr val="0000FF"/>
                </a:solidFill>
              </a:rPr>
              <a:t>THEN </a:t>
            </a:r>
            <a:r>
              <a:rPr lang="en-US" sz="1500">
                <a:solidFill>
                  <a:srgbClr val="FF0000"/>
                </a:solidFill>
              </a:rPr>
              <a:t>'Over 30 days past due'</a:t>
            </a:r>
          </a:p>
          <a:p>
            <a:pPr eaLnBrk="1" hangingPunct="1"/>
            <a:r>
              <a:rPr lang="en-US" sz="1500">
                <a:solidFill>
                  <a:srgbClr val="FF0000"/>
                </a:solidFill>
              </a:rPr>
              <a:t>        </a:t>
            </a:r>
            <a:r>
              <a:rPr lang="en-US" sz="1500">
                <a:solidFill>
                  <a:srgbClr val="0000FF"/>
                </a:solidFill>
              </a:rPr>
              <a:t>WHEN  </a:t>
            </a:r>
            <a:r>
              <a:rPr lang="en-US" sz="1500">
                <a:solidFill>
                  <a:srgbClr val="FF00FF"/>
                </a:solidFill>
              </a:rPr>
              <a:t>DATEDIFF</a:t>
            </a:r>
            <a:r>
              <a:rPr lang="en-US" sz="1500">
                <a:solidFill>
                  <a:srgbClr val="808080"/>
                </a:solidFill>
              </a:rPr>
              <a:t>(</a:t>
            </a:r>
            <a:r>
              <a:rPr lang="en-US" sz="1500">
                <a:solidFill>
                  <a:srgbClr val="FF00FF"/>
                </a:solidFill>
              </a:rPr>
              <a:t>day</a:t>
            </a:r>
            <a:r>
              <a:rPr lang="en-US" sz="1500">
                <a:solidFill>
                  <a:srgbClr val="808080"/>
                </a:solidFill>
              </a:rPr>
              <a:t>, InvoiceDueDate, </a:t>
            </a:r>
            <a:r>
              <a:rPr lang="en-US" sz="1500">
                <a:solidFill>
                  <a:srgbClr val="FF00FF"/>
                </a:solidFill>
              </a:rPr>
              <a:t>GETDATE</a:t>
            </a:r>
            <a:r>
              <a:rPr lang="en-US" sz="1500">
                <a:solidFill>
                  <a:srgbClr val="808080"/>
                </a:solidFill>
              </a:rPr>
              <a:t>()) &gt; 0</a:t>
            </a:r>
          </a:p>
          <a:p>
            <a:pPr eaLnBrk="1" hangingPunct="1"/>
            <a:r>
              <a:rPr lang="en-US" sz="1500">
                <a:solidFill>
                  <a:srgbClr val="808080"/>
                </a:solidFill>
              </a:rPr>
              <a:t>            	</a:t>
            </a:r>
            <a:r>
              <a:rPr lang="en-US" sz="1500">
                <a:solidFill>
                  <a:srgbClr val="0000FF"/>
                </a:solidFill>
              </a:rPr>
              <a:t>THEN </a:t>
            </a:r>
            <a:r>
              <a:rPr lang="en-US" sz="1500">
                <a:solidFill>
                  <a:srgbClr val="FF0000"/>
                </a:solidFill>
              </a:rPr>
              <a:t>'1 to 30 days past due'</a:t>
            </a:r>
          </a:p>
          <a:p>
            <a:pPr eaLnBrk="1" hangingPunct="1"/>
            <a:r>
              <a:rPr lang="en-US" sz="1500">
                <a:solidFill>
                  <a:srgbClr val="FF0000"/>
                </a:solidFill>
              </a:rPr>
              <a:t>        </a:t>
            </a:r>
            <a:r>
              <a:rPr lang="en-US" sz="1500">
                <a:solidFill>
                  <a:srgbClr val="0000FF"/>
                </a:solidFill>
              </a:rPr>
              <a:t>ELSE </a:t>
            </a:r>
            <a:r>
              <a:rPr lang="en-US" sz="1500">
                <a:solidFill>
                  <a:srgbClr val="FF0000"/>
                </a:solidFill>
              </a:rPr>
              <a:t>'Current'</a:t>
            </a:r>
          </a:p>
          <a:p>
            <a:pPr eaLnBrk="1" hangingPunct="1"/>
            <a:r>
              <a:rPr lang="en-US" sz="1500">
                <a:solidFill>
                  <a:srgbClr val="FF0000"/>
                </a:solidFill>
              </a:rPr>
              <a:t>    </a:t>
            </a:r>
            <a:r>
              <a:rPr lang="en-US" sz="1500">
                <a:solidFill>
                  <a:srgbClr val="0000FF"/>
                </a:solidFill>
              </a:rPr>
              <a:t>END 	AS Status</a:t>
            </a:r>
          </a:p>
          <a:p>
            <a:pPr eaLnBrk="1" hangingPunct="1"/>
            <a:r>
              <a:rPr lang="en-US" sz="1500">
                <a:solidFill>
                  <a:srgbClr val="0000FF"/>
                </a:solidFill>
              </a:rPr>
              <a:t>   FROM  Invoices</a:t>
            </a:r>
          </a:p>
          <a:p>
            <a:pPr eaLnBrk="1" hangingPunct="1"/>
            <a:r>
              <a:rPr lang="en-US" sz="1500">
                <a:solidFill>
                  <a:srgbClr val="0000FF"/>
                </a:solidFill>
              </a:rPr>
              <a:t> WHERE InvoiceTotal </a:t>
            </a:r>
            <a:r>
              <a:rPr lang="en-US" sz="1500">
                <a:solidFill>
                  <a:srgbClr val="808080"/>
                </a:solidFill>
              </a:rPr>
              <a:t>- PaymentTotal - CreditTotal &gt; 0</a:t>
            </a:r>
            <a:endParaRPr lang="en-US" sz="1500"/>
          </a:p>
        </p:txBody>
      </p:sp>
    </p:spTree>
    <p:extLst>
      <p:ext uri="{BB962C8B-B14F-4D97-AF65-F5344CB8AC3E}">
        <p14:creationId xmlns:p14="http://schemas.microsoft.com/office/powerpoint/2010/main" val="1106548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524000"/>
            <a:ext cx="8686800" cy="4419600"/>
          </a:xfrm>
        </p:spPr>
        <p:txBody>
          <a:bodyPr/>
          <a:lstStyle/>
          <a:p>
            <a:pPr>
              <a:defRPr/>
            </a:pPr>
            <a:r>
              <a:rPr lang="en-US" smtClean="0"/>
              <a:t>Cú pháp lệnh </a:t>
            </a:r>
            <a:r>
              <a:rPr lang="en-US" b="1" smtClean="0"/>
              <a:t>TRY … CATCH</a:t>
            </a:r>
          </a:p>
          <a:p>
            <a:pPr lvl="1">
              <a:buFontTx/>
              <a:buNone/>
              <a:defRPr/>
            </a:pPr>
            <a:r>
              <a:rPr lang="en-US" b="1" smtClean="0"/>
              <a:t>BEGIN TRY</a:t>
            </a:r>
          </a:p>
          <a:p>
            <a:pPr lvl="1">
              <a:buFontTx/>
              <a:buNone/>
              <a:defRPr/>
            </a:pPr>
            <a:r>
              <a:rPr lang="en-US" b="1" smtClean="0"/>
              <a:t>     {&lt;câu lệnh SQL&gt;|&lt;Khối câu lệnh&gt;}</a:t>
            </a:r>
          </a:p>
          <a:p>
            <a:pPr lvl="1">
              <a:buFontTx/>
              <a:buNone/>
              <a:defRPr/>
            </a:pPr>
            <a:r>
              <a:rPr lang="en-US" b="1" smtClean="0"/>
              <a:t>END TRY</a:t>
            </a:r>
          </a:p>
          <a:p>
            <a:pPr lvl="1">
              <a:buFontTx/>
              <a:buNone/>
              <a:defRPr/>
            </a:pPr>
            <a:r>
              <a:rPr lang="en-US" b="1" smtClean="0"/>
              <a:t>BEGIN CATCH</a:t>
            </a:r>
          </a:p>
          <a:p>
            <a:pPr lvl="1">
              <a:buFontTx/>
              <a:buNone/>
              <a:defRPr/>
            </a:pPr>
            <a:r>
              <a:rPr lang="en-US" b="1" smtClean="0"/>
              <a:t>     {&lt;Câu lệnh SQL&gt;|&lt;Khối câu lệnh&gt;}</a:t>
            </a:r>
          </a:p>
          <a:p>
            <a:pPr lvl="1">
              <a:buFontTx/>
              <a:buNone/>
              <a:defRPr/>
            </a:pPr>
            <a:r>
              <a:rPr lang="en-US" b="1" smtClean="0"/>
              <a:t>END CATCH</a:t>
            </a:r>
          </a:p>
          <a:p>
            <a:pPr>
              <a:defRPr/>
            </a:pPr>
            <a:endParaRPr lang="en-US" smtClean="0"/>
          </a:p>
          <a:p>
            <a:pPr>
              <a:defRPr/>
            </a:pPr>
            <a:endParaRPr lang="en-US"/>
          </a:p>
        </p:txBody>
      </p:sp>
      <p:sp>
        <p:nvSpPr>
          <p:cNvPr id="51203" name="Title 2"/>
          <p:cNvSpPr>
            <a:spLocks noGrp="1"/>
          </p:cNvSpPr>
          <p:nvPr>
            <p:ph type="title" idx="4294967295"/>
          </p:nvPr>
        </p:nvSpPr>
        <p:spPr>
          <a:xfrm>
            <a:off x="533400" y="304800"/>
            <a:ext cx="8229600" cy="914400"/>
          </a:xfrm>
        </p:spPr>
        <p:txBody>
          <a:bodyPr/>
          <a:lstStyle/>
          <a:p>
            <a:r>
              <a:rPr lang="en-US" b="0" smtClean="0">
                <a:solidFill>
                  <a:schemeClr val="tx1"/>
                </a:solidFill>
              </a:rPr>
              <a:t>Xử lý lỗi </a:t>
            </a:r>
          </a:p>
        </p:txBody>
      </p:sp>
    </p:spTree>
    <p:extLst>
      <p:ext uri="{BB962C8B-B14F-4D97-AF65-F5344CB8AC3E}">
        <p14:creationId xmlns:p14="http://schemas.microsoft.com/office/powerpoint/2010/main" val="274008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vi-VN"/>
              <a:t>Làm việc với kiểu dữ liệu và mã kịch bản</a:t>
            </a:r>
            <a:endParaRPr lang="en-US"/>
          </a:p>
        </p:txBody>
      </p:sp>
      <p:sp>
        <p:nvSpPr>
          <p:cNvPr id="5" name="Slide Number Placeholder 4"/>
          <p:cNvSpPr>
            <a:spLocks noGrp="1"/>
          </p:cNvSpPr>
          <p:nvPr>
            <p:ph type="sldNum" sz="quarter" idx="11"/>
          </p:nvPr>
        </p:nvSpPr>
        <p:spPr/>
        <p:txBody>
          <a:bodyPr/>
          <a:lstStyle/>
          <a:p>
            <a:pPr>
              <a:defRPr/>
            </a:pPr>
            <a:fld id="{525F243E-E848-452A-82FE-6F5B6833B12E}" type="slidenum">
              <a:rPr lang="en-US" smtClean="0"/>
              <a:pPr>
                <a:defRPr/>
              </a:pPr>
              <a:t>39</a:t>
            </a:fld>
            <a:endParaRPr lang="en-US" dirty="0"/>
          </a:p>
        </p:txBody>
      </p:sp>
      <p:sp>
        <p:nvSpPr>
          <p:cNvPr id="2" name="Content Placeholder 1"/>
          <p:cNvSpPr>
            <a:spLocks noGrp="1"/>
          </p:cNvSpPr>
          <p:nvPr>
            <p:ph idx="4294967295"/>
          </p:nvPr>
        </p:nvSpPr>
        <p:spPr>
          <a:xfrm>
            <a:off x="0" y="1600200"/>
            <a:ext cx="8229600" cy="2743200"/>
          </a:xfrm>
        </p:spPr>
        <p:txBody>
          <a:bodyPr>
            <a:normAutofit fontScale="62500" lnSpcReduction="20000"/>
          </a:bodyPr>
          <a:lstStyle/>
          <a:p>
            <a:pPr>
              <a:defRPr/>
            </a:pPr>
            <a:r>
              <a:rPr lang="en-US" smtClean="0"/>
              <a:t>Hoạt động tương tự các hàm xử lý lỗi trong các ngôn ngữ lập trình </a:t>
            </a:r>
          </a:p>
          <a:p>
            <a:pPr>
              <a:defRPr/>
            </a:pPr>
            <a:r>
              <a:rPr lang="en-US" b="1" smtClean="0"/>
              <a:t>Các hàm có thể dùng trong khối CATCH</a:t>
            </a:r>
          </a:p>
          <a:p>
            <a:pPr>
              <a:defRPr/>
            </a:pPr>
            <a:endParaRPr lang="en-US" b="1" smtClean="0"/>
          </a:p>
          <a:p>
            <a:pPr>
              <a:defRPr/>
            </a:pPr>
            <a:endParaRPr lang="en-US" b="1" smtClean="0"/>
          </a:p>
          <a:p>
            <a:pPr>
              <a:defRPr/>
            </a:pPr>
            <a:endParaRPr lang="en-US" b="1" smtClean="0"/>
          </a:p>
          <a:p>
            <a:pPr>
              <a:defRPr/>
            </a:pPr>
            <a:endParaRPr lang="en-US" b="1" smtClean="0"/>
          </a:p>
          <a:p>
            <a:pPr>
              <a:defRPr/>
            </a:pPr>
            <a:endParaRPr lang="en-US" b="1" smtClean="0"/>
          </a:p>
          <a:p>
            <a:pPr>
              <a:defRPr/>
            </a:pPr>
            <a:r>
              <a:rPr lang="en-US" smtClean="0"/>
              <a:t>Câu lệnh </a:t>
            </a:r>
            <a:r>
              <a:rPr lang="en-US" b="1" smtClean="0"/>
              <a:t>TRY … CATCH </a:t>
            </a:r>
            <a:r>
              <a:rPr lang="en-US" smtClean="0"/>
              <a:t>chỉ bắt và xử lý được các lỗi có mức nghiêm trọng từ 10-20</a:t>
            </a:r>
            <a:endParaRPr lang="en-US"/>
          </a:p>
        </p:txBody>
      </p:sp>
      <p:graphicFrame>
        <p:nvGraphicFramePr>
          <p:cNvPr id="6" name="Table 5"/>
          <p:cNvGraphicFramePr>
            <a:graphicFrameLocks noGrp="1"/>
          </p:cNvGraphicFramePr>
          <p:nvPr/>
        </p:nvGraphicFramePr>
        <p:xfrm>
          <a:off x="838200" y="3124200"/>
          <a:ext cx="7620000" cy="1600200"/>
        </p:xfrm>
        <a:graphic>
          <a:graphicData uri="http://schemas.openxmlformats.org/drawingml/2006/table">
            <a:tbl>
              <a:tblPr/>
              <a:tblGrid>
                <a:gridCol w="2514600"/>
                <a:gridCol w="5105400"/>
              </a:tblGrid>
              <a:tr h="381000">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600" b="1" i="0" u="none" strike="noStrike" cap="none" normalizeH="0" baseline="0" smtClean="0">
                          <a:ln>
                            <a:noFill/>
                          </a:ln>
                          <a:solidFill>
                            <a:srgbClr val="FFFFFF"/>
                          </a:solidFill>
                          <a:effectLst/>
                          <a:latin typeface="Times New Roman" pitchFamily="18" charset="0"/>
                          <a:cs typeface="Arial" charset="0"/>
                        </a:rPr>
                        <a:t>Hàm</a:t>
                      </a:r>
                      <a:endParaRPr kumimoji="0" lang="en-US" sz="1600" b="1" i="0" u="none" strike="noStrike" cap="none" normalizeH="0" baseline="0" smtClean="0">
                        <a:ln>
                          <a:noFill/>
                        </a:ln>
                        <a:solidFill>
                          <a:srgbClr val="FFFFFF"/>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600" b="1" i="0" u="none" strike="noStrike" cap="none" normalizeH="0" baseline="0" smtClean="0">
                          <a:ln>
                            <a:noFill/>
                          </a:ln>
                          <a:solidFill>
                            <a:srgbClr val="FFFFFF"/>
                          </a:solidFill>
                          <a:effectLst/>
                          <a:latin typeface="Times New Roman" pitchFamily="18" charset="0"/>
                          <a:cs typeface="Arial" charset="0"/>
                        </a:rPr>
                        <a:t>Mô tả</a:t>
                      </a:r>
                      <a:endParaRPr kumimoji="0" lang="en-US" sz="1600" b="1" i="0" u="none" strike="noStrike" cap="none" normalizeH="0" baseline="0" smtClean="0">
                        <a:ln>
                          <a:noFill/>
                        </a:ln>
                        <a:solidFill>
                          <a:srgbClr val="FFFFFF"/>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Times New Roman" pitchFamily="18" charset="0"/>
                          <a:cs typeface="Arial" charset="0"/>
                        </a:rPr>
                        <a:t>ERROR_NUMBER()</a:t>
                      </a:r>
                      <a:endParaRPr kumimoji="0" lang="en-US" sz="1400" b="1"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Arial" charset="0"/>
                        </a:rPr>
                        <a:t>Trả về mã lỗi.</a:t>
                      </a:r>
                      <a:endParaRPr kumimoji="0" lang="en-US" sz="1400" b="0"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4800">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Times New Roman" pitchFamily="18" charset="0"/>
                          <a:cs typeface="Arial" charset="0"/>
                        </a:rPr>
                        <a:t>ERROR_MASSAGE()</a:t>
                      </a:r>
                      <a:endParaRPr kumimoji="0" lang="en-US" sz="1400" b="1"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Arial" charset="0"/>
                        </a:rPr>
                        <a:t>Trả về thông điệp lỗi.</a:t>
                      </a:r>
                      <a:endParaRPr kumimoji="0" lang="en-US" sz="1400" b="0"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04800">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Times New Roman" pitchFamily="18" charset="0"/>
                          <a:cs typeface="Arial" charset="0"/>
                        </a:rPr>
                        <a:t>ERROR_SEVERITY()</a:t>
                      </a:r>
                      <a:endParaRPr kumimoji="0" lang="en-US" sz="1400" b="1"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Arial" charset="0"/>
                        </a:rPr>
                        <a:t>Trả về mức nghiêm trọng của lỗi. </a:t>
                      </a:r>
                      <a:endParaRPr kumimoji="0" lang="en-US" sz="1400" b="0"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4800">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Times New Roman" pitchFamily="18" charset="0"/>
                          <a:cs typeface="Arial" charset="0"/>
                        </a:rPr>
                        <a:t>ERROR_STATE()</a:t>
                      </a:r>
                      <a:endParaRPr kumimoji="0" lang="en-US" sz="1400" b="1"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Arial" charset="0"/>
                        </a:rPr>
                        <a:t>Trả về trạng thái của lỗi.</a:t>
                      </a:r>
                      <a:endParaRPr kumimoji="0" lang="en-US" sz="1400" b="0"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 name="Rectangle 2"/>
          <p:cNvSpPr/>
          <p:nvPr/>
        </p:nvSpPr>
        <p:spPr>
          <a:xfrm>
            <a:off x="6882242" y="304800"/>
            <a:ext cx="1728358" cy="584775"/>
          </a:xfrm>
          <a:prstGeom prst="rect">
            <a:avLst/>
          </a:prstGeom>
        </p:spPr>
        <p:txBody>
          <a:bodyPr wrap="none">
            <a:spAutoFit/>
          </a:bodyPr>
          <a:lstStyle/>
          <a:p>
            <a:r>
              <a:rPr lang="en-US" sz="3200" b="1"/>
              <a:t>Xử lý lỗi </a:t>
            </a:r>
          </a:p>
        </p:txBody>
      </p:sp>
    </p:spTree>
    <p:extLst>
      <p:ext uri="{BB962C8B-B14F-4D97-AF65-F5344CB8AC3E}">
        <p14:creationId xmlns:p14="http://schemas.microsoft.com/office/powerpoint/2010/main" val="3410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some kinds of keys in SQL</a:t>
            </a:r>
          </a:p>
          <a:p>
            <a:pPr lvl="1"/>
            <a:r>
              <a:rPr lang="en-US" dirty="0" smtClean="0"/>
              <a:t>PRIMARY KEY</a:t>
            </a:r>
          </a:p>
          <a:p>
            <a:pPr lvl="1"/>
            <a:r>
              <a:rPr lang="en-US" dirty="0" smtClean="0"/>
              <a:t>UNIQUE KEY</a:t>
            </a:r>
          </a:p>
          <a:p>
            <a:pPr lvl="1"/>
            <a:r>
              <a:rPr lang="en-US" dirty="0" smtClean="0"/>
              <a:t>FOREIGN KEY</a:t>
            </a:r>
            <a:endParaRPr lang="en-US" dirty="0"/>
          </a:p>
        </p:txBody>
      </p:sp>
      <p:sp>
        <p:nvSpPr>
          <p:cNvPr id="2" name="Title 1"/>
          <p:cNvSpPr>
            <a:spLocks noGrp="1"/>
          </p:cNvSpPr>
          <p:nvPr>
            <p:ph type="title"/>
          </p:nvPr>
        </p:nvSpPr>
        <p:spPr/>
        <p:txBody>
          <a:bodyPr/>
          <a:lstStyle/>
          <a:p>
            <a:r>
              <a:rPr lang="en-US" dirty="0" smtClean="0"/>
              <a:t>Keys and Foreign Keys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2"/>
          <p:cNvSpPr>
            <a:spLocks noGrp="1"/>
          </p:cNvSpPr>
          <p:nvPr>
            <p:ph type="title" idx="4294967295"/>
          </p:nvPr>
        </p:nvSpPr>
        <p:spPr>
          <a:xfrm>
            <a:off x="0" y="76200"/>
            <a:ext cx="8229600" cy="914400"/>
          </a:xfrm>
        </p:spPr>
        <p:txBody>
          <a:bodyPr>
            <a:normAutofit fontScale="90000"/>
          </a:bodyPr>
          <a:lstStyle/>
          <a:p>
            <a:r>
              <a:rPr lang="en-US" smtClean="0">
                <a:solidFill>
                  <a:schemeClr val="tx1"/>
                </a:solidFill>
              </a:rPr>
              <a:t>Demo </a:t>
            </a:r>
            <a:br>
              <a:rPr lang="en-US" smtClean="0">
                <a:solidFill>
                  <a:schemeClr val="tx1"/>
                </a:solidFill>
              </a:rPr>
            </a:br>
            <a:r>
              <a:rPr lang="en-US" smtClean="0">
                <a:solidFill>
                  <a:schemeClr val="tx1"/>
                </a:solidFill>
              </a:rPr>
              <a:t>Xử dụng câu lệnh TRY … CATCH</a:t>
            </a:r>
          </a:p>
        </p:txBody>
      </p:sp>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029200"/>
            <a:ext cx="8382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Box 7"/>
          <p:cNvSpPr txBox="1">
            <a:spLocks noChangeArrowheads="1"/>
          </p:cNvSpPr>
          <p:nvPr/>
        </p:nvSpPr>
        <p:spPr bwMode="auto">
          <a:xfrm>
            <a:off x="609600" y="1219200"/>
            <a:ext cx="8153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0000FF"/>
                </a:solidFill>
              </a:rPr>
              <a:t>USE AP</a:t>
            </a:r>
          </a:p>
          <a:p>
            <a:pPr eaLnBrk="1" hangingPunct="1"/>
            <a:r>
              <a:rPr lang="en-US" sz="1400">
                <a:solidFill>
                  <a:srgbClr val="0000FF"/>
                </a:solidFill>
              </a:rPr>
              <a:t>GO</a:t>
            </a:r>
          </a:p>
          <a:p>
            <a:pPr eaLnBrk="1" hangingPunct="1"/>
            <a:endParaRPr lang="en-US" sz="1400">
              <a:solidFill>
                <a:srgbClr val="0000FF"/>
              </a:solidFill>
            </a:endParaRPr>
          </a:p>
          <a:p>
            <a:pPr eaLnBrk="1" hangingPunct="1"/>
            <a:r>
              <a:rPr lang="en-US" sz="1400">
                <a:solidFill>
                  <a:srgbClr val="008000"/>
                </a:solidFill>
              </a:rPr>
              <a:t>-- Bắt và xử lý lỗi chèn dữ liệu vào bảng Invoices</a:t>
            </a:r>
          </a:p>
          <a:p>
            <a:pPr eaLnBrk="1" hangingPunct="1"/>
            <a:r>
              <a:rPr lang="en-US" sz="1400">
                <a:solidFill>
                  <a:srgbClr val="0000FF"/>
                </a:solidFill>
              </a:rPr>
              <a:t>BEGIN TRY</a:t>
            </a:r>
          </a:p>
          <a:p>
            <a:pPr eaLnBrk="1" hangingPunct="1"/>
            <a:r>
              <a:rPr lang="en-US" sz="1400">
                <a:solidFill>
                  <a:srgbClr val="0000FF"/>
                </a:solidFill>
              </a:rPr>
              <a:t>	INSERT Invoices</a:t>
            </a:r>
          </a:p>
          <a:p>
            <a:pPr eaLnBrk="1" hangingPunct="1"/>
            <a:r>
              <a:rPr lang="en-US" sz="1400">
                <a:solidFill>
                  <a:srgbClr val="0000FF"/>
                </a:solidFill>
              </a:rPr>
              <a:t>	VALUES </a:t>
            </a:r>
            <a:r>
              <a:rPr lang="en-US" sz="1400">
                <a:solidFill>
                  <a:srgbClr val="808080"/>
                </a:solidFill>
              </a:rPr>
              <a:t>(799, </a:t>
            </a:r>
            <a:r>
              <a:rPr lang="en-US" sz="1400">
                <a:solidFill>
                  <a:srgbClr val="FF0000"/>
                </a:solidFill>
              </a:rPr>
              <a:t>'ZXK-799'</a:t>
            </a:r>
            <a:r>
              <a:rPr lang="en-US" sz="1400">
                <a:solidFill>
                  <a:srgbClr val="808080"/>
                </a:solidFill>
              </a:rPr>
              <a:t>, </a:t>
            </a:r>
            <a:r>
              <a:rPr lang="en-US" sz="1400">
                <a:solidFill>
                  <a:srgbClr val="FF0000"/>
                </a:solidFill>
              </a:rPr>
              <a:t>'2008-07-01'</a:t>
            </a:r>
            <a:r>
              <a:rPr lang="en-US" sz="1400">
                <a:solidFill>
                  <a:srgbClr val="808080"/>
                </a:solidFill>
              </a:rPr>
              <a:t>, 299.95, 0, 0,</a:t>
            </a:r>
          </a:p>
          <a:p>
            <a:pPr eaLnBrk="1" hangingPunct="1"/>
            <a:r>
              <a:rPr lang="it-IT" sz="1400">
                <a:solidFill>
                  <a:srgbClr val="808080"/>
                </a:solidFill>
              </a:rPr>
              <a:t>			1, </a:t>
            </a:r>
            <a:r>
              <a:rPr lang="it-IT" sz="1400">
                <a:solidFill>
                  <a:srgbClr val="FF0000"/>
                </a:solidFill>
              </a:rPr>
              <a:t>'2008-08-01'</a:t>
            </a:r>
            <a:r>
              <a:rPr lang="it-IT" sz="1400">
                <a:solidFill>
                  <a:srgbClr val="808080"/>
                </a:solidFill>
              </a:rPr>
              <a:t>, NULL, NULL, NULL)</a:t>
            </a:r>
          </a:p>
          <a:p>
            <a:pPr eaLnBrk="1" hangingPunct="1"/>
            <a:r>
              <a:rPr lang="it-IT" sz="1400">
                <a:solidFill>
                  <a:srgbClr val="808080"/>
                </a:solidFill>
              </a:rPr>
              <a:t>	</a:t>
            </a:r>
            <a:r>
              <a:rPr lang="en-US" sz="1400">
                <a:solidFill>
                  <a:srgbClr val="008000"/>
                </a:solidFill>
              </a:rPr>
              <a:t> -- Nếu lệnh chèn thực thi thành công in ra dòng bên dưới</a:t>
            </a:r>
            <a:endParaRPr lang="it-IT" sz="1400">
              <a:solidFill>
                <a:srgbClr val="808080"/>
              </a:solidFill>
            </a:endParaRPr>
          </a:p>
          <a:p>
            <a:pPr eaLnBrk="1" hangingPunct="1"/>
            <a:r>
              <a:rPr lang="en-US" sz="1400">
                <a:solidFill>
                  <a:srgbClr val="808080"/>
                </a:solidFill>
              </a:rPr>
              <a:t>	</a:t>
            </a:r>
            <a:r>
              <a:rPr lang="en-US" sz="1400">
                <a:solidFill>
                  <a:srgbClr val="0000FF"/>
                </a:solidFill>
              </a:rPr>
              <a:t>PRINT </a:t>
            </a:r>
            <a:r>
              <a:rPr lang="en-US" sz="1400">
                <a:solidFill>
                  <a:srgbClr val="FF0000"/>
                </a:solidFill>
              </a:rPr>
              <a:t>'SUCCESS: Record was inserted.'</a:t>
            </a:r>
            <a:endParaRPr lang="en-US" sz="1400">
              <a:solidFill>
                <a:srgbClr val="008000"/>
              </a:solidFill>
            </a:endParaRPr>
          </a:p>
          <a:p>
            <a:pPr eaLnBrk="1" hangingPunct="1"/>
            <a:r>
              <a:rPr lang="en-US" sz="1400">
                <a:solidFill>
                  <a:srgbClr val="0000FF"/>
                </a:solidFill>
              </a:rPr>
              <a:t>END TRY</a:t>
            </a:r>
          </a:p>
          <a:p>
            <a:pPr eaLnBrk="1" hangingPunct="1"/>
            <a:r>
              <a:rPr lang="en-US" sz="1400">
                <a:solidFill>
                  <a:srgbClr val="008000"/>
                </a:solidFill>
              </a:rPr>
              <a:t>-- Nếu có lỗi xảy ra khi chèn dữ liệu in ra dòng thông báo lỗi cùng với thông tin mã lỗi và thông báo lỗi</a:t>
            </a:r>
          </a:p>
          <a:p>
            <a:pPr eaLnBrk="1" hangingPunct="1"/>
            <a:r>
              <a:rPr lang="en-US" sz="1400">
                <a:solidFill>
                  <a:srgbClr val="0000FF"/>
                </a:solidFill>
              </a:rPr>
              <a:t>BEGIN CATCH</a:t>
            </a:r>
          </a:p>
          <a:p>
            <a:pPr eaLnBrk="1" hangingPunct="1"/>
            <a:r>
              <a:rPr lang="en-US" sz="1400">
                <a:solidFill>
                  <a:srgbClr val="0000FF"/>
                </a:solidFill>
              </a:rPr>
              <a:t>	PRINT </a:t>
            </a:r>
            <a:r>
              <a:rPr lang="en-US" sz="1400">
                <a:solidFill>
                  <a:srgbClr val="FF0000"/>
                </a:solidFill>
              </a:rPr>
              <a:t>'FAILURE: Record was not inserted.'</a:t>
            </a:r>
          </a:p>
          <a:p>
            <a:pPr eaLnBrk="1" hangingPunct="1"/>
            <a:r>
              <a:rPr lang="es-ES" sz="1400">
                <a:solidFill>
                  <a:srgbClr val="FF0000"/>
                </a:solidFill>
              </a:rPr>
              <a:t>	</a:t>
            </a:r>
            <a:r>
              <a:rPr lang="es-ES" sz="1400">
                <a:solidFill>
                  <a:srgbClr val="0000FF"/>
                </a:solidFill>
              </a:rPr>
              <a:t>PRINT </a:t>
            </a:r>
            <a:r>
              <a:rPr lang="es-ES" sz="1400">
                <a:solidFill>
                  <a:srgbClr val="FF0000"/>
                </a:solidFill>
              </a:rPr>
              <a:t>'Error ' </a:t>
            </a:r>
            <a:r>
              <a:rPr lang="es-ES" sz="1400">
                <a:solidFill>
                  <a:srgbClr val="808080"/>
                </a:solidFill>
              </a:rPr>
              <a:t>+ </a:t>
            </a:r>
            <a:r>
              <a:rPr lang="es-ES" sz="1400">
                <a:solidFill>
                  <a:srgbClr val="FF00FF"/>
                </a:solidFill>
              </a:rPr>
              <a:t>CONVERT</a:t>
            </a:r>
            <a:r>
              <a:rPr lang="es-ES" sz="1400">
                <a:solidFill>
                  <a:srgbClr val="808080"/>
                </a:solidFill>
              </a:rPr>
              <a:t>(</a:t>
            </a:r>
            <a:r>
              <a:rPr lang="es-ES" sz="1400">
                <a:solidFill>
                  <a:srgbClr val="0000FF"/>
                </a:solidFill>
              </a:rPr>
              <a:t>varchar</a:t>
            </a:r>
            <a:r>
              <a:rPr lang="es-ES" sz="1400">
                <a:solidFill>
                  <a:srgbClr val="808080"/>
                </a:solidFill>
              </a:rPr>
              <a:t>, </a:t>
            </a:r>
            <a:r>
              <a:rPr lang="es-ES" sz="1400">
                <a:solidFill>
                  <a:srgbClr val="FF00FF"/>
                </a:solidFill>
              </a:rPr>
              <a:t>ERROR_NUMBER</a:t>
            </a:r>
            <a:r>
              <a:rPr lang="es-ES" sz="1400">
                <a:solidFill>
                  <a:srgbClr val="808080"/>
                </a:solidFill>
              </a:rPr>
              <a:t>(), 1) </a:t>
            </a:r>
          </a:p>
          <a:p>
            <a:pPr eaLnBrk="1" hangingPunct="1"/>
            <a:r>
              <a:rPr lang="en-US" sz="1400">
                <a:solidFill>
                  <a:srgbClr val="808080"/>
                </a:solidFill>
              </a:rPr>
              <a:t>		+ </a:t>
            </a:r>
            <a:r>
              <a:rPr lang="en-US" sz="1400">
                <a:solidFill>
                  <a:srgbClr val="FF0000"/>
                </a:solidFill>
              </a:rPr>
              <a:t>': ' </a:t>
            </a:r>
            <a:r>
              <a:rPr lang="en-US" sz="1400">
                <a:solidFill>
                  <a:srgbClr val="808080"/>
                </a:solidFill>
              </a:rPr>
              <a:t>+ </a:t>
            </a:r>
            <a:r>
              <a:rPr lang="en-US" sz="1400">
                <a:solidFill>
                  <a:srgbClr val="FF00FF"/>
                </a:solidFill>
              </a:rPr>
              <a:t>ERROR_MESSAGE</a:t>
            </a:r>
            <a:r>
              <a:rPr lang="en-US" sz="1400">
                <a:solidFill>
                  <a:srgbClr val="808080"/>
                </a:solidFill>
              </a:rPr>
              <a:t>()</a:t>
            </a:r>
          </a:p>
          <a:p>
            <a:pPr eaLnBrk="1" hangingPunct="1"/>
            <a:r>
              <a:rPr lang="en-US" sz="1400">
                <a:solidFill>
                  <a:srgbClr val="0000FF"/>
                </a:solidFill>
              </a:rPr>
              <a:t>END CATCH</a:t>
            </a:r>
          </a:p>
          <a:p>
            <a:pPr eaLnBrk="1" hangingPunct="1"/>
            <a:endParaRPr lang="en-US" sz="1400">
              <a:solidFill>
                <a:srgbClr val="0000FF"/>
              </a:solidFill>
            </a:endParaRPr>
          </a:p>
        </p:txBody>
      </p:sp>
    </p:spTree>
    <p:extLst>
      <p:ext uri="{BB962C8B-B14F-4D97-AF65-F5344CB8AC3E}">
        <p14:creationId xmlns:p14="http://schemas.microsoft.com/office/powerpoint/2010/main" val="102240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Statement Blocks: BEGIN…END</a:t>
            </a:r>
          </a:p>
          <a:p>
            <a:pPr lvl="1"/>
            <a:r>
              <a:rPr lang="en-US" sz="1600" dirty="0" smtClean="0"/>
              <a:t>Groups of statements used with IF, WHILE, and CASE statements must be grouped together using the BEGIN and END statements. Any BEGIN must have a corresponding END in the same batch.</a:t>
            </a:r>
          </a:p>
          <a:p>
            <a:r>
              <a:rPr lang="en-US" sz="2000" dirty="0" smtClean="0"/>
              <a:t>IF ... ELSE Statement</a:t>
            </a:r>
          </a:p>
          <a:p>
            <a:pPr lvl="1"/>
            <a:r>
              <a:rPr lang="en-US" sz="1600" dirty="0" smtClean="0"/>
              <a:t>evaluate a Boolean expression and branch execution based on the result</a:t>
            </a: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3886200"/>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 DECIMAL, @bonus DECIMAL</a:t>
            </a:r>
          </a:p>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=SUM(</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tblWorksOn</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=30121050027</a:t>
            </a:r>
          </a:p>
          <a:p>
            <a:r>
              <a:rPr lang="en-US" sz="1600" b="1" dirty="0" smtClean="0">
                <a:solidFill>
                  <a:srgbClr val="0000FF"/>
                </a:solidFill>
                <a:latin typeface="Courier New" pitchFamily="49" charset="0"/>
                <a:cs typeface="Courier New" pitchFamily="49" charset="0"/>
              </a:rPr>
              <a:t>GROUP BY </a:t>
            </a:r>
            <a:r>
              <a:rPr lang="en-US" sz="1600" b="1" dirty="0" err="1" smtClean="0">
                <a:solidFill>
                  <a:srgbClr val="0000FF"/>
                </a:solidFill>
                <a:latin typeface="Courier New" pitchFamily="49" charset="0"/>
                <a:cs typeface="Courier New" pitchFamily="49" charset="0"/>
              </a:rPr>
              <a:t>empSSN</a:t>
            </a:r>
            <a:endParaRPr lang="en-US" sz="1600" b="1" dirty="0" smtClean="0">
              <a:solidFill>
                <a:srgbClr val="0000FF"/>
              </a:solidFill>
              <a:latin typeface="Courier New" pitchFamily="49" charset="0"/>
              <a:cs typeface="Courier New" pitchFamily="49" charset="0"/>
            </a:endParaRP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IF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 &gt; 300)</a:t>
            </a:r>
          </a:p>
          <a:p>
            <a:r>
              <a:rPr lang="en-US" sz="1600" b="1" dirty="0" smtClean="0">
                <a:solidFill>
                  <a:srgbClr val="0000FF"/>
                </a:solidFill>
                <a:latin typeface="Courier New" pitchFamily="49" charset="0"/>
                <a:cs typeface="Courier New" pitchFamily="49" charset="0"/>
              </a:rPr>
              <a:t>	SET @bonus=1000</a:t>
            </a:r>
          </a:p>
          <a:p>
            <a:r>
              <a:rPr lang="en-US" sz="1600" b="1" dirty="0" smtClean="0">
                <a:solidFill>
                  <a:srgbClr val="0000FF"/>
                </a:solidFill>
                <a:latin typeface="Courier New" pitchFamily="49" charset="0"/>
                <a:cs typeface="Courier New" pitchFamily="49" charset="0"/>
              </a:rPr>
              <a:t>ELSE</a:t>
            </a:r>
          </a:p>
          <a:p>
            <a:r>
              <a:rPr lang="en-US" sz="1600" b="1" dirty="0" smtClean="0">
                <a:solidFill>
                  <a:srgbClr val="0000FF"/>
                </a:solidFill>
                <a:latin typeface="Courier New" pitchFamily="49" charset="0"/>
                <a:cs typeface="Courier New" pitchFamily="49" charset="0"/>
              </a:rPr>
              <a:t>	SET @bonus=500</a:t>
            </a:r>
          </a:p>
          <a:p>
            <a:r>
              <a:rPr lang="en-US" sz="1600" b="1" dirty="0" smtClean="0">
                <a:solidFill>
                  <a:srgbClr val="0000FF"/>
                </a:solidFill>
                <a:latin typeface="Courier New" pitchFamily="49" charset="0"/>
                <a:cs typeface="Courier New" pitchFamily="49" charset="0"/>
              </a:rPr>
              <a:t>PRINT @bonus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CASE ... WHEN Statement</a:t>
            </a:r>
          </a:p>
          <a:p>
            <a:pPr lvl="1"/>
            <a:r>
              <a:rPr lang="en-US" sz="1600" dirty="0" smtClean="0"/>
              <a:t>Syntax</a:t>
            </a:r>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Example</a:t>
            </a:r>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4353342"/>
            <a:ext cx="7620000" cy="2123658"/>
          </a:xfrm>
          <a:prstGeom prst="rect">
            <a:avLst/>
          </a:prstGeom>
          <a:noFill/>
          <a:ln w="0">
            <a:solidFill>
              <a:schemeClr val="tx1"/>
            </a:solidFill>
          </a:ln>
        </p:spPr>
        <p:txBody>
          <a:bodyPr wrap="square" rtlCol="0">
            <a:spAutoFit/>
          </a:bodyPr>
          <a:lstStyle/>
          <a:p>
            <a:r>
              <a:rPr lang="es-ES" sz="1600" b="1" dirty="0" smtClean="0">
                <a:solidFill>
                  <a:srgbClr val="0000FF"/>
                </a:solidFill>
                <a:latin typeface="Courier New" pitchFamily="49" charset="0"/>
                <a:cs typeface="Courier New" pitchFamily="49" charset="0"/>
              </a:rPr>
              <a:t>DECLARE	@</a:t>
            </a:r>
            <a:r>
              <a:rPr lang="es-ES" sz="1600" b="1" dirty="0" err="1" smtClean="0">
                <a:solidFill>
                  <a:srgbClr val="0000FF"/>
                </a:solidFill>
                <a:latin typeface="Courier New" pitchFamily="49" charset="0"/>
                <a:cs typeface="Courier New" pitchFamily="49" charset="0"/>
              </a:rPr>
              <a:t>depNum</a:t>
            </a:r>
            <a:r>
              <a:rPr lang="es-ES" sz="1600" b="1" dirty="0" smtClean="0">
                <a:solidFill>
                  <a:srgbClr val="0000FF"/>
                </a:solidFill>
                <a:latin typeface="Courier New" pitchFamily="49" charset="0"/>
                <a:cs typeface="Courier New" pitchFamily="49" charset="0"/>
              </a:rPr>
              <a:t> DECIMAL, @</a:t>
            </a:r>
            <a:r>
              <a:rPr lang="es-ES" sz="1600" b="1" dirty="0" err="1" smtClean="0">
                <a:solidFill>
                  <a:srgbClr val="0000FF"/>
                </a:solidFill>
                <a:latin typeface="Courier New" pitchFamily="49" charset="0"/>
                <a:cs typeface="Courier New" pitchFamily="49" charset="0"/>
              </a:rPr>
              <a:t>str</a:t>
            </a:r>
            <a:r>
              <a:rPr lang="es-ES" sz="1600" b="1" dirty="0" smtClean="0">
                <a:solidFill>
                  <a:srgbClr val="0000FF"/>
                </a:solidFill>
                <a:latin typeface="Courier New" pitchFamily="49" charset="0"/>
                <a:cs typeface="Courier New" pitchFamily="49" charset="0"/>
              </a:rPr>
              <a:t> NVARCHAR(30)</a:t>
            </a:r>
          </a:p>
          <a:p>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str</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CASE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1 THEN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số</a:t>
            </a:r>
            <a:r>
              <a:rPr lang="en-US" sz="1600" b="1" dirty="0" smtClean="0">
                <a:solidFill>
                  <a:srgbClr val="0000FF"/>
                </a:solidFill>
                <a:latin typeface="Courier New" pitchFamily="49" charset="0"/>
                <a:cs typeface="Courier New" pitchFamily="49" charset="0"/>
              </a:rPr>
              <a:t> 1'</a:t>
            </a:r>
          </a:p>
          <a:p>
            <a:r>
              <a:rPr lang="en-US" sz="1600" b="1" dirty="0" smtClean="0">
                <a:solidFill>
                  <a:srgbClr val="0000FF"/>
                </a:solidFill>
                <a:latin typeface="Courier New" pitchFamily="49" charset="0"/>
                <a:cs typeface="Courier New" pitchFamily="49" charset="0"/>
              </a:rPr>
              <a:t>		WHEN 2 THEN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số</a:t>
            </a:r>
            <a:r>
              <a:rPr lang="en-US" sz="1600" b="1" dirty="0" smtClean="0">
                <a:solidFill>
                  <a:srgbClr val="0000FF"/>
                </a:solidFill>
                <a:latin typeface="Courier New" pitchFamily="49" charset="0"/>
                <a:cs typeface="Courier New" pitchFamily="49" charset="0"/>
              </a:rPr>
              <a:t> 2'</a:t>
            </a:r>
          </a:p>
          <a:p>
            <a:r>
              <a:rPr lang="en-US" sz="1600" b="1" dirty="0" smtClean="0">
                <a:solidFill>
                  <a:srgbClr val="0000FF"/>
                </a:solidFill>
                <a:latin typeface="Courier New" pitchFamily="49" charset="0"/>
                <a:cs typeface="Courier New" pitchFamily="49" charset="0"/>
              </a:rPr>
              <a:t>		ELSE </a:t>
            </a:r>
            <a:r>
              <a:rPr lang="en-US" sz="1600" b="1" dirty="0" err="1" smtClean="0">
                <a:solidFill>
                  <a:srgbClr val="0000FF"/>
                </a:solidFill>
                <a:latin typeface="Courier New" pitchFamily="49" charset="0"/>
                <a:cs typeface="Courier New" pitchFamily="49" charset="0"/>
              </a:rPr>
              <a:t>N'Mã</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khác</a:t>
            </a:r>
            <a:r>
              <a:rPr lang="en-US" sz="1600" b="1" dirty="0" smtClean="0">
                <a:solidFill>
                  <a:srgbClr val="0000FF"/>
                </a:solidFill>
                <a:latin typeface="Courier New" pitchFamily="49" charset="0"/>
                <a:cs typeface="Courier New" pitchFamily="49" charset="0"/>
              </a:rPr>
              <a:t> 1, 2'</a:t>
            </a:r>
          </a:p>
          <a:p>
            <a:r>
              <a:rPr lang="en-US" sz="1600" b="1" dirty="0" smtClean="0">
                <a:solidFill>
                  <a:srgbClr val="0000FF"/>
                </a:solidFill>
                <a:latin typeface="Courier New" pitchFamily="49" charset="0"/>
                <a:cs typeface="Courier New" pitchFamily="49" charset="0"/>
              </a:rPr>
              <a:t>	END </a:t>
            </a:r>
          </a:p>
          <a:p>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str</a:t>
            </a:r>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066800" y="2334161"/>
            <a:ext cx="7620000" cy="1323439"/>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CASE </a:t>
            </a:r>
            <a:r>
              <a:rPr lang="en-US" sz="1600" b="1" dirty="0" err="1" smtClean="0">
                <a:solidFill>
                  <a:srgbClr val="0000FF"/>
                </a:solidFill>
                <a:latin typeface="Courier New" pitchFamily="49" charset="0"/>
                <a:cs typeface="Courier New" pitchFamily="49" charset="0"/>
              </a:rPr>
              <a:t>input_expression</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a:t>
            </a:r>
            <a:r>
              <a:rPr lang="en-US" sz="1600" b="1" dirty="0" err="1" smtClean="0">
                <a:solidFill>
                  <a:srgbClr val="0000FF"/>
                </a:solidFill>
                <a:latin typeface="Courier New" pitchFamily="49" charset="0"/>
                <a:cs typeface="Courier New" pitchFamily="49" charset="0"/>
              </a:rPr>
              <a:t>when_expression</a:t>
            </a:r>
            <a:r>
              <a:rPr lang="en-US" sz="1600" b="1" dirty="0" smtClean="0">
                <a:solidFill>
                  <a:srgbClr val="0000FF"/>
                </a:solidFill>
                <a:latin typeface="Courier New" pitchFamily="49" charset="0"/>
                <a:cs typeface="Courier New" pitchFamily="49" charset="0"/>
              </a:rPr>
              <a:t>  THEN </a:t>
            </a:r>
            <a:r>
              <a:rPr lang="en-US" sz="1600" b="1" dirty="0" err="1" smtClean="0">
                <a:solidFill>
                  <a:srgbClr val="0000FF"/>
                </a:solidFill>
                <a:latin typeface="Courier New" pitchFamily="49" charset="0"/>
                <a:cs typeface="Courier New" pitchFamily="49" charset="0"/>
              </a:rPr>
              <a:t>result_expression</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a:t>
            </a:r>
            <a:r>
              <a:rPr lang="en-US" sz="1600" b="1" dirty="0" err="1" smtClean="0">
                <a:solidFill>
                  <a:srgbClr val="0000FF"/>
                </a:solidFill>
                <a:latin typeface="Courier New" pitchFamily="49" charset="0"/>
                <a:cs typeface="Courier New" pitchFamily="49" charset="0"/>
              </a:rPr>
              <a:t>when_expression</a:t>
            </a:r>
            <a:r>
              <a:rPr lang="en-US" sz="1600" b="1" dirty="0" smtClean="0">
                <a:solidFill>
                  <a:srgbClr val="0000FF"/>
                </a:solidFill>
                <a:latin typeface="Courier New" pitchFamily="49" charset="0"/>
                <a:cs typeface="Courier New" pitchFamily="49" charset="0"/>
              </a:rPr>
              <a:t>  THEN </a:t>
            </a:r>
            <a:r>
              <a:rPr lang="en-US" sz="1600" b="1" dirty="0" err="1" smtClean="0">
                <a:solidFill>
                  <a:srgbClr val="0000FF"/>
                </a:solidFill>
                <a:latin typeface="Courier New" pitchFamily="49" charset="0"/>
                <a:cs typeface="Courier New" pitchFamily="49" charset="0"/>
              </a:rPr>
              <a:t>result_expression</a:t>
            </a:r>
            <a:r>
              <a:rPr lang="en-US" sz="1600" b="1" dirty="0" smtClean="0">
                <a:solidFill>
                  <a:srgbClr val="0000FF"/>
                </a:solidFill>
                <a:latin typeface="Courier New" pitchFamily="49" charset="0"/>
                <a:cs typeface="Courier New" pitchFamily="49" charset="0"/>
              </a:rPr>
              <a:t>…n] </a:t>
            </a:r>
          </a:p>
          <a:p>
            <a:r>
              <a:rPr lang="en-US" sz="1600" b="1" dirty="0" smtClean="0">
                <a:solidFill>
                  <a:srgbClr val="0000FF"/>
                </a:solidFill>
                <a:latin typeface="Courier New" pitchFamily="49" charset="0"/>
                <a:cs typeface="Courier New" pitchFamily="49" charset="0"/>
              </a:rPr>
              <a:t>	[ELSE </a:t>
            </a:r>
            <a:r>
              <a:rPr lang="en-US" sz="1600" b="1" dirty="0" err="1" smtClean="0">
                <a:solidFill>
                  <a:srgbClr val="0000FF"/>
                </a:solidFill>
                <a:latin typeface="Courier New" pitchFamily="49" charset="0"/>
                <a:cs typeface="Courier New" pitchFamily="49" charset="0"/>
              </a:rPr>
              <a:t>else_result_expression</a:t>
            </a:r>
            <a:r>
              <a:rPr lang="en-US" sz="1600" b="1" dirty="0" smtClean="0">
                <a:solidFill>
                  <a:srgbClr val="0000FF"/>
                </a:solidFill>
                <a:latin typeface="Courier New" pitchFamily="49" charset="0"/>
                <a:cs typeface="Courier New" pitchFamily="49" charset="0"/>
              </a:rPr>
              <a:t> ] </a:t>
            </a:r>
          </a:p>
          <a:p>
            <a:r>
              <a:rPr lang="en-US" sz="1600" b="1" dirty="0" smtClean="0">
                <a:solidFill>
                  <a:srgbClr val="0000FF"/>
                </a:solidFill>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We use CASE in statements such as SELECT, UPDATE, DELETE and SET, and in clauses such as SELECT list, IN, WHERE, ORDER BY, and HAVING</a:t>
            </a:r>
          </a:p>
          <a:p>
            <a:pPr lvl="1"/>
            <a:endParaRPr lang="en-US" sz="1600" dirty="0" smtClean="0"/>
          </a:p>
          <a:p>
            <a:pPr lvl="1"/>
            <a:endParaRPr lang="en-US" sz="1600" dirty="0" smtClean="0"/>
          </a:p>
          <a:p>
            <a:pPr lvl="1"/>
            <a:endParaRPr lang="en-US" sz="1600" dirty="0" smtClean="0"/>
          </a:p>
          <a:p>
            <a:pPr lvl="1"/>
            <a:endParaRPr lang="en-US" sz="1600" dirty="0" smtClean="0"/>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2791361"/>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womanDayBonus</a:t>
            </a:r>
            <a:r>
              <a:rPr lang="en-US" sz="1600" b="1" dirty="0" smtClean="0">
                <a:solidFill>
                  <a:srgbClr val="0000FF"/>
                </a:solidFill>
                <a:latin typeface="Courier New" pitchFamily="49" charset="0"/>
                <a:cs typeface="Courier New" pitchFamily="49" charset="0"/>
              </a:rPr>
              <a:t> DECIMAL</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womanDayBonus</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CASE </a:t>
            </a:r>
            <a:r>
              <a:rPr lang="en-US" sz="1600" b="1" dirty="0" err="1" smtClean="0">
                <a:solidFill>
                  <a:srgbClr val="0000FF"/>
                </a:solidFill>
                <a:latin typeface="Courier New" pitchFamily="49" charset="0"/>
                <a:cs typeface="Courier New" pitchFamily="49" charset="0"/>
              </a:rPr>
              <a:t>empSex</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'F' THEN 500</a:t>
            </a:r>
          </a:p>
          <a:p>
            <a:r>
              <a:rPr lang="en-US" sz="1600" b="1" dirty="0" smtClean="0">
                <a:solidFill>
                  <a:srgbClr val="0000FF"/>
                </a:solidFill>
                <a:latin typeface="Courier New" pitchFamily="49" charset="0"/>
                <a:cs typeface="Courier New" pitchFamily="49" charset="0"/>
              </a:rPr>
              <a:t>		WHEN ‘M' THEN 0</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=30121050004</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womanDayBonus</a:t>
            </a:r>
            <a:endParaRPr lang="en-US" sz="1600" b="1" dirty="0" smtClean="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WHILE Statement : repeats a statement or block of statements as long as a specified condition remains true</a:t>
            </a:r>
          </a:p>
          <a:p>
            <a:pPr lvl="1"/>
            <a:r>
              <a:rPr lang="en-US" sz="1600" dirty="0" smtClean="0"/>
              <a:t>Syntax</a:t>
            </a:r>
          </a:p>
          <a:p>
            <a:pPr lvl="1"/>
            <a:endParaRPr lang="en-US" sz="1600" dirty="0" smtClean="0"/>
          </a:p>
          <a:p>
            <a:pPr lvl="1"/>
            <a:endParaRPr lang="en-US" sz="1600" dirty="0" smtClean="0"/>
          </a:p>
          <a:p>
            <a:pPr lvl="1"/>
            <a:endParaRPr lang="en-US" sz="1600" dirty="0" smtClean="0"/>
          </a:p>
          <a:p>
            <a:pPr lvl="1"/>
            <a:r>
              <a:rPr lang="en-US" sz="1600" dirty="0" smtClean="0"/>
              <a:t>Example</a:t>
            </a:r>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4419600"/>
            <a:ext cx="7620000" cy="2308324"/>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@factorial INT, @n INT</a:t>
            </a:r>
          </a:p>
          <a:p>
            <a:r>
              <a:rPr lang="en-US" sz="1600" b="1" dirty="0" smtClean="0">
                <a:solidFill>
                  <a:srgbClr val="0000FF"/>
                </a:solidFill>
                <a:latin typeface="Courier New" pitchFamily="49" charset="0"/>
                <a:cs typeface="Courier New" pitchFamily="49" charset="0"/>
              </a:rPr>
              <a:t>SET @n=5</a:t>
            </a:r>
          </a:p>
          <a:p>
            <a:r>
              <a:rPr lang="en-US" sz="1600" b="1" dirty="0" smtClean="0">
                <a:solidFill>
                  <a:srgbClr val="0000FF"/>
                </a:solidFill>
                <a:latin typeface="Courier New" pitchFamily="49" charset="0"/>
                <a:cs typeface="Courier New" pitchFamily="49" charset="0"/>
              </a:rPr>
              <a:t>SET @factorial=1</a:t>
            </a:r>
          </a:p>
          <a:p>
            <a:r>
              <a:rPr lang="en-US" sz="1600" b="1" dirty="0" smtClean="0">
                <a:solidFill>
                  <a:srgbClr val="0000FF"/>
                </a:solidFill>
                <a:latin typeface="Courier New" pitchFamily="49" charset="0"/>
                <a:cs typeface="Courier New" pitchFamily="49" charset="0"/>
              </a:rPr>
              <a:t>WHILE (@n &gt; 1)</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SET @factorial = @factorial*@n</a:t>
            </a:r>
          </a:p>
          <a:p>
            <a:r>
              <a:rPr lang="en-US" sz="1600" b="1" dirty="0" smtClean="0">
                <a:solidFill>
                  <a:srgbClr val="0000FF"/>
                </a:solidFill>
                <a:latin typeface="Courier New" pitchFamily="49" charset="0"/>
                <a:cs typeface="Courier New" pitchFamily="49" charset="0"/>
              </a:rPr>
              <a:t>		SET @n = @n - 1</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PRINT @factorial</a:t>
            </a:r>
          </a:p>
        </p:txBody>
      </p:sp>
      <p:sp>
        <p:nvSpPr>
          <p:cNvPr id="5" name="TextBox 4"/>
          <p:cNvSpPr txBox="1"/>
          <p:nvPr/>
        </p:nvSpPr>
        <p:spPr>
          <a:xfrm>
            <a:off x="1066800" y="2715161"/>
            <a:ext cx="7620000" cy="1323439"/>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WHILE </a:t>
            </a:r>
            <a:r>
              <a:rPr lang="en-US" sz="1600" b="1" dirty="0" err="1" smtClean="0">
                <a:solidFill>
                  <a:srgbClr val="0000FF"/>
                </a:solidFill>
                <a:latin typeface="Courier New" pitchFamily="49" charset="0"/>
                <a:cs typeface="Courier New" pitchFamily="49" charset="0"/>
              </a:rPr>
              <a:t>boolean_expression</a:t>
            </a:r>
            <a:r>
              <a:rPr lang="en-US" sz="1600" b="1" dirty="0" smtClean="0">
                <a:solidFill>
                  <a:srgbClr val="0000FF"/>
                </a:solidFill>
                <a:latin typeface="Courier New" pitchFamily="49" charset="0"/>
                <a:cs typeface="Courier New" pitchFamily="49" charset="0"/>
              </a:rPr>
              <a:t> </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block_of_statements</a:t>
            </a:r>
            <a:endParaRPr lang="en-US" sz="1600" b="1" dirty="0" smtClean="0">
              <a:solidFill>
                <a:srgbClr val="0000FF"/>
              </a:solidFill>
              <a:latin typeface="Courier New" pitchFamily="49" charset="0"/>
              <a:cs typeface="Courier New" pitchFamily="49" charset="0"/>
            </a:endParaRPr>
          </a:p>
          <a:p>
            <a:pPr lvl="1"/>
            <a:r>
              <a:rPr lang="en-US" sz="1600" b="1" dirty="0" smtClean="0">
                <a:solidFill>
                  <a:srgbClr val="0000FF"/>
                </a:solidFill>
                <a:latin typeface="Courier New" pitchFamily="49" charset="0"/>
                <a:cs typeface="Courier New" pitchFamily="49" charset="0"/>
              </a:rPr>
              <a:t>[BREAK] </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block_of_statements</a:t>
            </a:r>
            <a:r>
              <a:rPr lang="en-US" sz="1600" b="1" dirty="0" smtClean="0">
                <a:solidFill>
                  <a:srgbClr val="0000FF"/>
                </a:solidFill>
                <a:latin typeface="Courier New" pitchFamily="49" charset="0"/>
                <a:cs typeface="Courier New" pitchFamily="49" charset="0"/>
              </a:rPr>
              <a:t> 	</a:t>
            </a:r>
          </a:p>
          <a:p>
            <a:pPr lvl="1"/>
            <a:r>
              <a:rPr lang="en-US" sz="1600" b="1" dirty="0" smtClean="0">
                <a:solidFill>
                  <a:srgbClr val="0000FF"/>
                </a:solidFill>
                <a:latin typeface="Courier New" pitchFamily="49" charset="0"/>
                <a:cs typeface="Courier New" pitchFamily="49" charset="0"/>
              </a:rPr>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additive="base">
                                        <p:cTn id="2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Handling error using @@ERROR function</a:t>
            </a:r>
          </a:p>
          <a:p>
            <a:pPr lvl="1"/>
            <a:r>
              <a:rPr lang="en-US" sz="1600" dirty="0" smtClean="0"/>
              <a:t>The @@ERROR system function returns 0 if the last Transact-SQL statement executed successfully; if the statement generated an error, @@ERROR returns the error number</a:t>
            </a:r>
          </a:p>
          <a:p>
            <a:pPr lvl="1"/>
            <a:endParaRPr lang="en-US" sz="1600" dirty="0" smtClean="0"/>
          </a:p>
          <a:p>
            <a:pPr lvl="1"/>
            <a:endParaRPr lang="en-US" sz="1600" dirty="0" smtClean="0"/>
          </a:p>
          <a:p>
            <a:pPr lvl="1"/>
            <a:endParaRPr lang="en-US" sz="1600" dirty="0" smtClean="0"/>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3048000"/>
            <a:ext cx="7620000" cy="338554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BEGIN TRANSACTION</a:t>
            </a: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IF @@ERROR&lt;&gt;0</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PRINT @@ERROR</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COMMIT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Handling error using TRY … CATCH</a:t>
            </a:r>
          </a:p>
          <a:p>
            <a:pPr lvl="1"/>
            <a:r>
              <a:rPr lang="en-US" sz="1600" dirty="0" smtClean="0"/>
              <a:t>was introduced with SQL Server 2005. Statements to be tested for an error are enclosed in a BEGIN TRY…END TRY block. A CATCH block immediately follows the TRY block, and error-handling logic is stored here</a:t>
            </a:r>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3048000"/>
            <a:ext cx="7620000" cy="378565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BEGIN TRANSACTION	--begin transaction</a:t>
            </a:r>
          </a:p>
          <a:p>
            <a:r>
              <a:rPr lang="en-US" sz="1600" b="1" dirty="0" smtClean="0">
                <a:solidFill>
                  <a:srgbClr val="0000FF"/>
                </a:solidFill>
                <a:latin typeface="Courier New" pitchFamily="49" charset="0"/>
                <a:cs typeface="Courier New" pitchFamily="49" charset="0"/>
              </a:rPr>
              <a:t>BEGIN TRY</a:t>
            </a:r>
          </a:p>
          <a:p>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oparations</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COMMIT TRANSACTION	--commit the transaction</a:t>
            </a:r>
          </a:p>
          <a:p>
            <a:r>
              <a:rPr lang="en-US" sz="1600" b="1" dirty="0" smtClean="0">
                <a:solidFill>
                  <a:srgbClr val="0000FF"/>
                </a:solidFill>
                <a:latin typeface="Courier New" pitchFamily="49" charset="0"/>
                <a:cs typeface="Courier New" pitchFamily="49" charset="0"/>
              </a:rPr>
              <a:t>END TRY	</a:t>
            </a:r>
          </a:p>
          <a:p>
            <a:r>
              <a:rPr lang="en-US" sz="1600" b="1" dirty="0" smtClean="0">
                <a:solidFill>
                  <a:srgbClr val="0000FF"/>
                </a:solidFill>
                <a:latin typeface="Courier New" pitchFamily="49" charset="0"/>
                <a:cs typeface="Courier New" pitchFamily="49" charset="0"/>
              </a:rPr>
              <a:t>BEGIN CATCH</a:t>
            </a:r>
          </a:p>
          <a:p>
            <a:r>
              <a:rPr lang="en-US" sz="1600" b="1" dirty="0" smtClean="0">
                <a:solidFill>
                  <a:srgbClr val="0000FF"/>
                </a:solidFill>
                <a:latin typeface="Courier New" pitchFamily="49" charset="0"/>
                <a:cs typeface="Courier New" pitchFamily="49" charset="0"/>
              </a:rPr>
              <a:t>	ROLLBACK TRANSACTION	--rollback transaction</a:t>
            </a:r>
          </a:p>
          <a:p>
            <a:r>
              <a:rPr lang="en-US" sz="1600" b="1" dirty="0" smtClean="0">
                <a:solidFill>
                  <a:srgbClr val="0000FF"/>
                </a:solidFill>
                <a:latin typeface="Courier New" pitchFamily="49" charset="0"/>
                <a:cs typeface="Courier New" pitchFamily="49" charset="0"/>
              </a:rPr>
              <a:t>	PRINT ERROR_NUMBER()</a:t>
            </a:r>
          </a:p>
          <a:p>
            <a:r>
              <a:rPr lang="en-US" sz="1600" b="1" dirty="0" smtClean="0">
                <a:solidFill>
                  <a:srgbClr val="0000FF"/>
                </a:solidFill>
                <a:latin typeface="Courier New" pitchFamily="49" charset="0"/>
                <a:cs typeface="Courier New" pitchFamily="49" charset="0"/>
              </a:rPr>
              <a:t>	PRINT ERROR_MESSAGE()</a:t>
            </a:r>
          </a:p>
          <a:p>
            <a:r>
              <a:rPr lang="en-US" sz="1600" b="1" dirty="0" smtClean="0">
                <a:solidFill>
                  <a:srgbClr val="0000FF"/>
                </a:solidFill>
                <a:latin typeface="Courier New" pitchFamily="49" charset="0"/>
                <a:cs typeface="Courier New" pitchFamily="49" charset="0"/>
              </a:rPr>
              <a:t>END CATCH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Create Trigger on MS SQL Server syntax</a:t>
            </a:r>
          </a:p>
          <a:p>
            <a:endParaRPr lang="en-US" dirty="0" smtClean="0"/>
          </a:p>
          <a:p>
            <a:endParaRPr lang="en-US" dirty="0" smtClean="0"/>
          </a:p>
          <a:p>
            <a:endParaRPr lang="en-US" dirty="0" smtClean="0"/>
          </a:p>
          <a:p>
            <a:r>
              <a:rPr lang="en-US" dirty="0" smtClean="0"/>
              <a:t>Disable a trigger</a:t>
            </a:r>
          </a:p>
          <a:p>
            <a:endParaRPr lang="en-US" dirty="0" smtClean="0"/>
          </a:p>
          <a:p>
            <a:r>
              <a:rPr lang="en-US" dirty="0" smtClean="0"/>
              <a:t>Enable a trigger</a:t>
            </a:r>
          </a:p>
          <a:p>
            <a:pPr>
              <a:buNone/>
            </a:pPr>
            <a:r>
              <a:rPr lang="en-US" dirty="0" smtClean="0"/>
              <a:t>	</a:t>
            </a:r>
            <a:endParaRPr lang="en-US" dirty="0" smtClean="0">
              <a:solidFill>
                <a:srgbClr val="0000FF"/>
              </a:solidFill>
            </a:endParaRPr>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4" name="TextBox 3"/>
          <p:cNvSpPr txBox="1"/>
          <p:nvPr/>
        </p:nvSpPr>
        <p:spPr>
          <a:xfrm>
            <a:off x="1066800" y="2057400"/>
            <a:ext cx="7620000" cy="1569660"/>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TableName</a:t>
            </a:r>
            <a:endParaRPr lang="en-US" sz="1600" b="1" dirty="0" smtClean="0">
              <a:solidFill>
                <a:srgbClr val="0000FF"/>
              </a:solidFill>
              <a:latin typeface="Courier New" pitchFamily="49" charset="0"/>
              <a:cs typeface="Courier New" pitchFamily="49" charset="0"/>
            </a:endParaRPr>
          </a:p>
          <a:p>
            <a:pPr>
              <a:buNone/>
            </a:pPr>
            <a:r>
              <a:rPr lang="en-US" sz="1600" b="1" dirty="0" smtClean="0">
                <a:solidFill>
                  <a:srgbClr val="0000FF"/>
                </a:solidFill>
                <a:latin typeface="Courier New" pitchFamily="49" charset="0"/>
                <a:cs typeface="Courier New" pitchFamily="49" charset="0"/>
              </a:rPr>
              <a:t>	{AFTER {[DELETE] [,] [INSERT] [,] [UPDATE]}</a:t>
            </a:r>
          </a:p>
          <a:p>
            <a:pPr>
              <a:buNone/>
            </a:pPr>
            <a:r>
              <a:rPr lang="en-US" sz="1600" b="1" dirty="0" smtClean="0">
                <a:solidFill>
                  <a:srgbClr val="0000FF"/>
                </a:solidFill>
                <a:latin typeface="Courier New" pitchFamily="49" charset="0"/>
                <a:cs typeface="Courier New" pitchFamily="49" charset="0"/>
              </a:rPr>
              <a:t> AS</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1</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2</a:t>
            </a:r>
          </a:p>
          <a:p>
            <a:pPr>
              <a:buNone/>
            </a:pPr>
            <a:r>
              <a:rPr lang="en-US" sz="1600" b="1" dirty="0" smtClean="0">
                <a:solidFill>
                  <a:srgbClr val="0000FF"/>
                </a:solidFill>
                <a:latin typeface="Courier New" pitchFamily="49" charset="0"/>
                <a:cs typeface="Courier New" pitchFamily="49" charset="0"/>
              </a:rPr>
              <a:t>		…</a:t>
            </a:r>
          </a:p>
        </p:txBody>
      </p:sp>
      <p:sp>
        <p:nvSpPr>
          <p:cNvPr id="5" name="TextBox 4"/>
          <p:cNvSpPr txBox="1"/>
          <p:nvPr/>
        </p:nvSpPr>
        <p:spPr>
          <a:xfrm>
            <a:off x="1066800" y="4526340"/>
            <a:ext cx="7620000" cy="338554"/>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DISABLE  TRIGGER &lt;</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&gt; ON &lt;</a:t>
            </a:r>
            <a:r>
              <a:rPr lang="en-US" sz="1600" b="1" dirty="0" err="1" smtClean="0">
                <a:solidFill>
                  <a:srgbClr val="0000FF"/>
                </a:solidFill>
                <a:latin typeface="Courier New" pitchFamily="49" charset="0"/>
                <a:cs typeface="Courier New" pitchFamily="49" charset="0"/>
              </a:rPr>
              <a:t>table_name</a:t>
            </a:r>
            <a:r>
              <a:rPr lang="en-US" sz="1600" b="1" dirty="0" smtClean="0">
                <a:solidFill>
                  <a:srgbClr val="0000FF"/>
                </a:solidFill>
                <a:latin typeface="Courier New" pitchFamily="49" charset="0"/>
                <a:cs typeface="Courier New" pitchFamily="49" charset="0"/>
              </a:rPr>
              <a:t>&gt;</a:t>
            </a:r>
          </a:p>
        </p:txBody>
      </p:sp>
      <p:sp>
        <p:nvSpPr>
          <p:cNvPr id="6" name="TextBox 5"/>
          <p:cNvSpPr txBox="1"/>
          <p:nvPr/>
        </p:nvSpPr>
        <p:spPr>
          <a:xfrm>
            <a:off x="1066800" y="5681246"/>
            <a:ext cx="7620000" cy="338554"/>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ENABLE TRIGGER &lt;</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&gt; ON &lt;</a:t>
            </a:r>
            <a:r>
              <a:rPr lang="en-US" sz="1600" b="1" dirty="0" err="1" smtClean="0">
                <a:solidFill>
                  <a:srgbClr val="0000FF"/>
                </a:solidFill>
                <a:latin typeface="Courier New" pitchFamily="49" charset="0"/>
                <a:cs typeface="Courier New" pitchFamily="49" charset="0"/>
              </a:rPr>
              <a:t>table_name</a:t>
            </a:r>
            <a:r>
              <a:rPr lang="en-US" sz="1600" b="1" dirty="0" smtClean="0">
                <a:solidFill>
                  <a:srgbClr val="0000FF"/>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the trigger raised after insert on </a:t>
            </a:r>
            <a:r>
              <a:rPr lang="en-US" dirty="0" err="1" smtClean="0"/>
              <a:t>tblEmployee</a:t>
            </a:r>
            <a:r>
              <a:rPr lang="en-US" dirty="0" smtClean="0"/>
              <a:t> table</a:t>
            </a:r>
          </a:p>
          <a:p>
            <a:endParaRPr lang="en-US" dirty="0" smtClean="0"/>
          </a:p>
          <a:p>
            <a:endParaRPr lang="en-US" dirty="0" smtClean="0"/>
          </a:p>
          <a:p>
            <a:endParaRPr lang="en-US" dirty="0" smtClean="0"/>
          </a:p>
          <a:p>
            <a:endParaRPr lang="en-US" dirty="0" smtClean="0"/>
          </a:p>
          <a:p>
            <a:pPr lvl="1"/>
            <a:r>
              <a:rPr lang="en-US" sz="2000" dirty="0" smtClean="0"/>
              <a:t>Using AFTER INSERT, UPDATE to raise the trigger after INSERT or UPDATE action</a:t>
            </a:r>
            <a:endParaRPr lang="en-US" sz="2000" dirty="0"/>
          </a:p>
        </p:txBody>
      </p:sp>
      <p:sp>
        <p:nvSpPr>
          <p:cNvPr id="2" name="Title 1"/>
          <p:cNvSpPr>
            <a:spLocks noGrp="1"/>
          </p:cNvSpPr>
          <p:nvPr>
            <p:ph type="title"/>
          </p:nvPr>
        </p:nvSpPr>
        <p:spPr/>
        <p:txBody>
          <a:bodyPr>
            <a:normAutofit fontScale="90000"/>
          </a:bodyPr>
          <a:lstStyle/>
          <a:p>
            <a:r>
              <a:rPr lang="en-US" dirty="0" smtClean="0"/>
              <a:t>Implement Trigger with T-SQL</a:t>
            </a:r>
            <a:br>
              <a:rPr lang="en-US" dirty="0" smtClean="0"/>
            </a:br>
            <a:r>
              <a:rPr lang="en-US" dirty="0" smtClean="0"/>
              <a:t>Samples</a:t>
            </a:r>
            <a:endParaRPr lang="en-US" dirty="0"/>
          </a:p>
        </p:txBody>
      </p:sp>
      <p:sp>
        <p:nvSpPr>
          <p:cNvPr id="5" name="TextBox 4"/>
          <p:cNvSpPr txBox="1"/>
          <p:nvPr/>
        </p:nvSpPr>
        <p:spPr>
          <a:xfrm>
            <a:off x="1066800" y="2819400"/>
            <a:ext cx="7620000" cy="2123658"/>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IF OBJECT_ID('</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'TR') is not null</a:t>
            </a:r>
          </a:p>
          <a:p>
            <a:r>
              <a:rPr lang="en-US" sz="1600" b="1" dirty="0" smtClean="0">
                <a:solidFill>
                  <a:srgbClr val="0000FF"/>
                </a:solidFill>
                <a:latin typeface="Courier New" pitchFamily="49" charset="0"/>
                <a:cs typeface="Courier New" pitchFamily="49" charset="0"/>
              </a:rPr>
              <a:t>	drop trigger </a:t>
            </a:r>
            <a:r>
              <a:rPr lang="en-US" sz="1600" b="1" dirty="0" err="1" smtClean="0">
                <a:solidFill>
                  <a:srgbClr val="0000FF"/>
                </a:solidFill>
                <a:latin typeface="Courier New" pitchFamily="49" charset="0"/>
                <a:cs typeface="Courier New" pitchFamily="49" charset="0"/>
              </a:rPr>
              <a:t>Tr_Employee_Insert</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RAISERROR('Insert trigger is awakened',16,1)</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Transaction Management in Triggers</a:t>
            </a:r>
          </a:p>
          <a:p>
            <a:pPr lvl="1"/>
            <a:r>
              <a:rPr lang="en-US" sz="1600" dirty="0" smtClean="0"/>
              <a:t>A trigger is always part of the transaction that initiates it. That transaction can be explicit (when SQL Server has executed Begin Transaction). It can also be implicit basically (SQL Server treats each Transact-SQL statement as a separate transaction)</a:t>
            </a:r>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5" name="TextBox 4"/>
          <p:cNvSpPr txBox="1"/>
          <p:nvPr/>
        </p:nvSpPr>
        <p:spPr>
          <a:xfrm>
            <a:off x="1066800" y="3352800"/>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RAISERROR('Insert trigger is awakened',16,1)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--test </a:t>
            </a:r>
          </a:p>
          <a:p>
            <a:r>
              <a:rPr lang="en-US" sz="1600" b="1" dirty="0" smtClean="0">
                <a:solidFill>
                  <a:srgbClr val="0000FF"/>
                </a:solidFill>
                <a:latin typeface="Courier New" pitchFamily="49" charset="0"/>
                <a:cs typeface="Courier New" pitchFamily="49" charset="0"/>
              </a:rPr>
              <a:t>INSERT INTO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a:t>
            </a:r>
          </a:p>
          <a:p>
            <a:r>
              <a:rPr lang="vi-VN" sz="1600" b="1" dirty="0" smtClean="0">
                <a:solidFill>
                  <a:srgbClr val="0000FF"/>
                </a:solidFill>
                <a:latin typeface="Courier New" pitchFamily="49" charset="0"/>
                <a:cs typeface="Courier New" pitchFamily="49" charset="0"/>
              </a:rPr>
              <a:t>VALUES (30121050345, N'Nguyễnn Văn </a:t>
            </a:r>
            <a:r>
              <a:rPr lang="en-US" sz="1600" b="1" dirty="0" err="1" smtClean="0">
                <a:solidFill>
                  <a:srgbClr val="0000FF"/>
                </a:solidFill>
                <a:latin typeface="Courier New" pitchFamily="49" charset="0"/>
                <a:cs typeface="Courier New" pitchFamily="49" charset="0"/>
              </a:rPr>
              <a:t>Tý</a:t>
            </a:r>
            <a:r>
              <a:rPr lang="vi-VN" sz="1600" b="1" dirty="0" smtClean="0">
                <a:solidFill>
                  <a:srgbClr val="0000FF"/>
                </a:solidFill>
                <a:latin typeface="Courier New" pitchFamily="49" charset="0"/>
                <a:cs typeface="Courier New" pitchFamily="49" charset="0"/>
              </a:rPr>
              <a:t>', 10000, 1;</a:t>
            </a:r>
          </a:p>
          <a:p>
            <a:r>
              <a:rPr lang="en-US" sz="1600" b="1" dirty="0" smtClean="0">
                <a:solidFill>
                  <a:srgbClr val="0000FF"/>
                </a:solidFill>
                <a:latin typeface="Courier New" pitchFamily="49" charset="0"/>
                <a:cs typeface="Courier New" pitchFamily="49" charset="0"/>
              </a:rPr>
              <a:t>--not found employee whose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is 30121050345</a:t>
            </a:r>
          </a:p>
          <a:p>
            <a:r>
              <a:rPr lang="en-US" sz="1600" b="1" dirty="0" smtClean="0">
                <a:solidFill>
                  <a:srgbClr val="0000FF"/>
                </a:solidFill>
                <a:latin typeface="Courier New" pitchFamily="49" charset="0"/>
                <a:cs typeface="Courier New" pitchFamily="49" charset="0"/>
              </a:rPr>
              <a:t>SELECT * FROM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 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=30121050345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Recall to </a:t>
            </a:r>
            <a:r>
              <a:rPr lang="en-US" i="1" dirty="0" smtClean="0"/>
              <a:t>referential integrity constraints</a:t>
            </a:r>
            <a:endParaRPr lang="en-US" dirty="0" smtClean="0"/>
          </a:p>
          <a:p>
            <a:r>
              <a:rPr lang="en-US" dirty="0" smtClean="0"/>
              <a:t>Other name is </a:t>
            </a:r>
            <a:r>
              <a:rPr lang="en-US" i="1" dirty="0" smtClean="0"/>
              <a:t>foreign key constraints</a:t>
            </a:r>
            <a:endParaRPr lang="en-US" dirty="0" smtClean="0"/>
          </a:p>
          <a:p>
            <a:pPr lvl="1"/>
            <a:r>
              <a:rPr lang="en-US" dirty="0" smtClean="0"/>
              <a:t>A value appearing in component(s) of one relation must also appear in the primary key component(s) of another relation</a:t>
            </a:r>
          </a:p>
          <a:p>
            <a:pPr lvl="1"/>
            <a:r>
              <a:rPr lang="en-US" dirty="0" smtClean="0"/>
              <a:t>That component(s) is (are) called </a:t>
            </a:r>
            <a:r>
              <a:rPr lang="en-US" i="1" dirty="0" smtClean="0"/>
              <a:t>foreign key</a:t>
            </a:r>
          </a:p>
          <a:p>
            <a:r>
              <a:rPr lang="en-US" dirty="0" smtClean="0"/>
              <a:t>We can say, some attribute(s) of one relation refer some attribute(s) of a second relation</a:t>
            </a:r>
          </a:p>
          <a:p>
            <a:pPr lvl="1"/>
            <a:r>
              <a:rPr lang="en-US" dirty="0" smtClean="0"/>
              <a:t>Referenced attribute(s) must be </a:t>
            </a:r>
            <a:r>
              <a:rPr lang="en-US" dirty="0" smtClean="0">
                <a:solidFill>
                  <a:srgbClr val="FF0000"/>
                </a:solidFill>
              </a:rPr>
              <a:t>primary key</a:t>
            </a:r>
          </a:p>
          <a:p>
            <a:pPr lvl="1"/>
            <a:r>
              <a:rPr lang="en-US" dirty="0" smtClean="0"/>
              <a:t>Referencing attribute(s) are called </a:t>
            </a:r>
            <a:r>
              <a:rPr lang="en-US" dirty="0" smtClean="0">
                <a:solidFill>
                  <a:srgbClr val="FF0000"/>
                </a:solidFill>
              </a:rPr>
              <a:t>foreign key</a:t>
            </a:r>
          </a:p>
        </p:txBody>
      </p:sp>
      <p:sp>
        <p:nvSpPr>
          <p:cNvPr id="2" name="Title 1"/>
          <p:cNvSpPr>
            <a:spLocks noGrp="1"/>
          </p:cNvSpPr>
          <p:nvPr>
            <p:ph type="title"/>
          </p:nvPr>
        </p:nvSpPr>
        <p:spPr/>
        <p:txBody>
          <a:bodyPr>
            <a:normAutofit fontScale="90000"/>
          </a:bodyPr>
          <a:lstStyle/>
          <a:p>
            <a:r>
              <a:rPr lang="en-US" dirty="0" smtClean="0"/>
              <a:t>Declaring Foreign Key Constraints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400" dirty="0" smtClean="0"/>
              <a:t>Deleted and Inserted tables</a:t>
            </a:r>
            <a:endParaRPr lang="en-US" sz="2200" dirty="0" smtClean="0"/>
          </a:p>
          <a:p>
            <a:pPr lvl="1"/>
            <a:r>
              <a:rPr lang="en-US" sz="1600" dirty="0" smtClean="0"/>
              <a:t>When a trigger is executing, it has access to two memory-resident tables that allow access to the data that was modified: </a:t>
            </a:r>
            <a:r>
              <a:rPr lang="en-US" sz="1600" b="1" dirty="0" smtClean="0"/>
              <a:t>Inserted</a:t>
            </a:r>
            <a:r>
              <a:rPr lang="en-US" sz="1600" dirty="0" smtClean="0"/>
              <a:t> and </a:t>
            </a:r>
            <a:r>
              <a:rPr lang="en-US" sz="1600" b="1" dirty="0" smtClean="0"/>
              <a:t>Deleted</a:t>
            </a:r>
            <a:r>
              <a:rPr lang="en-US" sz="1600" dirty="0" smtClean="0"/>
              <a:t>. </a:t>
            </a:r>
          </a:p>
          <a:p>
            <a:pPr lvl="1"/>
            <a:r>
              <a:rPr lang="en-US" sz="1600" dirty="0" smtClean="0"/>
              <a:t>These tables are available only within the body of a trigger for read-only access. </a:t>
            </a:r>
          </a:p>
          <a:p>
            <a:pPr lvl="1"/>
            <a:r>
              <a:rPr lang="en-US" sz="1600" dirty="0" smtClean="0"/>
              <a:t>The structures of the inserted and deleted tables are the same as the structure of the table on which the trigger is defined</a:t>
            </a:r>
          </a:p>
        </p:txBody>
      </p:sp>
      <p:sp>
        <p:nvSpPr>
          <p:cNvPr id="2" name="Title 1"/>
          <p:cNvSpPr>
            <a:spLocks noGrp="1"/>
          </p:cNvSpPr>
          <p:nvPr>
            <p:ph type="title"/>
          </p:nvPr>
        </p:nvSpPr>
        <p:spPr/>
        <p:txBody>
          <a:bodyPr/>
          <a:lstStyle/>
          <a:p>
            <a:r>
              <a:rPr lang="en-US" dirty="0" smtClean="0"/>
              <a:t>Implement Trigger with T-SQL</a:t>
            </a:r>
            <a:endParaRPr lang="en-US" dirty="0"/>
          </a:p>
        </p:txBody>
      </p:sp>
      <p:grpSp>
        <p:nvGrpSpPr>
          <p:cNvPr id="6" name="Group 16"/>
          <p:cNvGrpSpPr>
            <a:grpSpLocks/>
          </p:cNvGrpSpPr>
          <p:nvPr/>
        </p:nvGrpSpPr>
        <p:grpSpPr bwMode="auto">
          <a:xfrm>
            <a:off x="990600" y="4391975"/>
            <a:ext cx="7620000" cy="1856418"/>
            <a:chOff x="685800" y="3943910"/>
            <a:chExt cx="7620000" cy="1417713"/>
          </a:xfrm>
        </p:grpSpPr>
        <p:sp>
          <p:nvSpPr>
            <p:cNvPr id="7" name="Rounded Rectangle 6"/>
            <p:cNvSpPr/>
            <p:nvPr/>
          </p:nvSpPr>
          <p:spPr bwMode="auto">
            <a:xfrm>
              <a:off x="19050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Inserted Table</a:t>
              </a:r>
              <a:endParaRPr lang="vi-VN" b="1" i="1" dirty="0">
                <a:solidFill>
                  <a:srgbClr val="0000FF"/>
                </a:solidFill>
                <a:latin typeface="+mn-lt"/>
                <a:ea typeface="Lucida Sans Unicode" charset="0"/>
                <a:cs typeface="Lucida Sans Unicode" charset="0"/>
              </a:endParaRPr>
            </a:p>
          </p:txBody>
        </p:sp>
        <p:sp>
          <p:nvSpPr>
            <p:cNvPr id="8" name="Rounded Rectangle 7"/>
            <p:cNvSpPr/>
            <p:nvPr/>
          </p:nvSpPr>
          <p:spPr bwMode="auto">
            <a:xfrm>
              <a:off x="51054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Deleted Table</a:t>
              </a:r>
              <a:endParaRPr lang="vi-VN" b="1" i="1" dirty="0">
                <a:solidFill>
                  <a:srgbClr val="0000FF"/>
                </a:solidFill>
                <a:latin typeface="+mn-lt"/>
                <a:ea typeface="Lucida Sans Unicode" charset="0"/>
                <a:cs typeface="Lucida Sans Unicode" charset="0"/>
              </a:endParaRPr>
            </a:p>
          </p:txBody>
        </p:sp>
        <p:cxnSp>
          <p:nvCxnSpPr>
            <p:cNvPr id="9" name="Straight Arrow Connector 9"/>
            <p:cNvCxnSpPr>
              <a:cxnSpLocks noChangeShapeType="1"/>
            </p:cNvCxnSpPr>
            <p:nvPr/>
          </p:nvCxnSpPr>
          <p:spPr bwMode="auto">
            <a:xfrm rot="16200000" flipH="1">
              <a:off x="1861344" y="3956844"/>
              <a:ext cx="658812" cy="1333500"/>
            </a:xfrm>
            <a:prstGeom prst="straightConnector1">
              <a:avLst/>
            </a:prstGeom>
            <a:noFill/>
            <a:ln w="28575" algn="ctr">
              <a:solidFill>
                <a:schemeClr val="tx1"/>
              </a:solidFill>
              <a:round/>
              <a:headEnd/>
              <a:tailEnd type="arrow" w="med" len="med"/>
            </a:ln>
          </p:spPr>
        </p:cxnSp>
        <p:cxnSp>
          <p:nvCxnSpPr>
            <p:cNvPr id="10" name="Straight Arrow Connector 10"/>
            <p:cNvCxnSpPr>
              <a:cxnSpLocks noChangeShapeType="1"/>
            </p:cNvCxnSpPr>
            <p:nvPr/>
          </p:nvCxnSpPr>
          <p:spPr bwMode="auto">
            <a:xfrm rot="16200000" flipH="1">
              <a:off x="4909344" y="3804444"/>
              <a:ext cx="658812" cy="1638300"/>
            </a:xfrm>
            <a:prstGeom prst="straightConnector1">
              <a:avLst/>
            </a:prstGeom>
            <a:noFill/>
            <a:ln w="28575" algn="ctr">
              <a:solidFill>
                <a:schemeClr val="tx1"/>
              </a:solidFill>
              <a:round/>
              <a:headEnd/>
              <a:tailEnd type="arrow" w="med" len="med"/>
            </a:ln>
          </p:spPr>
        </p:cxnSp>
        <p:cxnSp>
          <p:nvCxnSpPr>
            <p:cNvPr id="11" name="Straight Arrow Connector 11"/>
            <p:cNvCxnSpPr>
              <a:cxnSpLocks noChangeShapeType="1"/>
            </p:cNvCxnSpPr>
            <p:nvPr/>
          </p:nvCxnSpPr>
          <p:spPr bwMode="auto">
            <a:xfrm rot="5400000">
              <a:off x="3309144" y="3842544"/>
              <a:ext cx="658812" cy="1562100"/>
            </a:xfrm>
            <a:prstGeom prst="straightConnector1">
              <a:avLst/>
            </a:prstGeom>
            <a:noFill/>
            <a:ln w="28575" algn="ctr">
              <a:solidFill>
                <a:schemeClr val="tx1"/>
              </a:solidFill>
              <a:round/>
              <a:headEnd/>
              <a:tailEnd type="arrow" w="med" len="med"/>
            </a:ln>
          </p:spPr>
        </p:cxnSp>
        <p:cxnSp>
          <p:nvCxnSpPr>
            <p:cNvPr id="12" name="Straight Arrow Connector 16"/>
            <p:cNvCxnSpPr>
              <a:cxnSpLocks noChangeShapeType="1"/>
            </p:cNvCxnSpPr>
            <p:nvPr/>
          </p:nvCxnSpPr>
          <p:spPr bwMode="auto">
            <a:xfrm rot="5400000">
              <a:off x="6433344" y="3918744"/>
              <a:ext cx="658812" cy="1409700"/>
            </a:xfrm>
            <a:prstGeom prst="straightConnector1">
              <a:avLst/>
            </a:prstGeom>
            <a:noFill/>
            <a:ln w="28575" algn="ctr">
              <a:solidFill>
                <a:schemeClr val="tx1"/>
              </a:solidFill>
              <a:round/>
              <a:headEnd/>
              <a:tailEnd type="arrow" w="med" len="med"/>
            </a:ln>
          </p:spPr>
        </p:cxnSp>
        <p:sp>
          <p:nvSpPr>
            <p:cNvPr id="13" name="TextBox 12"/>
            <p:cNvSpPr txBox="1"/>
            <p:nvPr/>
          </p:nvSpPr>
          <p:spPr>
            <a:xfrm>
              <a:off x="1066800" y="4496067"/>
              <a:ext cx="1141413" cy="493591"/>
            </a:xfrm>
            <a:prstGeom prst="rect">
              <a:avLst/>
            </a:prstGeom>
            <a:noFill/>
          </p:spPr>
          <p:txBody>
            <a:bodyPr wrap="square">
              <a:spAutoFit/>
            </a:bodyPr>
            <a:lstStyle/>
            <a:p>
              <a:pPr>
                <a:defRPr/>
              </a:pPr>
              <a:r>
                <a:rPr lang="en-US" b="1" i="1" dirty="0" smtClean="0">
                  <a:ea typeface="Lucida Sans Unicode" charset="0"/>
                  <a:cs typeface="Lucida Sans Unicode" charset="0"/>
                </a:rPr>
                <a:t>inserted</a:t>
              </a:r>
              <a:r>
                <a:rPr lang="en-US" b="1" i="1" dirty="0" smtClean="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sp>
          <p:nvSpPr>
            <p:cNvPr id="17" name="Rounded Rectangle 16"/>
            <p:cNvSpPr/>
            <p:nvPr/>
          </p:nvSpPr>
          <p:spPr bwMode="auto">
            <a:xfrm>
              <a:off x="685800" y="3943911"/>
              <a:ext cx="1676400" cy="31157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INSERT action</a:t>
              </a:r>
              <a:endParaRPr lang="vi-VN" b="1" i="1" dirty="0">
                <a:solidFill>
                  <a:srgbClr val="0000FF"/>
                </a:solidFill>
                <a:latin typeface="+mn-lt"/>
                <a:ea typeface="Lucida Sans Unicode" charset="0"/>
                <a:cs typeface="Lucida Sans Unicode" charset="0"/>
              </a:endParaRPr>
            </a:p>
          </p:txBody>
        </p:sp>
        <p:sp>
          <p:nvSpPr>
            <p:cNvPr id="18" name="Rounded Rectangle 17"/>
            <p:cNvSpPr/>
            <p:nvPr/>
          </p:nvSpPr>
          <p:spPr bwMode="auto">
            <a:xfrm>
              <a:off x="3581400" y="3943910"/>
              <a:ext cx="19050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UPDATE action</a:t>
              </a:r>
              <a:endParaRPr lang="vi-VN" b="1" i="1" dirty="0">
                <a:solidFill>
                  <a:srgbClr val="0000FF"/>
                </a:solidFill>
                <a:latin typeface="+mn-lt"/>
                <a:ea typeface="Lucida Sans Unicode" charset="0"/>
                <a:cs typeface="Lucida Sans Unicode" charset="0"/>
              </a:endParaRPr>
            </a:p>
          </p:txBody>
        </p:sp>
        <p:sp>
          <p:nvSpPr>
            <p:cNvPr id="19" name="Rounded Rectangle 18"/>
            <p:cNvSpPr/>
            <p:nvPr/>
          </p:nvSpPr>
          <p:spPr bwMode="auto">
            <a:xfrm>
              <a:off x="6629400" y="3943910"/>
              <a:ext cx="16764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DELETE action</a:t>
              </a:r>
              <a:endParaRPr lang="vi-VN" b="1" i="1" dirty="0">
                <a:solidFill>
                  <a:srgbClr val="0000FF"/>
                </a:solidFill>
                <a:latin typeface="+mn-lt"/>
                <a:ea typeface="Lucida Sans Unicode" charset="0"/>
                <a:cs typeface="Lucida Sans Unicode" charset="0"/>
              </a:endParaRPr>
            </a:p>
          </p:txBody>
        </p:sp>
        <p:sp>
          <p:nvSpPr>
            <p:cNvPr id="20" name="TextBox 19"/>
            <p:cNvSpPr txBox="1"/>
            <p:nvPr/>
          </p:nvSpPr>
          <p:spPr>
            <a:xfrm>
              <a:off x="2971800" y="4255970"/>
              <a:ext cx="1141413" cy="282052"/>
            </a:xfrm>
            <a:prstGeom prst="rect">
              <a:avLst/>
            </a:prstGeom>
            <a:noFill/>
          </p:spPr>
          <p:txBody>
            <a:bodyPr wrap="square">
              <a:spAutoFit/>
            </a:bodyPr>
            <a:lstStyle/>
            <a:p>
              <a:pPr>
                <a:defRPr/>
              </a:pPr>
              <a:r>
                <a:rPr lang="en-US" b="1" i="1" dirty="0" smtClean="0">
                  <a:ea typeface="Lucida Sans Unicode" charset="0"/>
                  <a:cs typeface="Lucida Sans Unicode" charset="0"/>
                </a:rPr>
                <a:t>n</a:t>
              </a:r>
              <a:r>
                <a:rPr lang="en-US" b="1" i="1" dirty="0" smtClean="0">
                  <a:latin typeface="+mn-lt"/>
                  <a:ea typeface="Lucida Sans Unicode" charset="0"/>
                  <a:cs typeface="Lucida Sans Unicode" charset="0"/>
                </a:rPr>
                <a:t>ew data</a:t>
              </a:r>
              <a:endParaRPr lang="vi-VN" b="1" i="1" dirty="0">
                <a:latin typeface="+mn-lt"/>
                <a:ea typeface="Lucida Sans Unicode" charset="0"/>
                <a:cs typeface="Lucida Sans Unicode" charset="0"/>
              </a:endParaRPr>
            </a:p>
          </p:txBody>
        </p:sp>
        <p:sp>
          <p:nvSpPr>
            <p:cNvPr id="21" name="TextBox 20"/>
            <p:cNvSpPr txBox="1"/>
            <p:nvPr/>
          </p:nvSpPr>
          <p:spPr>
            <a:xfrm>
              <a:off x="5029200" y="4255970"/>
              <a:ext cx="1141413" cy="282052"/>
            </a:xfrm>
            <a:prstGeom prst="rect">
              <a:avLst/>
            </a:prstGeom>
            <a:noFill/>
          </p:spPr>
          <p:txBody>
            <a:bodyPr wrap="square">
              <a:spAutoFit/>
            </a:bodyPr>
            <a:lstStyle/>
            <a:p>
              <a:pPr>
                <a:defRPr/>
              </a:pPr>
              <a:r>
                <a:rPr lang="en-US" b="1" i="1" dirty="0" smtClean="0">
                  <a:ea typeface="Lucida Sans Unicode" charset="0"/>
                  <a:cs typeface="Lucida Sans Unicode" charset="0"/>
                </a:rPr>
                <a:t>old </a:t>
              </a:r>
              <a:r>
                <a:rPr lang="en-US" b="1" i="1" dirty="0" smtClean="0">
                  <a:latin typeface="+mn-lt"/>
                  <a:ea typeface="Lucida Sans Unicode" charset="0"/>
                  <a:cs typeface="Lucida Sans Unicode" charset="0"/>
                </a:rPr>
                <a:t>data</a:t>
              </a:r>
              <a:endParaRPr lang="vi-VN" b="1" i="1" dirty="0">
                <a:latin typeface="+mn-lt"/>
                <a:ea typeface="Lucida Sans Unicode" charset="0"/>
                <a:cs typeface="Lucida Sans Unicode" charset="0"/>
              </a:endParaRPr>
            </a:p>
          </p:txBody>
        </p:sp>
        <p:sp>
          <p:nvSpPr>
            <p:cNvPr id="22" name="TextBox 21"/>
            <p:cNvSpPr txBox="1"/>
            <p:nvPr/>
          </p:nvSpPr>
          <p:spPr>
            <a:xfrm>
              <a:off x="7086600" y="4488740"/>
              <a:ext cx="1141413" cy="493591"/>
            </a:xfrm>
            <a:prstGeom prst="rect">
              <a:avLst/>
            </a:prstGeom>
            <a:noFill/>
          </p:spPr>
          <p:txBody>
            <a:bodyPr wrap="square">
              <a:spAutoFit/>
            </a:bodyPr>
            <a:lstStyle/>
            <a:p>
              <a:pPr>
                <a:defRPr/>
              </a:pPr>
              <a:r>
                <a:rPr lang="en-US" b="1" i="1" dirty="0" err="1" smtClean="0">
                  <a:ea typeface="Lucida Sans Unicode" charset="0"/>
                  <a:cs typeface="Lucida Sans Unicode" charset="0"/>
                </a:rPr>
                <a:t>deteted</a:t>
              </a:r>
              <a:r>
                <a:rPr lang="en-US" b="1" i="1" dirty="0" smtClean="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Example: using </a:t>
            </a:r>
            <a:r>
              <a:rPr lang="vi-VN" sz="2400" dirty="0" smtClean="0"/>
              <a:t>Deleted and Inserted tables</a:t>
            </a:r>
            <a:endParaRPr lang="en-US" sz="2200" dirty="0" smtClean="0"/>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5" name="TextBox 4"/>
          <p:cNvSpPr txBox="1"/>
          <p:nvPr/>
        </p:nvSpPr>
        <p:spPr>
          <a:xfrm>
            <a:off x="1066800" y="1905000"/>
            <a:ext cx="7620000" cy="477053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IF OBJECT_ID('</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'TR') is not null</a:t>
            </a:r>
          </a:p>
          <a:p>
            <a:r>
              <a:rPr lang="en-US" sz="1600" b="1" dirty="0" smtClean="0">
                <a:solidFill>
                  <a:srgbClr val="0000FF"/>
                </a:solidFill>
                <a:latin typeface="Courier New" pitchFamily="49" charset="0"/>
                <a:cs typeface="Courier New" pitchFamily="49" charset="0"/>
              </a:rPr>
              <a:t>	drop trigger </a:t>
            </a:r>
            <a:r>
              <a:rPr lang="en-US" sz="1600" b="1" dirty="0" err="1" smtClean="0">
                <a:solidFill>
                  <a:srgbClr val="0000FF"/>
                </a:solidFill>
                <a:latin typeface="Courier New" pitchFamily="49" charset="0"/>
                <a:cs typeface="Courier New" pitchFamily="49" charset="0"/>
              </a:rPr>
              <a:t>Tr_Employee_Insert</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s-ES" sz="1600" b="1" dirty="0" smtClean="0">
                <a:solidFill>
                  <a:srgbClr val="0000FF"/>
                </a:solidFill>
                <a:latin typeface="Courier New" pitchFamily="49" charset="0"/>
                <a:cs typeface="Courier New" pitchFamily="49" charset="0"/>
              </a:rPr>
              <a:t>	DECLARE @</a:t>
            </a:r>
            <a:r>
              <a:rPr lang="es-ES" sz="1600" b="1" dirty="0" err="1" smtClean="0">
                <a:solidFill>
                  <a:srgbClr val="0000FF"/>
                </a:solidFill>
                <a:latin typeface="Courier New" pitchFamily="49" charset="0"/>
                <a:cs typeface="Courier New" pitchFamily="49" charset="0"/>
              </a:rPr>
              <a:t>vEmpSSN</a:t>
            </a:r>
            <a:r>
              <a:rPr lang="es-ES" sz="1600" b="1" dirty="0" smtClean="0">
                <a:solidFill>
                  <a:srgbClr val="0000FF"/>
                </a:solidFill>
                <a:latin typeface="Courier New" pitchFamily="49" charset="0"/>
                <a:cs typeface="Courier New" pitchFamily="49" charset="0"/>
              </a:rPr>
              <a:t> DECIMAL, @</a:t>
            </a:r>
            <a:r>
              <a:rPr lang="es-ES" sz="1600" b="1" dirty="0" err="1" smtClean="0">
                <a:solidFill>
                  <a:srgbClr val="0000FF"/>
                </a:solidFill>
                <a:latin typeface="Courier New" pitchFamily="49" charset="0"/>
                <a:cs typeface="Courier New" pitchFamily="49" charset="0"/>
              </a:rPr>
              <a:t>vEmpName</a:t>
            </a:r>
            <a:r>
              <a:rPr lang="es-ES" sz="1600" b="1" dirty="0" smtClean="0">
                <a:solidFill>
                  <a:srgbClr val="0000FF"/>
                </a:solidFill>
                <a:latin typeface="Courier New" pitchFamily="49" charset="0"/>
                <a:cs typeface="Courier New" pitchFamily="49" charset="0"/>
              </a:rPr>
              <a:t> NVARCHAR(50)</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vEmpSSN</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vEmpName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PRINT 'new </a:t>
            </a:r>
            <a:r>
              <a:rPr lang="en-US" sz="1600" b="1" dirty="0" err="1" smtClean="0">
                <a:solidFill>
                  <a:srgbClr val="0000FF"/>
                </a:solidFill>
                <a:latin typeface="Courier New" pitchFamily="49" charset="0"/>
                <a:cs typeface="Courier New" pitchFamily="49" charset="0"/>
              </a:rPr>
              <a:t>tuple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PRINT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 CAST(@</a:t>
            </a:r>
            <a:r>
              <a:rPr lang="en-US" sz="1600" b="1" dirty="0" err="1" smtClean="0">
                <a:solidFill>
                  <a:srgbClr val="0000FF"/>
                </a:solidFill>
                <a:latin typeface="Courier New" pitchFamily="49" charset="0"/>
                <a:cs typeface="Courier New" pitchFamily="49" charset="0"/>
              </a:rPr>
              <a:t>vEmpSSN</a:t>
            </a:r>
            <a:r>
              <a:rPr lang="en-US" sz="1600" b="1" dirty="0" smtClean="0">
                <a:solidFill>
                  <a:srgbClr val="0000FF"/>
                </a:solidFill>
                <a:latin typeface="Courier New" pitchFamily="49" charset="0"/>
                <a:cs typeface="Courier New" pitchFamily="49" charset="0"/>
              </a:rPr>
              <a:t> AS </a:t>
            </a:r>
            <a:r>
              <a:rPr lang="en-US" sz="1600" b="1" dirty="0" err="1" smtClean="0">
                <a:solidFill>
                  <a:srgbClr val="0000FF"/>
                </a:solidFill>
                <a:latin typeface="Courier New" pitchFamily="49" charset="0"/>
                <a:cs typeface="Courier New" pitchFamily="49" charset="0"/>
              </a:rPr>
              <a:t>nvarchar</a:t>
            </a:r>
            <a:r>
              <a:rPr lang="en-US" sz="1600" b="1" dirty="0" smtClean="0">
                <a:solidFill>
                  <a:srgbClr val="0000FF"/>
                </a:solidFill>
                <a:latin typeface="Courier New" pitchFamily="49" charset="0"/>
                <a:cs typeface="Courier New" pitchFamily="49" charset="0"/>
              </a:rPr>
              <a:t>(11)) + '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vEmpName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--test</a:t>
            </a:r>
          </a:p>
          <a:p>
            <a:r>
              <a:rPr lang="en-US" sz="1600" b="1" dirty="0" smtClean="0">
                <a:solidFill>
                  <a:srgbClr val="0000FF"/>
                </a:solidFill>
                <a:latin typeface="Courier New" pitchFamily="49" charset="0"/>
                <a:cs typeface="Courier New" pitchFamily="49" charset="0"/>
              </a:rPr>
              <a:t>INSERT INTO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supervisorSSN</a:t>
            </a:r>
            <a:r>
              <a:rPr lang="en-US" sz="1600" b="1" dirty="0" smtClean="0">
                <a:solidFill>
                  <a:srgbClr val="0000FF"/>
                </a:solidFill>
                <a:latin typeface="Courier New" pitchFamily="49" charset="0"/>
                <a:cs typeface="Courier New" pitchFamily="49" charset="0"/>
              </a:rPr>
              <a:t>)</a:t>
            </a:r>
          </a:p>
          <a:p>
            <a:r>
              <a:rPr lang="vi-VN" sz="1600" b="1" dirty="0" smtClean="0">
                <a:solidFill>
                  <a:srgbClr val="0000FF"/>
                </a:solidFill>
                <a:latin typeface="Courier New" pitchFamily="49" charset="0"/>
                <a:cs typeface="Courier New" pitchFamily="49" charset="0"/>
              </a:rPr>
              <a:t>VALUES (30121050345, N'Nguyễn Văn Tý', 10000, 1, 30121050037);</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Create the trigger that refuses all under-18-year-old employee’s insertion or update</a:t>
            </a:r>
            <a:endParaRPr lang="en-US" sz="2400" dirty="0"/>
          </a:p>
        </p:txBody>
      </p:sp>
      <p:sp>
        <p:nvSpPr>
          <p:cNvPr id="2" name="Title 1"/>
          <p:cNvSpPr>
            <a:spLocks noGrp="1"/>
          </p:cNvSpPr>
          <p:nvPr>
            <p:ph type="title"/>
          </p:nvPr>
        </p:nvSpPr>
        <p:spPr/>
        <p:txBody>
          <a:bodyPr/>
          <a:lstStyle/>
          <a:p>
            <a:r>
              <a:rPr lang="en-US" dirty="0" smtClean="0"/>
              <a:t>Samples</a:t>
            </a:r>
            <a:endParaRPr lang="en-US" dirty="0"/>
          </a:p>
        </p:txBody>
      </p:sp>
      <p:sp>
        <p:nvSpPr>
          <p:cNvPr id="5" name="TextBox 4"/>
          <p:cNvSpPr txBox="1"/>
          <p:nvPr/>
        </p:nvSpPr>
        <p:spPr>
          <a:xfrm>
            <a:off x="1066800" y="2597527"/>
            <a:ext cx="7620000" cy="4031873"/>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Tr_Employee_Under18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 UPDATE</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DECLARE @</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 DATETIME, @age INT</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SET @age=YEAR(GETDATE()) - YEAR(@</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IF (@age &lt; 18)</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RAISERROR(‘Employee is under 18 years old.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We can not sign a contact with</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him/her.',16,1)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Another method: using EXISTS</a:t>
            </a:r>
            <a:endParaRPr lang="en-US" sz="2400" dirty="0"/>
          </a:p>
        </p:txBody>
      </p:sp>
      <p:sp>
        <p:nvSpPr>
          <p:cNvPr id="2" name="Title 1"/>
          <p:cNvSpPr>
            <a:spLocks noGrp="1"/>
          </p:cNvSpPr>
          <p:nvPr>
            <p:ph type="title"/>
          </p:nvPr>
        </p:nvSpPr>
        <p:spPr/>
        <p:txBody>
          <a:bodyPr/>
          <a:lstStyle/>
          <a:p>
            <a:r>
              <a:rPr lang="en-US" dirty="0" smtClean="0"/>
              <a:t>Samples</a:t>
            </a:r>
            <a:endParaRPr lang="en-US" dirty="0"/>
          </a:p>
        </p:txBody>
      </p:sp>
      <p:sp>
        <p:nvSpPr>
          <p:cNvPr id="5" name="TextBox 4"/>
          <p:cNvSpPr txBox="1"/>
          <p:nvPr/>
        </p:nvSpPr>
        <p:spPr>
          <a:xfrm>
            <a:off x="1066800" y="2597527"/>
            <a:ext cx="7620000" cy="3539430"/>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Tr_Employee_Under18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 UPDATE</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IF </a:t>
            </a:r>
            <a:r>
              <a:rPr lang="en-US" sz="1600" b="1" dirty="0" smtClean="0">
                <a:solidFill>
                  <a:srgbClr val="C00000"/>
                </a:solidFill>
                <a:latin typeface="Courier New" pitchFamily="49" charset="0"/>
                <a:cs typeface="Courier New" pitchFamily="49" charset="0"/>
              </a:rPr>
              <a:t>EXISTS</a:t>
            </a:r>
            <a:r>
              <a:rPr lang="en-US" sz="1600" b="1" dirty="0" smtClean="0">
                <a:solidFill>
                  <a:srgbClr val="0000FF"/>
                </a:solidFill>
                <a:latin typeface="Courier New" pitchFamily="49" charset="0"/>
                <a:cs typeface="Courier New" pitchFamily="49" charset="0"/>
              </a:rPr>
              <a:t>(SELECT * </a:t>
            </a:r>
          </a:p>
          <a:p>
            <a:r>
              <a:rPr lang="en-US" sz="1600" b="1" dirty="0" smtClean="0">
                <a:solidFill>
                  <a:srgbClr val="0000FF"/>
                </a:solidFill>
                <a:latin typeface="Courier New" pitchFamily="49" charset="0"/>
                <a:cs typeface="Courier New" pitchFamily="49" charset="0"/>
              </a:rPr>
              <a:t>		FROM inserted </a:t>
            </a:r>
          </a:p>
          <a:p>
            <a:r>
              <a:rPr lang="en-US" sz="1600" b="1" dirty="0" smtClean="0">
                <a:solidFill>
                  <a:srgbClr val="0000FF"/>
                </a:solidFill>
                <a:latin typeface="Courier New" pitchFamily="49" charset="0"/>
                <a:cs typeface="Courier New" pitchFamily="49" charset="0"/>
              </a:rPr>
              <a:t>		WHERE (YEAR(GETDATE())-YEAR(</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))&lt;18</a:t>
            </a:r>
          </a:p>
          <a:p>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RAISERROR(‘Employee is under 18 years old.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We can not sign a contact with</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him/her.',16,1)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referenced attribute(s) of the second relation must be declared UNIQUE or the PRIMARY KEY</a:t>
            </a:r>
          </a:p>
          <a:p>
            <a:r>
              <a:rPr lang="en-US" dirty="0" smtClean="0"/>
              <a:t>Values of the foreign key appearing in the first relation must also appear in the referenced attributes of some tuple</a:t>
            </a:r>
            <a:endParaRPr lang="en-US" dirty="0"/>
          </a:p>
        </p:txBody>
      </p:sp>
      <p:sp>
        <p:nvSpPr>
          <p:cNvPr id="2" name="Title 1"/>
          <p:cNvSpPr>
            <a:spLocks noGrp="1"/>
          </p:cNvSpPr>
          <p:nvPr>
            <p:ph type="title"/>
          </p:nvPr>
        </p:nvSpPr>
        <p:spPr/>
        <p:txBody>
          <a:bodyPr>
            <a:normAutofit fontScale="90000"/>
          </a:bodyPr>
          <a:lstStyle/>
          <a:p>
            <a:r>
              <a:rPr lang="en-US" dirty="0" smtClean="0"/>
              <a:t>Declaring Foreign Key Constraints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mtClean="0"/>
              <a:t>Example 7.1: </a:t>
            </a:r>
          </a:p>
          <a:p>
            <a:pPr lvl="1"/>
            <a:r>
              <a:rPr lang="en-US" smtClean="0"/>
              <a:t>Create the following two relations</a:t>
            </a:r>
          </a:p>
          <a:p>
            <a:pPr lvl="1"/>
            <a:endParaRPr lang="en-US" smtClean="0"/>
          </a:p>
          <a:p>
            <a:pPr lvl="1"/>
            <a:endParaRPr lang="en-US" smtClean="0"/>
          </a:p>
          <a:p>
            <a:pPr lvl="1"/>
            <a:endParaRPr lang="en-US" smtClean="0"/>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1"/>
            <a:r>
              <a:rPr lang="en-US" smtClean="0"/>
              <a:t>Create available constraints for these relations</a:t>
            </a:r>
            <a:endParaRPr lang="en-US"/>
          </a:p>
        </p:txBody>
      </p:sp>
      <p:sp>
        <p:nvSpPr>
          <p:cNvPr id="3" name="Title 2"/>
          <p:cNvSpPr>
            <a:spLocks noGrp="1"/>
          </p:cNvSpPr>
          <p:nvPr>
            <p:ph type="title"/>
          </p:nvPr>
        </p:nvSpPr>
        <p:spPr/>
        <p:txBody>
          <a:bodyPr>
            <a:normAutofit fontScale="90000"/>
          </a:bodyPr>
          <a:lstStyle/>
          <a:p>
            <a:r>
              <a:rPr lang="en-US" smtClean="0"/>
              <a:t>Declaring Foreign Keys Constraints</a:t>
            </a:r>
            <a:endParaRPr lang="en-US"/>
          </a:p>
        </p:txBody>
      </p:sp>
      <p:pic>
        <p:nvPicPr>
          <p:cNvPr id="5" name="Picture 2"/>
          <p:cNvPicPr>
            <a:picLocks noChangeAspect="1" noChangeArrowheads="1"/>
          </p:cNvPicPr>
          <p:nvPr/>
        </p:nvPicPr>
        <p:blipFill>
          <a:blip r:embed="rId3" cstate="print"/>
          <a:srcRect/>
          <a:stretch>
            <a:fillRect/>
          </a:stretch>
        </p:blipFill>
        <p:spPr bwMode="auto">
          <a:xfrm>
            <a:off x="1371600" y="2514600"/>
            <a:ext cx="5867400" cy="31437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Create available constraints for these relations</a:t>
            </a:r>
            <a:endParaRPr lang="en-US"/>
          </a:p>
        </p:txBody>
      </p:sp>
      <p:sp>
        <p:nvSpPr>
          <p:cNvPr id="2" name="Title 1"/>
          <p:cNvSpPr>
            <a:spLocks noGrp="1"/>
          </p:cNvSpPr>
          <p:nvPr>
            <p:ph type="title"/>
          </p:nvPr>
        </p:nvSpPr>
        <p:spPr/>
        <p:txBody>
          <a:bodyPr>
            <a:normAutofit fontScale="90000"/>
          </a:bodyPr>
          <a:lstStyle/>
          <a:p>
            <a:r>
              <a:rPr lang="en-US" smtClean="0"/>
              <a:t>Declaring Foreign Keys Constraints</a:t>
            </a:r>
            <a:endParaRPr lang="en-US"/>
          </a:p>
        </p:txBody>
      </p:sp>
      <p:pic>
        <p:nvPicPr>
          <p:cNvPr id="5123" name="Picture 3"/>
          <p:cNvPicPr>
            <a:picLocks noChangeAspect="1" noChangeArrowheads="1"/>
          </p:cNvPicPr>
          <p:nvPr/>
        </p:nvPicPr>
        <p:blipFill>
          <a:blip r:embed="rId2" cstate="print"/>
          <a:srcRect/>
          <a:stretch>
            <a:fillRect/>
          </a:stretch>
        </p:blipFill>
        <p:spPr bwMode="auto">
          <a:xfrm>
            <a:off x="685800" y="2057400"/>
            <a:ext cx="8305800" cy="3750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actions might violate the above constraint</a:t>
            </a:r>
          </a:p>
          <a:p>
            <a:pPr lvl="1"/>
            <a:r>
              <a:rPr lang="en-US" dirty="0" smtClean="0"/>
              <a:t>Insert a new Employee tuple (why?)</a:t>
            </a:r>
          </a:p>
          <a:p>
            <a:pPr lvl="1"/>
            <a:r>
              <a:rPr lang="en-US" dirty="0" smtClean="0"/>
              <a:t>Update a Employee tuple to change </a:t>
            </a:r>
            <a:r>
              <a:rPr lang="en-US" smtClean="0"/>
              <a:t>the </a:t>
            </a:r>
            <a:r>
              <a:rPr lang="en-US" smtClean="0">
                <a:solidFill>
                  <a:srgbClr val="FF0000"/>
                </a:solidFill>
              </a:rPr>
              <a:t>depNum</a:t>
            </a:r>
            <a:r>
              <a:rPr lang="en-US" smtClean="0"/>
              <a:t> or </a:t>
            </a:r>
            <a:r>
              <a:rPr lang="en-US" smtClean="0">
                <a:solidFill>
                  <a:srgbClr val="FF0000"/>
                </a:solidFill>
              </a:rPr>
              <a:t>supervisorSSN</a:t>
            </a:r>
            <a:r>
              <a:rPr lang="en-US" smtClean="0"/>
              <a:t> component </a:t>
            </a:r>
            <a:r>
              <a:rPr lang="en-US" dirty="0" smtClean="0"/>
              <a:t>(why?)</a:t>
            </a:r>
          </a:p>
          <a:p>
            <a:pPr lvl="1"/>
            <a:r>
              <a:rPr lang="en-US" dirty="0" smtClean="0"/>
              <a:t>Update a Department tuple to change </a:t>
            </a:r>
            <a:r>
              <a:rPr lang="en-US" smtClean="0"/>
              <a:t>the </a:t>
            </a:r>
            <a:r>
              <a:rPr lang="en-US" smtClean="0">
                <a:solidFill>
                  <a:srgbClr val="FF0000"/>
                </a:solidFill>
              </a:rPr>
              <a:t>mgrSSN</a:t>
            </a:r>
            <a:r>
              <a:rPr lang="en-US" smtClean="0"/>
              <a:t> component </a:t>
            </a:r>
            <a:r>
              <a:rPr lang="en-US" dirty="0" smtClean="0"/>
              <a:t>(why?)</a:t>
            </a:r>
          </a:p>
          <a:p>
            <a:pPr lvl="1"/>
            <a:r>
              <a:rPr lang="en-US" dirty="0" smtClean="0"/>
              <a:t>Delete a Department or Employee tuple (why?)</a:t>
            </a:r>
          </a:p>
        </p:txBody>
      </p:sp>
      <p:sp>
        <p:nvSpPr>
          <p:cNvPr id="2" name="Title 1"/>
          <p:cNvSpPr>
            <a:spLocks noGrp="1"/>
          </p:cNvSpPr>
          <p:nvPr>
            <p:ph type="title"/>
          </p:nvPr>
        </p:nvSpPr>
        <p:spPr/>
        <p:txBody>
          <a:bodyPr>
            <a:normAutofit fontScale="90000"/>
          </a:bodyPr>
          <a:lstStyle/>
          <a:p>
            <a:r>
              <a:rPr lang="en-US" dirty="0" smtClean="0"/>
              <a:t>Maintaining Referential Integrity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I2DB_Ch6_2010</Template>
  <TotalTime>5686</TotalTime>
  <Words>2782</Words>
  <Application>Microsoft Office PowerPoint</Application>
  <PresentationFormat>On-screen Show (4:3)</PresentationFormat>
  <Paragraphs>597</Paragraphs>
  <Slides>53</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Module</vt:lpstr>
      <vt:lpstr>Image</vt:lpstr>
      <vt:lpstr>CONSTRAINTS AND TRIGGERS</vt:lpstr>
      <vt:lpstr>Objectives</vt:lpstr>
      <vt:lpstr>Overview  of Constraints</vt:lpstr>
      <vt:lpstr>Keys and Foreign Keys</vt:lpstr>
      <vt:lpstr>Declaring Foreign Key Constraints</vt:lpstr>
      <vt:lpstr>Declaring Foreign Key Constraints</vt:lpstr>
      <vt:lpstr>Declaring Foreign Keys Constraints</vt:lpstr>
      <vt:lpstr>Declaring Foreign Keys Constraints</vt:lpstr>
      <vt:lpstr>Maintaining Referential Integrity</vt:lpstr>
      <vt:lpstr>Maintaining Referential Integrity</vt:lpstr>
      <vt:lpstr>Constraints on Attributes and Tuples</vt:lpstr>
      <vt:lpstr>Not-Null Constraints</vt:lpstr>
      <vt:lpstr>Not-Null Constraints</vt:lpstr>
      <vt:lpstr>Attribute-Based CHECK Constraints</vt:lpstr>
      <vt:lpstr>Attribute-Based Check Constraints</vt:lpstr>
      <vt:lpstr>Tuple-Based Check Constraints</vt:lpstr>
      <vt:lpstr>Check Constraints</vt:lpstr>
      <vt:lpstr>MODIFICATION ON CONSTRAINTS</vt:lpstr>
      <vt:lpstr>Mentions</vt:lpstr>
      <vt:lpstr>Samples</vt:lpstr>
      <vt:lpstr>TRIGGERS</vt:lpstr>
      <vt:lpstr>Triggers</vt:lpstr>
      <vt:lpstr>Why uses triggers</vt:lpstr>
      <vt:lpstr>Triggers in SQL</vt:lpstr>
      <vt:lpstr>Triggers in SQL (standard)</vt:lpstr>
      <vt:lpstr>The Options for Trigger Design</vt:lpstr>
      <vt:lpstr>Implement Trigger with T-SQL</vt:lpstr>
      <vt:lpstr>Short introduction to T-SQL programming</vt:lpstr>
      <vt:lpstr>Short introduction to T-SQL programming</vt:lpstr>
      <vt:lpstr>Short introduction to T-SQL programming</vt:lpstr>
      <vt:lpstr>Short introduction to T-SQL programming</vt:lpstr>
      <vt:lpstr>PowerPoint Presentation</vt:lpstr>
      <vt:lpstr>Exam</vt:lpstr>
      <vt:lpstr>Các câu lệnh điều khiển – WHILE</vt:lpstr>
      <vt:lpstr>Demo  sử dụng câu lệnh WHILE</vt:lpstr>
      <vt:lpstr> Hàm CASE</vt:lpstr>
      <vt:lpstr>Hàm CASE</vt:lpstr>
      <vt:lpstr>Xử lý lỗi </vt:lpstr>
      <vt:lpstr>PowerPoint Presentation</vt:lpstr>
      <vt:lpstr>Demo  Xử dụng câu lệnh TRY … CATCH</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Implement Trigger with T-SQL</vt:lpstr>
      <vt:lpstr>Implement Trigger with T-SQL Samples</vt:lpstr>
      <vt:lpstr>Implement Trigger with T-SQL</vt:lpstr>
      <vt:lpstr>Implement Trigger with T-SQL</vt:lpstr>
      <vt:lpstr>Implement Trigger with T-SQL</vt:lpstr>
      <vt:lpstr>Samples</vt:lpstr>
      <vt:lpstr>Samples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394</cp:revision>
  <dcterms:created xsi:type="dcterms:W3CDTF">2006-08-16T00:00:00Z</dcterms:created>
  <dcterms:modified xsi:type="dcterms:W3CDTF">2019-10-18T09:14:33Z</dcterms:modified>
</cp:coreProperties>
</file>