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7582" autoAdjust="0"/>
  </p:normalViewPr>
  <p:slideViewPr>
    <p:cSldViewPr snapToGrid="0">
      <p:cViewPr varScale="1">
        <p:scale>
          <a:sx n="39" d="100"/>
          <a:sy n="39" d="100"/>
        </p:scale>
        <p:origin x="2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54DCC-1239-4029-BFC2-99F046633A25}" type="datetimeFigureOut">
              <a:rPr lang="vi-VN" smtClean="0"/>
              <a:t>27/05/2022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ACA45-0AFC-4A45-93F3-076781FEE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9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Raw fact of things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contextual meaning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Number, text,…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Information:</a:t>
            </a:r>
          </a:p>
          <a:p>
            <a:pPr marL="0" indent="0">
              <a:buFontTx/>
              <a:buNone/>
            </a:pPr>
            <a:r>
              <a:rPr lang="en-US" dirty="0"/>
              <a:t> - Data with exact meaning</a:t>
            </a:r>
          </a:p>
          <a:p>
            <a:pPr marL="0" indent="0">
              <a:buFontTx/>
              <a:buNone/>
            </a:pPr>
            <a:r>
              <a:rPr lang="en-US" dirty="0"/>
              <a:t> - Processed data and organized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ACA45-0AFC-4A45-93F3-076781FEEA9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89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Thông tin là những mô tả đặc trưng của 1 đối tương </a:t>
            </a:r>
          </a:p>
          <a:p>
            <a:r>
              <a:rPr lang="vi-VN" dirty="0"/>
              <a:t>Dữ liệu là những thông tin được lưu trữ ( để khai thác sau này)</a:t>
            </a:r>
          </a:p>
          <a:p>
            <a:r>
              <a:rPr lang="vi-VN" dirty="0"/>
              <a:t>Cơ sở dữ liệu:  - tập hợp của các dữ liệu liên quan đến 1 hoặc nhiều đối tượng </a:t>
            </a:r>
          </a:p>
          <a:p>
            <a:r>
              <a:rPr lang="vi-VN" dirty="0"/>
              <a:t>	- nó được tổ chức có cấu trúc để dễ khai thác sau này.</a:t>
            </a:r>
          </a:p>
          <a:p>
            <a:r>
              <a:rPr lang="vi-VN" dirty="0"/>
              <a:t>Hệ quản trị cơ sở dữ liệu: </a:t>
            </a:r>
          </a:p>
          <a:p>
            <a:pPr marL="171450" indent="-171450">
              <a:buFontTx/>
              <a:buChar char="-"/>
            </a:pPr>
            <a:r>
              <a:rPr lang="vi-VN" dirty="0"/>
              <a:t>Các chức năng : + cho phép tạo</a:t>
            </a:r>
          </a:p>
          <a:p>
            <a:pPr marL="0" indent="0">
              <a:buFontTx/>
              <a:buNone/>
            </a:pPr>
            <a:r>
              <a:rPr lang="vi-VN" dirty="0"/>
              <a:t>	       + truy xuất </a:t>
            </a:r>
          </a:p>
          <a:p>
            <a:pPr marL="0" indent="0">
              <a:buFontTx/>
              <a:buNone/>
            </a:pPr>
            <a:r>
              <a:rPr lang="vi-VN" dirty="0"/>
              <a:t>	       + quản trị CSDL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ACA45-0AFC-4A45-93F3-076781FEEA9B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51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Mô hình: - </a:t>
            </a:r>
            <a:r>
              <a:rPr lang="vi-VN" b="1" dirty="0"/>
              <a:t>CSDL quan hệ.</a:t>
            </a:r>
          </a:p>
          <a:p>
            <a:r>
              <a:rPr lang="vi-VN" dirty="0"/>
              <a:t>               - CSDL hướng đối tượng.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ACA45-0AFC-4A45-93F3-076781FEEA9B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675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7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E31E-41BA-4CA1-8654-8D579EEC599C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66C-A4E8-4865-B44A-080EEF8A032F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7DC-A3FF-4DB5-A7F1-8E15B9CBF6E8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106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722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C3D-39C2-4613-B313-7F5201B9860C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F05C-B47A-4893-8EBA-62977CEA1A71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981F-FA8C-4D79-8223-805CD44273CA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D1C4-35A7-496E-AD6D-158EDDBA4F7A}" type="datetime1">
              <a:rPr lang="vi-VN" smtClean="0"/>
              <a:t>27/05/2022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4EF4-C616-4A88-9361-ACFA2661F8B9}" type="datetime1">
              <a:rPr lang="vi-VN" smtClean="0"/>
              <a:t>27/05/2022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5F62-3463-4787-825E-06AA31056D5F}" type="datetime1">
              <a:rPr lang="vi-VN" smtClean="0"/>
              <a:t>27/05/2022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A843B9-6EC4-4ED6-856A-93393B63D8AC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FE40-3F68-4AD8-9F4A-1454F924F411}" type="datetime1">
              <a:rPr lang="vi-VN" smtClean="0"/>
              <a:t>27/05/2022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420423"/>
            <a:ext cx="7963268" cy="4814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88698-A679-4FD2-B773-46917949C453}" type="datetime1">
              <a:rPr lang="vi-VN" smtClean="0"/>
              <a:t>27/05/2022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%20Relational%20Model%20of%20Data%20for%20Large%20Shared%20Data%20Banks_Edgar%20F.%20Cod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sz="4600" dirty="0"/>
              <a:t>Chapter 1</a:t>
            </a:r>
            <a:r>
              <a:rPr lang="en-US" dirty="0"/>
              <a:t> </a:t>
            </a:r>
            <a:br>
              <a:rPr lang="en-US" dirty="0"/>
            </a:br>
            <a:r>
              <a:rPr lang="en-US" sz="5100" dirty="0"/>
              <a:t>The Worlds of Database Systems</a:t>
            </a:r>
            <a:br>
              <a:rPr lang="en-US" sz="5100" dirty="0"/>
            </a:b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2B428-232F-4513-87A1-7EE1C36B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Worlds of Database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DCA8-B5B3-4D8E-9961-83C9F9D4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89960"/>
            <a:ext cx="7936637" cy="1062801"/>
          </a:xfrm>
        </p:spPr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02-76A4-4D72-9529-F59E7A79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3" y="1251084"/>
            <a:ext cx="7936637" cy="4722920"/>
          </a:xfrm>
        </p:spPr>
        <p:txBody>
          <a:bodyPr/>
          <a:lstStyle/>
          <a:p>
            <a:r>
              <a:rPr lang="en-US" sz="2400" b="1" dirty="0"/>
              <a:t>Book relation example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B06B-9537-4EE4-986F-B4F24D0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CA27FBC-0B25-4523-8916-92A1F821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51350"/>
            <a:ext cx="8839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877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428-9331-4858-901B-508BE41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1004C-1837-4FB4-9B95-0ED2BB8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D4C2DC4-3D90-4A0A-A873-F80205AB7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420" y="1366612"/>
            <a:ext cx="7296943" cy="3244717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BC38F-4465-46FE-8712-B9D49BD8A377}"/>
              </a:ext>
            </a:extLst>
          </p:cNvPr>
          <p:cNvSpPr txBox="1">
            <a:spLocks/>
          </p:cNvSpPr>
          <p:nvPr/>
        </p:nvSpPr>
        <p:spPr>
          <a:xfrm>
            <a:off x="585925" y="4967749"/>
            <a:ext cx="8458200" cy="1295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2000s</a:t>
            </a:r>
            <a:r>
              <a:rPr lang="en-US" dirty="0"/>
              <a:t>-now: NoSQL , </a:t>
            </a:r>
            <a:r>
              <a:rPr lang="en-US" dirty="0" err="1"/>
              <a:t>newSQL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Smaller and Smaller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Originally, </a:t>
            </a:r>
            <a:r>
              <a:rPr lang="en-US" dirty="0" err="1"/>
              <a:t>DBMS’s</a:t>
            </a:r>
            <a:r>
              <a:rPr lang="en-US" dirty="0"/>
              <a:t> were large, expensive software running on large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Today, DBMS can run on PC, Mobile, …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DB systems based on the relational model are available for even very small machines</a:t>
            </a:r>
          </a:p>
          <a:p>
            <a:r>
              <a:rPr lang="en-US" b="1" dirty="0">
                <a:sym typeface="Symbol"/>
              </a:rPr>
              <a:t>Bigger and Bigger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Size of data has been increasingly continuously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Many databases store </a:t>
            </a:r>
            <a:r>
              <a:rPr lang="en-US" dirty="0" err="1">
                <a:sym typeface="Symbol"/>
              </a:rPr>
              <a:t>petabytes</a:t>
            </a:r>
            <a:r>
              <a:rPr lang="en-US" dirty="0">
                <a:sym typeface="Symbol"/>
              </a:rPr>
              <a:t> and serve it all to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AF0FA-4F73-421B-9A2F-A767E80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Join the information contained in many related databases into a whole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a large company has many divisions, each division have built its own database of products and employees on different </a:t>
            </a:r>
            <a:r>
              <a:rPr lang="en-US" dirty="0" err="1"/>
              <a:t>DBMS’s</a:t>
            </a:r>
            <a:r>
              <a:rPr lang="en-US" dirty="0"/>
              <a:t> and different structures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How we join these databases without any matters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build structures on top of existing databases, with the goal of integrating the information distributed among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2131F-A2E1-4C3F-B56C-5059896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Information Integration (</a:t>
            </a:r>
            <a:r>
              <a:rPr lang="en-US" b="1" dirty="0" err="1"/>
              <a:t>con’t</a:t>
            </a:r>
            <a:r>
              <a:rPr lang="en-US" b="1" dirty="0"/>
              <a:t>.)</a:t>
            </a:r>
          </a:p>
          <a:p>
            <a:pPr lvl="1"/>
            <a:r>
              <a:rPr lang="en-US" dirty="0"/>
              <a:t>Two popular approaches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Creation of </a:t>
            </a:r>
            <a:r>
              <a:rPr lang="en-US" b="1" dirty="0">
                <a:solidFill>
                  <a:srgbClr val="FF0000"/>
                </a:solidFill>
              </a:rPr>
              <a:t>data warehouses</a:t>
            </a:r>
            <a:r>
              <a:rPr lang="en-US" dirty="0"/>
              <a:t>, where information from many databases is copied periodically, with the appropriate translation, to a central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Implementation of a middleware (mediator) that support an integrated model of the data of the various databases, while translating between this model and the actual models used by each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2A611F-8FA0-429F-BDA8-E25A78D9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Management System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DBMS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Relational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46B5-99AB-4A8F-BEF7-45D6F7B6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17991"/>
            <a:ext cx="4191000" cy="5082809"/>
          </a:xfrm>
        </p:spPr>
        <p:txBody>
          <a:bodyPr>
            <a:normAutofit/>
          </a:bodyPr>
          <a:lstStyle/>
          <a:p>
            <a:r>
              <a:rPr lang="en-US" b="1" dirty="0"/>
              <a:t>DBMS components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 box: system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Double box: memory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Solid line: control &amp; data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Dashed line: data flow only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4248150" cy="4953000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F79C-8D3F-464C-9F60-2C63BB31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101213"/>
            <a:ext cx="7936637" cy="4971114"/>
          </a:xfrm>
        </p:spPr>
        <p:txBody>
          <a:bodyPr>
            <a:normAutofit/>
          </a:bodyPr>
          <a:lstStyle/>
          <a:p>
            <a:r>
              <a:rPr lang="en-US" b="1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Administrators</a:t>
            </a:r>
            <a:r>
              <a:rPr lang="en-US" dirty="0"/>
              <a:t>, authorize access to database, coordinate, monitor its use, acquiring software, and hardware resources,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Designers</a:t>
            </a:r>
            <a:r>
              <a:rPr lang="en-US" dirty="0"/>
              <a:t>, define the content, the structure, the constraints, and functions or transactions against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End users</a:t>
            </a:r>
            <a:r>
              <a:rPr lang="en-US" dirty="0"/>
              <a:t>, use data for queries, reports and some of them actually update the database content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E2963-5F54-4E20-B998-530AFD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DDL - Data Definition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DBA</a:t>
            </a:r>
            <a:r>
              <a:rPr lang="en-US" dirty="0"/>
              <a:t> needs special authority to execute schema-altering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Schema-altering commands are known as </a:t>
            </a:r>
            <a:r>
              <a:rPr lang="en-US" dirty="0" err="1"/>
              <a:t>DDL</a:t>
            </a:r>
            <a:r>
              <a:rPr lang="en-US" dirty="0"/>
              <a:t> commands, and used for defining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commands are parsed by a DDL compiler and passed to the execution engine, then goes through the index/file/record manager to alter the metadata (schema information for the database)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CREATE, ALTER, DROP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9757F-883D-42AE-9E4B-6889130A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923574"/>
          </a:xfrm>
        </p:spPr>
        <p:txBody>
          <a:bodyPr>
            <a:normAutofit/>
          </a:bodyPr>
          <a:lstStyle/>
          <a:p>
            <a:r>
              <a:rPr lang="en-US" b="1" dirty="0"/>
              <a:t>DML - Data Manipulation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Are used by computer programs or DB users to retrieve, insert, delete, and update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affect the schema of the database, but affect the content of the database or extract data from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DML</a:t>
            </a:r>
            <a:r>
              <a:rPr lang="en-US" dirty="0"/>
              <a:t> has two separate subsystems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Answering the query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Transaction processing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216458-7C0F-4083-8406-4B59E3E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2C54-B1A4-4D95-A29A-A70FE84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CB85-4AAA-4D53-9630-987FA07D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455547"/>
            <a:ext cx="7936637" cy="4678531"/>
          </a:xfrm>
        </p:spPr>
        <p:txBody>
          <a:bodyPr/>
          <a:lstStyle/>
          <a:p>
            <a:r>
              <a:rPr lang="en-US" dirty="0"/>
              <a:t>Understand concepts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Information, Data,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Management System (DBMS)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6FE7-6F45-4BCA-BFDA-16259D2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4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8351598" cy="49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Answering the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Query is parsed and optimized by the </a:t>
            </a:r>
            <a:r>
              <a:rPr lang="en-US" i="1" dirty="0"/>
              <a:t>query compiler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which the result is </a:t>
            </a:r>
            <a:r>
              <a:rPr lang="en-US" i="1" dirty="0">
                <a:sym typeface="Wingdings" pitchFamily="2" charset="2"/>
              </a:rPr>
              <a:t>query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Query plan</a:t>
            </a:r>
            <a:r>
              <a:rPr lang="en-US" dirty="0"/>
              <a:t> is passed to execution engine to execute</a:t>
            </a:r>
          </a:p>
          <a:p>
            <a:pPr marL="0" indent="0">
              <a:buNone/>
            </a:pPr>
            <a:r>
              <a:rPr lang="en-US" b="1" dirty="0"/>
              <a:t>2. Transaction processing (</a:t>
            </a:r>
            <a:r>
              <a:rPr lang="en-US" b="1" dirty="0">
                <a:solidFill>
                  <a:srgbClr val="FF0000"/>
                </a:solidFill>
              </a:rPr>
              <a:t>will be discussed in the next chapters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a group of some database operations.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processed by </a:t>
            </a:r>
            <a:r>
              <a:rPr lang="en-US" i="1" dirty="0"/>
              <a:t>transaction manager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4FBBD-6715-4370-88E1-1BD3761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538-4381-4CD8-BFB3-C95D447D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trends of DB design and DBMS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7A39-0EA1-4F60-9441-70CD091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 relational databases (NoSQL)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MongoDB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Redis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Multi-model 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Oracle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Arango DB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5E2DE-B644-42F1-8387-82277F8D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5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81BE-1F9F-44F1-B005-D51C490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11B9-6708-4544-ADAD-7B64E651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516344"/>
            <a:ext cx="7936637" cy="4678531"/>
          </a:xfrm>
        </p:spPr>
        <p:txBody>
          <a:bodyPr/>
          <a:lstStyle/>
          <a:p>
            <a:r>
              <a:rPr lang="en-US" dirty="0"/>
              <a:t>1.1 The Evolution of Database Systems</a:t>
            </a:r>
          </a:p>
          <a:p>
            <a:r>
              <a:rPr lang="en-US" dirty="0"/>
              <a:t>1.2 Overview of Database Management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68F62-EFA2-4AB7-A9B4-DEBC582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211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F71-1C6D-449B-B79E-BEE39A71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2740"/>
            <a:ext cx="7936637" cy="11071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1.1 The Evolution of Database Systems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F740-FE01-417B-BF27-6AB99558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are the differences between data and information?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76A6-043E-4787-9DDA-81AEE78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27A53B19-2F1F-414F-BD4B-252A99F2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10" y="3244645"/>
            <a:ext cx="5655362" cy="28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43A5-06EF-4D00-A175-FC7CFE4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4255-FC6B-4760-8116-C30A761B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84" y="1356852"/>
            <a:ext cx="4378796" cy="498495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Database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information that exists over a long period of time.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related data.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managed by a DBMS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Management System (DBMS)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software package/system to facilitate the creation and maintenance of a computerized database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System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The DBMS software together with the data itself. Sometimes, the applications are also included.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vi-V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13231-C138-4FDE-ADD1-5E1BE271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20A2DC-9F54-413D-9D29-2EFFF48451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074" y="1356852"/>
            <a:ext cx="4234119" cy="488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10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78816D-9F92-4D8F-9568-26722E0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F5ED-64C7-425D-94B5-FF79964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B36687-37AD-43A4-B341-FEBC3AB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488586"/>
            <a:ext cx="4343400" cy="5082809"/>
          </a:xfrm>
        </p:spPr>
        <p:txBody>
          <a:bodyPr>
            <a:normAutofit/>
          </a:bodyPr>
          <a:lstStyle/>
          <a:p>
            <a:r>
              <a:rPr lang="en-US" sz="2400" dirty="0"/>
              <a:t>The DBMS is expected to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Allow users to create new databases and specify their schemas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Give users the ability to query the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Support the storage of very large amounts of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Enable durability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Control access to data from many users at once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C7458C-5B01-4C91-A07C-9A00D5C6BEB3}"/>
              </a:ext>
            </a:extLst>
          </p:cNvPr>
          <p:cNvSpPr txBox="1">
            <a:spLocks/>
          </p:cNvSpPr>
          <p:nvPr/>
        </p:nvSpPr>
        <p:spPr>
          <a:xfrm>
            <a:off x="4724400" y="1317991"/>
            <a:ext cx="4343400" cy="508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lnSpc>
                <a:spcPct val="150000"/>
              </a:lnSpc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Early DBMS</a:t>
            </a:r>
          </a:p>
          <a:p>
            <a:pPr marL="971550" lvl="1" indent="-5143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1960s, the first DBMS based on file system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C8C1C9-00FB-4B1C-96B2-035644CF828F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048000"/>
          <a:ext cx="3581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directly</a:t>
                      </a:r>
                      <a:r>
                        <a:rPr lang="en-US" baseline="0" dirty="0"/>
                        <a:t> supported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5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BEC17D2-0F75-436E-9405-13DD81EB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349375"/>
            <a:ext cx="7937500" cy="4722813"/>
          </a:xfrm>
        </p:spPr>
        <p:txBody>
          <a:bodyPr>
            <a:normAutofit/>
          </a:bodyPr>
          <a:lstStyle/>
          <a:p>
            <a:r>
              <a:rPr lang="en-US" b="1" dirty="0"/>
              <a:t>Hierarchical data model (tree-based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Was used in early mainframe DBMS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IBM Information Management System (IMS) is example of a hierarchical database system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A44C1493-DB91-4A86-B559-E21365E7FFA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51287"/>
            <a:ext cx="1536700" cy="2452196"/>
            <a:chOff x="528" y="2834"/>
            <a:chExt cx="968" cy="914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EE27B0A4-6D6B-49A4-8CBB-B0857CE72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834"/>
              <a:ext cx="7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Student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70BCCCC-3F73-4E12-A954-13A19F28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92"/>
              <a:ext cx="70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Course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71EF8810-3A52-4BA3-8253-176169E0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76"/>
              <a:ext cx="96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Instructor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0EC4D356-8E58-4137-93F0-57154D78F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30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7F1D310E-0487-49E4-9A65-F598F91A6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" y="33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B13EF1BE-8BA2-4B88-9998-565ABFD4D86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10012"/>
            <a:ext cx="5682403" cy="2441051"/>
            <a:chOff x="2213" y="2690"/>
            <a:chExt cx="2658" cy="1152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8C996B2-6CF3-4F4B-8A4B-D5E71A87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9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A4D92544-32C9-4AC2-ABA2-F02AE384B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3" y="2690"/>
              <a:ext cx="2658" cy="1152"/>
              <a:chOff x="2213" y="2690"/>
              <a:chExt cx="2658" cy="1152"/>
            </a:xfrm>
          </p:grpSpPr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239D502B-0084-4641-BC9E-0B8032C92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S1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D8A424BF-8A6D-4471-9471-FA008517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C1</a:t>
                </a:r>
              </a:p>
            </p:txBody>
          </p: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68850DED-39B1-44A0-BB6E-1D6E56D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610FFC04-16C8-42B2-805C-91F73748E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8321CA9-9C7B-40A3-8985-0056145BB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id="{6A190F28-93F3-4A23-B256-7526F8EA3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S2</a:t>
                </a:r>
              </a:p>
            </p:txBody>
          </p:sp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id="{52EA3A15-2899-4B23-83CF-5629F16F5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C6085F6D-0702-4E70-A438-A2C653784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C3</a:t>
                </a: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id="{935C4DC2-EAAA-49A3-886F-0F2DF4587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4E4E599A-D1D1-4978-8D1C-B654CEC7E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I3</a:t>
                </a:r>
              </a:p>
            </p:txBody>
          </p:sp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id="{B096D2E6-A428-416D-A24F-1AA5DC9AD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C4</a:t>
                </a:r>
              </a:p>
            </p:txBody>
          </p:sp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2BE2A667-B4EE-4A0C-9CCB-4A5605D51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09B82AFF-7DA8-47F7-8AA5-32D935570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D7AEE3E2-CFB9-4D4A-AE8E-BC713303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1BAF4B46-E65D-4843-A70C-F05ACEBF5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16FD0C10-90E9-4FB1-A9D4-FDFC5F92E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1B3EE829-61ED-4169-9D71-69FED2A3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8C666CC0-FE8B-4AF5-BE55-F7CE7A515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id="{469DCD63-66DA-4C0A-A30B-339D54047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DF9F0ABD-3CE8-473C-AC5E-B74EF20FA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48671B75-A975-4217-B384-28D175F12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9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97D3-D2A2-4E16-B684-88000234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349407"/>
            <a:ext cx="4340036" cy="4722920"/>
          </a:xfrm>
        </p:spPr>
        <p:txBody>
          <a:bodyPr/>
          <a:lstStyle/>
          <a:p>
            <a:r>
              <a:rPr lang="en-US" b="1" dirty="0"/>
              <a:t>Network data model (graph-based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Charles Bachman invented in the late </a:t>
            </a:r>
            <a:r>
              <a:rPr lang="en-US" sz="2000" dirty="0" err="1"/>
              <a:t>1960s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standard specification published in 1969 by the Conference on Data Systems Languages (</a:t>
            </a:r>
            <a:r>
              <a:rPr lang="en-US" sz="2000" dirty="0" err="1"/>
              <a:t>CODASYL</a:t>
            </a:r>
            <a:r>
              <a:rPr lang="en-US" sz="2000" dirty="0"/>
              <a:t>) Consortium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network model allows each record to have multiple parent and child records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</a:rPr>
              <a:t>Not support high-level query language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448" y="6487778"/>
            <a:ext cx="3617103" cy="365125"/>
          </a:xfrm>
        </p:spPr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4" descr="http://creately.com/blog/wp-content/uploads/2012/06/database-design-network-model.png">
            <a:extLst>
              <a:ext uri="{FF2B5EF4-FFF2-40B4-BE49-F238E27FC236}">
                <a16:creationId xmlns:a16="http://schemas.microsoft.com/office/drawing/2014/main" id="{6ED68B57-64B8-4B70-9459-3F87ECE2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09" y="1578147"/>
            <a:ext cx="3617103" cy="3495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21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25E-8F2B-4F67-AF89-1822121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1B67-8BCF-470E-86AF-C1C82768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1970s</a:t>
            </a:r>
            <a:r>
              <a:rPr lang="en-US" dirty="0"/>
              <a:t>, Edgar Frank "Ted" Codd defined relational model based on relations (</a:t>
            </a:r>
            <a:r>
              <a:rPr lang="en-US" dirty="0">
                <a:hlinkClick r:id="rId2" action="ppaction://hlinkfile"/>
              </a:rPr>
              <a:t>*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Revolutionary idea of DBMS activity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IBM (System R, </a:t>
            </a:r>
            <a:r>
              <a:rPr lang="en-US" dirty="0" err="1"/>
              <a:t>DB2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Universities like Berkeley (Ingres)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SQL, the most important query language, was developed by IBM in 1974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1979, Oracle </a:t>
            </a:r>
            <a:r>
              <a:rPr lang="en-US" dirty="0" err="1"/>
              <a:t>v.2</a:t>
            </a:r>
            <a:r>
              <a:rPr lang="en-US" dirty="0"/>
              <a:t>, the first commercial RDBMS product using SQL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F540-43E7-4701-9E83-CB8D1AB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2022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1215</Words>
  <Application>Microsoft Office PowerPoint</Application>
  <PresentationFormat>On-screen Show (4:3)</PresentationFormat>
  <Paragraphs>204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Wingdings 2</vt:lpstr>
      <vt:lpstr>Retrospect</vt:lpstr>
      <vt:lpstr>Chapter 1  The Worlds of Database Systems  </vt:lpstr>
      <vt:lpstr>Objectives</vt:lpstr>
      <vt:lpstr>Contents</vt:lpstr>
      <vt:lpstr>1.1 The Evolution of Database Systems 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1.2 Overview of DBMS</vt:lpstr>
      <vt:lpstr>1.2 Overview of DBMS</vt:lpstr>
      <vt:lpstr>1.2 Overview of DBMS</vt:lpstr>
      <vt:lpstr>1.2 Overview of DBMS</vt:lpstr>
      <vt:lpstr>1.2 Overview of DBMS</vt:lpstr>
      <vt:lpstr>1.2 Overview of DBMS</vt:lpstr>
      <vt:lpstr>The trends of DB design and 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Quynh Thai</cp:lastModifiedBy>
  <cp:revision>68</cp:revision>
  <dcterms:created xsi:type="dcterms:W3CDTF">2020-12-02T06:50:22Z</dcterms:created>
  <dcterms:modified xsi:type="dcterms:W3CDTF">2022-05-27T07:11:41Z</dcterms:modified>
</cp:coreProperties>
</file>