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7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5D86-A057-6C37-F00A-1027FE34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7BC34-8C9E-E80A-F4BD-9960196B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400C-5FB1-C33E-E153-225C0C0F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D429-8C69-6A79-8654-7192E179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4C6C-105F-376D-CD35-CA84ECF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4BF6-8DEB-94AE-5848-FB260221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50488-0923-F937-57A9-8DE9FA31F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CDCB-0AF2-6690-22F2-304722DC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E2FE-D250-B84E-96E1-9E1F7A9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7195-5AFB-5B4B-D556-9906E662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985D3-7D71-378E-9178-E25191940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314F4-598A-8FB6-4F4F-4D21A11A0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2432-C88D-AF7C-0D6E-EF459370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8B05-6CC9-D8BC-789E-221D58BC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9F39-CE6C-BB80-8D5E-0E07ACEE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6E49-8C36-FFB8-8704-23D31EE2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696C-20D4-D7C4-8D88-31CE7AC3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AD54-3759-7E3A-37E5-3C250A0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D57A-9BCB-48E3-541C-3061F4D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B933-D154-1279-7BA2-60647006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16F-90B1-8DA4-640A-CEEAA3D4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2670B-BBBB-C226-8EB9-0DB4A02D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3A4A-27B9-131B-F660-318A8ACC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3D26-BD4D-793E-9D68-0DC9A7A0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4EA7-EB97-92A6-CA5D-2B1170C7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A415-E88E-567D-9843-82C0ED66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3B84-80E5-EBCC-9438-AD7B3D28A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C94DC-C1DF-DFD0-61D4-EBD8C09E9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C56E-7828-ED32-3088-4FC9D919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4833C-1A07-E801-B98C-6E048F9B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67A33-A3A2-77AC-ACFE-9FF5A524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6B85-2AA5-A74D-6C66-E8DCC2F1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BC9C0-1C22-443B-2F19-9963171C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52A2-39BB-AA30-D8C4-B7C2DB7F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B9D8A-75C8-DFCA-F6FF-D6BD14C8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B598-1866-B1CC-3FE1-A2C60FA8D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27983-A336-FC72-F137-6BF4D678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78BE3-C51A-7B1F-F31B-FDB24DD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8929B-FF42-309C-315F-DAC2F3B1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6A54-C017-F32B-B21B-9C6E42BE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C4E89-53C4-F1EB-2D79-87640BC6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9E506-2126-BFD7-95E6-8B090704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75964-F5A3-FFAA-BA9A-7AD2B89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AF56D-3B26-D6AB-FB43-93298465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691B1-CFD1-2C76-E349-0480A3C7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DC242-4AE9-5E42-443B-632AA181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AF55-D4F5-D50A-DFEF-FBD07DC3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BDF0-1BA2-9548-F224-1B1604E2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79784-7A57-71EE-48BB-84EC1540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98931-A9F9-DC68-183D-BB4DD78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9C9D-5253-9834-A526-7D9907E7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683F-9660-C662-4868-9C7EA7C5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65CF-F33B-6ABF-AD40-71BFE6A9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95D18-7741-771C-39C4-6CBA618B4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451F0-DD34-372D-CC90-8BFF2B72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F4EE4-D9C2-9F9E-F23D-99D9DE53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BDCF3-9BD8-5182-28A4-3A08E43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EF56-76E0-7908-635E-3C5F4A59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5AABA-1BE7-F61A-9762-A683CA68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91C2-871E-147F-8368-9F8E9A3C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7D5C-01AD-4520-FC0E-D25181807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8EBD-C7F1-2E4A-887E-03838308857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1D93-0883-62C0-D5C4-45E651F0E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D38D1-17EF-336E-0831-A520FFA76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BF7C-69B6-524E-9426-3FFA2FC9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5EDC-EB63-85D2-EDDA-53EA71C00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Sourcetracker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090A3-FD90-18A8-6721-19C006CA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DAWG Workshop</a:t>
            </a:r>
          </a:p>
          <a:p>
            <a:r>
              <a:rPr lang="en-US" dirty="0"/>
              <a:t>Apr 14 2023</a:t>
            </a:r>
          </a:p>
        </p:txBody>
      </p:sp>
    </p:spTree>
    <p:extLst>
      <p:ext uri="{BB962C8B-B14F-4D97-AF65-F5344CB8AC3E}">
        <p14:creationId xmlns:p14="http://schemas.microsoft.com/office/powerpoint/2010/main" val="36061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C0FF3-A1B4-D45D-ACC3-46287102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Sourcetracker2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2E58-ECC9-5871-8801-D595B0EC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estimate the proportion of </a:t>
            </a:r>
            <a:r>
              <a:rPr lang="en-US" sz="2000" u="sng" dirty="0"/>
              <a:t>sources</a:t>
            </a:r>
            <a:r>
              <a:rPr lang="en-US" sz="2000" dirty="0"/>
              <a:t> to a given </a:t>
            </a:r>
            <a:r>
              <a:rPr lang="en-US" sz="2000" u="sng" dirty="0"/>
              <a:t>sink</a:t>
            </a:r>
            <a:r>
              <a:rPr lang="en-US" sz="2000" dirty="0"/>
              <a:t> --- identify the source of microbes in a given environment </a:t>
            </a:r>
            <a:endParaRPr lang="en-US" sz="2000" u="sng" dirty="0"/>
          </a:p>
          <a:p>
            <a:r>
              <a:rPr lang="en-US" sz="2000" u="sng" dirty="0"/>
              <a:t>Source:</a:t>
            </a:r>
            <a:r>
              <a:rPr lang="en-US" sz="2000" dirty="0"/>
              <a:t> consists multiple samples that came from an environment of interest</a:t>
            </a:r>
          </a:p>
          <a:p>
            <a:r>
              <a:rPr lang="en-US" sz="2000" u="sng" dirty="0"/>
              <a:t>Sink</a:t>
            </a:r>
            <a:r>
              <a:rPr lang="en-US" sz="2000" dirty="0"/>
              <a:t>: a single sample</a:t>
            </a:r>
          </a:p>
          <a:p>
            <a:endParaRPr lang="en-US" sz="2000" u="sng" dirty="0"/>
          </a:p>
          <a:p>
            <a:endParaRPr lang="en-US" sz="20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1E39CCD-7205-FCD3-BA8C-1E3E4690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20765"/>
            <a:ext cx="5150277" cy="18412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937FA-9BEE-605E-5606-7691FDC00024}"/>
              </a:ext>
            </a:extLst>
          </p:cNvPr>
          <p:cNvSpPr txBox="1"/>
          <p:nvPr/>
        </p:nvSpPr>
        <p:spPr>
          <a:xfrm>
            <a:off x="7686675" y="5466223"/>
            <a:ext cx="21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Knights, D </a:t>
            </a:r>
            <a:r>
              <a:rPr lang="en-US" i="1" dirty="0"/>
              <a:t>et al. </a:t>
            </a:r>
            <a:r>
              <a:rPr lang="en-US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5559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8DAF5-D011-2FA9-2C5D-7EA9594E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Why sourcetracker2?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7930F-6DB3-FC09-9F1E-FC1734CA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Can handle complex mixture of bacterial sources </a:t>
            </a:r>
          </a:p>
          <a:p>
            <a:r>
              <a:rPr lang="en-US" sz="2200" dirty="0"/>
              <a:t>soil may contain animal feces and plant DNA and etc.</a:t>
            </a:r>
          </a:p>
          <a:p>
            <a:endParaRPr lang="en-US" sz="2200" dirty="0"/>
          </a:p>
          <a:p>
            <a:r>
              <a:rPr lang="en-US" sz="2200" dirty="0"/>
              <a:t>out-performs other models</a:t>
            </a:r>
          </a:p>
          <a:p>
            <a:r>
              <a:rPr lang="en-US" sz="2200" dirty="0"/>
              <a:t>Compatible with multiple data type (16S and WGS)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96B1EB0-9006-082A-4367-43556BBF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31" y="640080"/>
            <a:ext cx="668004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CD72-42C1-AEB9-AEE5-40342D80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sourcetracker2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912D-105C-EE3B-6D26-822FBAA4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919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Imagine you have 3 jar filled (J1, J2, and J3) with colored balls, and your mission is to figure out the distribution of each color in each jar. </a:t>
            </a:r>
          </a:p>
          <a:p>
            <a:endParaRPr lang="en-US" dirty="0"/>
          </a:p>
          <a:p>
            <a:r>
              <a:rPr lang="en-US" dirty="0"/>
              <a:t>To do that, you randomly sampled from each jar, and that is your sample jar (sink). </a:t>
            </a:r>
          </a:p>
          <a:p>
            <a:r>
              <a:rPr lang="en-US" dirty="0"/>
              <a:t>The underlying mechanism of sourcetracker2—Gibb’s sampler, can estimate the source proportion of all three jars, including any unknown source.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CFFAA8-4681-CB45-47DE-88CF5C81A617}"/>
              </a:ext>
            </a:extLst>
          </p:cNvPr>
          <p:cNvGrpSpPr/>
          <p:nvPr/>
        </p:nvGrpSpPr>
        <p:grpSpPr>
          <a:xfrm>
            <a:off x="8605381" y="1314450"/>
            <a:ext cx="2693357" cy="1604114"/>
            <a:chOff x="8605381" y="1314450"/>
            <a:chExt cx="2693357" cy="1604114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4EA6444E-2771-0284-E8C8-267B9F988351}"/>
                </a:ext>
              </a:extLst>
            </p:cNvPr>
            <p:cNvSpPr/>
            <p:nvPr/>
          </p:nvSpPr>
          <p:spPr>
            <a:xfrm>
              <a:off x="8605381" y="1690688"/>
              <a:ext cx="688931" cy="122787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34FF4CEC-6B27-4020-C344-924337B578D9}"/>
                </a:ext>
              </a:extLst>
            </p:cNvPr>
            <p:cNvSpPr/>
            <p:nvPr/>
          </p:nvSpPr>
          <p:spPr>
            <a:xfrm>
              <a:off x="9635124" y="1690688"/>
              <a:ext cx="688931" cy="1227876"/>
            </a:xfrm>
            <a:prstGeom prst="ca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CE573F99-E867-4E62-9BDD-33E5F0161B95}"/>
                </a:ext>
              </a:extLst>
            </p:cNvPr>
            <p:cNvSpPr/>
            <p:nvPr/>
          </p:nvSpPr>
          <p:spPr>
            <a:xfrm>
              <a:off x="10609807" y="1690688"/>
              <a:ext cx="688931" cy="1227876"/>
            </a:xfrm>
            <a:prstGeom prst="ca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B81090-8EED-597C-273A-8057667C776A}"/>
                </a:ext>
              </a:extLst>
            </p:cNvPr>
            <p:cNvSpPr/>
            <p:nvPr/>
          </p:nvSpPr>
          <p:spPr>
            <a:xfrm>
              <a:off x="8786813" y="2157413"/>
              <a:ext cx="163033" cy="1472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2A587B-F4EE-C062-CD38-893D054B8578}"/>
                </a:ext>
              </a:extLst>
            </p:cNvPr>
            <p:cNvSpPr/>
            <p:nvPr/>
          </p:nvSpPr>
          <p:spPr>
            <a:xfrm>
              <a:off x="8939213" y="2309813"/>
              <a:ext cx="163033" cy="147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8B1353-0534-C9C2-8682-F8D8BAAE245F}"/>
                </a:ext>
              </a:extLst>
            </p:cNvPr>
            <p:cNvSpPr/>
            <p:nvPr/>
          </p:nvSpPr>
          <p:spPr>
            <a:xfrm>
              <a:off x="8868329" y="2523700"/>
              <a:ext cx="163033" cy="147213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302E0C-CC30-A016-4F63-3D730960270C}"/>
                </a:ext>
              </a:extLst>
            </p:cNvPr>
            <p:cNvSpPr/>
            <p:nvPr/>
          </p:nvSpPr>
          <p:spPr>
            <a:xfrm>
              <a:off x="9751414" y="2202443"/>
              <a:ext cx="163033" cy="147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57F671-A92E-FB58-94BB-B94F0300824F}"/>
                </a:ext>
              </a:extLst>
            </p:cNvPr>
            <p:cNvSpPr/>
            <p:nvPr/>
          </p:nvSpPr>
          <p:spPr>
            <a:xfrm>
              <a:off x="9798614" y="2489937"/>
              <a:ext cx="163033" cy="147213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F258F5-D202-1763-EFB4-DCFD3314239E}"/>
                </a:ext>
              </a:extLst>
            </p:cNvPr>
            <p:cNvSpPr/>
            <p:nvPr/>
          </p:nvSpPr>
          <p:spPr>
            <a:xfrm>
              <a:off x="10791239" y="2066498"/>
              <a:ext cx="163033" cy="147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552C1A-12B8-8A6B-8FFA-E4B3FD10E5E1}"/>
                </a:ext>
              </a:extLst>
            </p:cNvPr>
            <p:cNvSpPr/>
            <p:nvPr/>
          </p:nvSpPr>
          <p:spPr>
            <a:xfrm>
              <a:off x="10954272" y="2463106"/>
              <a:ext cx="163033" cy="147213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096C97-C395-7340-6D83-FC834BFE3C6B}"/>
                </a:ext>
              </a:extLst>
            </p:cNvPr>
            <p:cNvSpPr/>
            <p:nvPr/>
          </p:nvSpPr>
          <p:spPr>
            <a:xfrm>
              <a:off x="9093735" y="2003290"/>
              <a:ext cx="163033" cy="147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968724-A201-C7D0-9857-07D809E7D624}"/>
                </a:ext>
              </a:extLst>
            </p:cNvPr>
            <p:cNvSpPr/>
            <p:nvPr/>
          </p:nvSpPr>
          <p:spPr>
            <a:xfrm>
              <a:off x="9091613" y="2462213"/>
              <a:ext cx="163033" cy="147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2580E5-EB0C-3F7C-7A9A-F9ED370C10E7}"/>
                </a:ext>
              </a:extLst>
            </p:cNvPr>
            <p:cNvSpPr/>
            <p:nvPr/>
          </p:nvSpPr>
          <p:spPr>
            <a:xfrm>
              <a:off x="9976051" y="2289487"/>
              <a:ext cx="163033" cy="1472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4060A3-88B5-95BE-C9A4-F0B62573C6C7}"/>
                </a:ext>
              </a:extLst>
            </p:cNvPr>
            <p:cNvSpPr/>
            <p:nvPr/>
          </p:nvSpPr>
          <p:spPr>
            <a:xfrm>
              <a:off x="10665112" y="2613764"/>
              <a:ext cx="163033" cy="1472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37C09F-7784-7861-F084-9983AA238482}"/>
                </a:ext>
              </a:extLst>
            </p:cNvPr>
            <p:cNvSpPr/>
            <p:nvPr/>
          </p:nvSpPr>
          <p:spPr>
            <a:xfrm>
              <a:off x="10746628" y="2302925"/>
              <a:ext cx="163033" cy="1472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990DE8-3566-5814-D55A-E5C1DF858631}"/>
                </a:ext>
              </a:extLst>
            </p:cNvPr>
            <p:cNvSpPr txBox="1"/>
            <p:nvPr/>
          </p:nvSpPr>
          <p:spPr>
            <a:xfrm>
              <a:off x="8786813" y="131445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49F04A-8CAF-39BB-C44B-98F60931CA89}"/>
                </a:ext>
              </a:extLst>
            </p:cNvPr>
            <p:cNvSpPr txBox="1"/>
            <p:nvPr/>
          </p:nvSpPr>
          <p:spPr>
            <a:xfrm>
              <a:off x="9779990" y="132026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06FE43-50EC-A681-59E0-776EE2E87E18}"/>
                </a:ext>
              </a:extLst>
            </p:cNvPr>
            <p:cNvSpPr txBox="1"/>
            <p:nvPr/>
          </p:nvSpPr>
          <p:spPr>
            <a:xfrm>
              <a:off x="10766560" y="133656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893E66-177D-52FC-CAA4-9B3BFDAA3573}"/>
                </a:ext>
              </a:extLst>
            </p:cNvPr>
            <p:cNvSpPr txBox="1"/>
            <p:nvPr/>
          </p:nvSpPr>
          <p:spPr>
            <a:xfrm>
              <a:off x="8699092" y="163306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AF8A12-75B7-7CB0-ED3B-7994968B5FBE}"/>
                </a:ext>
              </a:extLst>
            </p:cNvPr>
            <p:cNvSpPr txBox="1"/>
            <p:nvPr/>
          </p:nvSpPr>
          <p:spPr>
            <a:xfrm>
              <a:off x="9742550" y="165330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F18BBB-4E39-D276-8F09-D9743DA084F8}"/>
                </a:ext>
              </a:extLst>
            </p:cNvPr>
            <p:cNvSpPr txBox="1"/>
            <p:nvPr/>
          </p:nvSpPr>
          <p:spPr>
            <a:xfrm>
              <a:off x="10729442" y="1640685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E39CD8-B0F7-6F0B-C2D2-4B496C42DDB1}"/>
              </a:ext>
            </a:extLst>
          </p:cNvPr>
          <p:cNvGrpSpPr/>
          <p:nvPr/>
        </p:nvGrpSpPr>
        <p:grpSpPr>
          <a:xfrm>
            <a:off x="9635124" y="3214688"/>
            <a:ext cx="794751" cy="2143125"/>
            <a:chOff x="9635124" y="3214688"/>
            <a:chExt cx="794751" cy="2143125"/>
          </a:xfrm>
        </p:grpSpPr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E1E5C2B9-B2FF-F63B-EB49-B761897D74BE}"/>
                </a:ext>
              </a:extLst>
            </p:cNvPr>
            <p:cNvSpPr/>
            <p:nvPr/>
          </p:nvSpPr>
          <p:spPr>
            <a:xfrm>
              <a:off x="9751414" y="3214688"/>
              <a:ext cx="498006" cy="6715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C2BEF02F-ED93-B477-A841-C30E33C84BFD}"/>
                </a:ext>
              </a:extLst>
            </p:cNvPr>
            <p:cNvSpPr/>
            <p:nvPr/>
          </p:nvSpPr>
          <p:spPr>
            <a:xfrm>
              <a:off x="9635124" y="4001294"/>
              <a:ext cx="794751" cy="1356519"/>
            </a:xfrm>
            <a:prstGeom prst="can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6EB193-A565-C0C7-92C4-346B5B5050BD}"/>
                </a:ext>
              </a:extLst>
            </p:cNvPr>
            <p:cNvSpPr/>
            <p:nvPr/>
          </p:nvSpPr>
          <p:spPr>
            <a:xfrm>
              <a:off x="9880130" y="4386263"/>
              <a:ext cx="152369" cy="171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F1FF146-B34F-F620-89E7-CBF1D4405748}"/>
                </a:ext>
              </a:extLst>
            </p:cNvPr>
            <p:cNvSpPr/>
            <p:nvPr/>
          </p:nvSpPr>
          <p:spPr>
            <a:xfrm>
              <a:off x="10032530" y="4538663"/>
              <a:ext cx="152369" cy="17145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3E353-97B2-0101-5023-83687256A75E}"/>
                </a:ext>
              </a:extLst>
            </p:cNvPr>
            <p:cNvSpPr/>
            <p:nvPr/>
          </p:nvSpPr>
          <p:spPr>
            <a:xfrm>
              <a:off x="9826079" y="4883205"/>
              <a:ext cx="152369" cy="1714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AD07DC-FEE4-8BE3-B208-AFD601F3222D}"/>
              </a:ext>
            </a:extLst>
          </p:cNvPr>
          <p:cNvGrpSpPr/>
          <p:nvPr/>
        </p:nvGrpSpPr>
        <p:grpSpPr>
          <a:xfrm>
            <a:off x="7992510" y="2092228"/>
            <a:ext cx="666269" cy="2773014"/>
            <a:chOff x="7992510" y="2092228"/>
            <a:chExt cx="666269" cy="2773014"/>
          </a:xfrm>
        </p:grpSpPr>
        <p:sp>
          <p:nvSpPr>
            <p:cNvPr id="35" name="Curved Down Arrow 34">
              <a:extLst>
                <a:ext uri="{FF2B5EF4-FFF2-40B4-BE49-F238E27FC236}">
                  <a16:creationId xmlns:a16="http://schemas.microsoft.com/office/drawing/2014/main" id="{B98567B0-D3AE-44EC-6F8D-089878DFAB39}"/>
                </a:ext>
              </a:extLst>
            </p:cNvPr>
            <p:cNvSpPr/>
            <p:nvPr/>
          </p:nvSpPr>
          <p:spPr>
            <a:xfrm rot="15900409">
              <a:off x="7075999" y="3282461"/>
              <a:ext cx="2773014" cy="39254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C98724-E731-E3F5-9560-6E772BC9996F}"/>
                </a:ext>
              </a:extLst>
            </p:cNvPr>
            <p:cNvSpPr txBox="1"/>
            <p:nvPr/>
          </p:nvSpPr>
          <p:spPr>
            <a:xfrm rot="5065916">
              <a:off x="7415365" y="3365778"/>
              <a:ext cx="1523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Gibbs sampler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8E-965A-16DC-1B94-3F0EDD5A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2729-90FB-ACC3-E61A-17616084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Source tracking, microbial interactions with environment === disease transmission, food microbiology, and microbial forensics</a:t>
            </a:r>
          </a:p>
          <a:p>
            <a:r>
              <a:rPr lang="en-US" dirty="0"/>
              <a:t>Allow us to understand the compositions in the environment</a:t>
            </a:r>
          </a:p>
          <a:p>
            <a:endParaRPr lang="en-US" dirty="0"/>
          </a:p>
          <a:p>
            <a:r>
              <a:rPr lang="en-US" dirty="0"/>
              <a:t>Limitations: </a:t>
            </a:r>
          </a:p>
          <a:p>
            <a:r>
              <a:rPr lang="en-US" dirty="0"/>
              <a:t>One source can contain of multiple sources </a:t>
            </a:r>
          </a:p>
          <a:p>
            <a:pPr lvl="1"/>
            <a:r>
              <a:rPr lang="en-US" dirty="0"/>
              <a:t>Found skin microbes in soil samples, it could be from my fingers or someone else’s fingers</a:t>
            </a:r>
          </a:p>
        </p:txBody>
      </p:sp>
    </p:spTree>
    <p:extLst>
      <p:ext uri="{BB962C8B-B14F-4D97-AF65-F5344CB8AC3E}">
        <p14:creationId xmlns:p14="http://schemas.microsoft.com/office/powerpoint/2010/main" val="18634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6578-7D4F-75D7-C99E-E0BA8537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8571342-8C52-F589-978C-B5D1A1ED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2108994"/>
            <a:ext cx="8610600" cy="3784600"/>
          </a:xfrm>
        </p:spPr>
      </p:pic>
    </p:spTree>
    <p:extLst>
      <p:ext uri="{BB962C8B-B14F-4D97-AF65-F5344CB8AC3E}">
        <p14:creationId xmlns:p14="http://schemas.microsoft.com/office/powerpoint/2010/main" val="351289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235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Sourcetracker 2</vt:lpstr>
      <vt:lpstr>Sourcetracker2</vt:lpstr>
      <vt:lpstr>Why sourcetracker2?</vt:lpstr>
      <vt:lpstr>How does sourcetracker2 work?</vt:lpstr>
      <vt:lpstr>Applications and limitations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Sourcetracker 2</dc:title>
  <dc:creator>So Susan</dc:creator>
  <cp:lastModifiedBy>So Susan</cp:lastModifiedBy>
  <cp:revision>2</cp:revision>
  <dcterms:created xsi:type="dcterms:W3CDTF">2023-04-12T19:49:54Z</dcterms:created>
  <dcterms:modified xsi:type="dcterms:W3CDTF">2023-04-13T14:17:10Z</dcterms:modified>
</cp:coreProperties>
</file>