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36" r:id="rId2"/>
    <p:sldId id="341" r:id="rId3"/>
    <p:sldId id="338" r:id="rId4"/>
    <p:sldId id="340" r:id="rId5"/>
    <p:sldId id="342" r:id="rId6"/>
    <p:sldId id="339" r:id="rId7"/>
    <p:sldId id="323" r:id="rId8"/>
    <p:sldId id="335" r:id="rId9"/>
    <p:sldId id="334" r:id="rId10"/>
    <p:sldId id="319" r:id="rId11"/>
    <p:sldId id="313"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rishusnan/Downloads/EDP%20Capstone%20SC%20Group%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rishusnan/Downloads/EDP%20Capstone%20SC%20Grou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rishusnan/Downloads/EDP%20Capstone%20SC%20Group%201(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rishusnan/Downloads/EDP%20Capstone%20SC%20Group%201(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[EDP Capstone SC Group 1.xlsx]Sheet2!PivotTable3</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Loan Status</a:t>
            </a:r>
            <a:r>
              <a:rPr lang="en-US" sz="2000" baseline="0" dirty="0"/>
              <a:t> vs Credit History</a:t>
            </a:r>
          </a:p>
          <a:p>
            <a:pPr>
              <a:defRPr sz="2000"/>
            </a:pPr>
            <a:r>
              <a:rPr lang="en-US" sz="2000" baseline="0" dirty="0">
                <a:solidFill>
                  <a:srgbClr val="FF0000"/>
                </a:solidFill>
              </a:rPr>
              <a:t>Reject</a:t>
            </a:r>
            <a:r>
              <a:rPr lang="en-US" sz="2000" baseline="0" dirty="0"/>
              <a:t> &amp; </a:t>
            </a:r>
            <a:r>
              <a:rPr lang="en-US" sz="2000" baseline="0" dirty="0">
                <a:solidFill>
                  <a:srgbClr val="00B050"/>
                </a:solidFill>
              </a:rPr>
              <a:t>Success</a:t>
            </a:r>
            <a:endParaRPr lang="en-US" sz="2000" dirty="0">
              <a:solidFill>
                <a:srgbClr val="00B050"/>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Sheet2!$B$1:$B$2</c:f>
              <c:strCache>
                <c:ptCount val="1"/>
                <c:pt idx="0">
                  <c:v>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Sheet2!$A$3:$A$5</c:f>
              <c:strCache>
                <c:ptCount val="2"/>
                <c:pt idx="0">
                  <c:v>0</c:v>
                </c:pt>
                <c:pt idx="1">
                  <c:v>1</c:v>
                </c:pt>
              </c:strCache>
            </c:strRef>
          </c:cat>
          <c:val>
            <c:numRef>
              <c:f>Sheet2!$B$3:$B$5</c:f>
              <c:numCache>
                <c:formatCode>0.00%</c:formatCode>
                <c:ptCount val="2"/>
                <c:pt idx="0">
                  <c:v>0.68345323741007191</c:v>
                </c:pt>
                <c:pt idx="1">
                  <c:v>0.20421052631578948</c:v>
                </c:pt>
              </c:numCache>
            </c:numRef>
          </c:val>
          <c:extLst>
            <c:ext xmlns:c16="http://schemas.microsoft.com/office/drawing/2014/chart" uri="{C3380CC4-5D6E-409C-BE32-E72D297353CC}">
              <c16:uniqueId val="{00000000-7508-A245-AB7C-0ABE4E6DFE0B}"/>
            </c:ext>
          </c:extLst>
        </c:ser>
        <c:ser>
          <c:idx val="1"/>
          <c:order val="1"/>
          <c:tx>
            <c:strRef>
              <c:f>Sheet2!$C$1:$C$2</c:f>
              <c:strCache>
                <c:ptCount val="1"/>
                <c:pt idx="0">
                  <c:v>Y</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Sheet2!$A$3:$A$5</c:f>
              <c:strCache>
                <c:ptCount val="2"/>
                <c:pt idx="0">
                  <c:v>0</c:v>
                </c:pt>
                <c:pt idx="1">
                  <c:v>1</c:v>
                </c:pt>
              </c:strCache>
            </c:strRef>
          </c:cat>
          <c:val>
            <c:numRef>
              <c:f>Sheet2!$C$3:$C$5</c:f>
              <c:numCache>
                <c:formatCode>0.00%</c:formatCode>
                <c:ptCount val="2"/>
                <c:pt idx="0">
                  <c:v>0.31654676258992803</c:v>
                </c:pt>
                <c:pt idx="1">
                  <c:v>0.79578947368421049</c:v>
                </c:pt>
              </c:numCache>
            </c:numRef>
          </c:val>
          <c:extLst>
            <c:ext xmlns:c16="http://schemas.microsoft.com/office/drawing/2014/chart" uri="{C3380CC4-5D6E-409C-BE32-E72D297353CC}">
              <c16:uniqueId val="{00000001-7508-A245-AB7C-0ABE4E6DFE0B}"/>
            </c:ext>
          </c:extLst>
        </c:ser>
        <c:dLbls>
          <c:dLblPos val="ctr"/>
          <c:showLegendKey val="0"/>
          <c:showVal val="1"/>
          <c:showCatName val="0"/>
          <c:showSerName val="0"/>
          <c:showPercent val="0"/>
          <c:showBubbleSize val="0"/>
        </c:dLbls>
        <c:gapWidth val="219"/>
        <c:overlap val="100"/>
        <c:axId val="1859870608"/>
        <c:axId val="1859871856"/>
      </c:barChart>
      <c:catAx>
        <c:axId val="1859870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59871856"/>
        <c:crosses val="autoZero"/>
        <c:auto val="1"/>
        <c:lblAlgn val="ctr"/>
        <c:lblOffset val="100"/>
        <c:noMultiLvlLbl val="0"/>
      </c:catAx>
      <c:valAx>
        <c:axId val="1859871856"/>
        <c:scaling>
          <c:orientation val="minMax"/>
        </c:scaling>
        <c:delete val="1"/>
        <c:axPos val="b"/>
        <c:numFmt formatCode="0.00%" sourceLinked="1"/>
        <c:majorTickMark val="none"/>
        <c:minorTickMark val="none"/>
        <c:tickLblPos val="nextTo"/>
        <c:crossAx val="185987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[EDP Capstone SC Group 1.xlsx]Sheet2!PivotTable5</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Loan Status vs Dependent</a:t>
            </a:r>
          </a:p>
          <a:p>
            <a:pPr>
              <a:defRPr sz="2000"/>
            </a:pPr>
            <a:r>
              <a:rPr lang="en-US" sz="2000" dirty="0"/>
              <a:t>&lt;3 and</a:t>
            </a:r>
            <a:r>
              <a:rPr lang="en-US" sz="2000" baseline="0" dirty="0"/>
              <a:t> &gt;3</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Sheet2!$S$1</c:f>
              <c:strCache>
                <c:ptCount val="1"/>
                <c:pt idx="0">
                  <c:v>Sum of 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Sheet2!$R$2:$R$4</c:f>
              <c:strCache>
                <c:ptCount val="2"/>
                <c:pt idx="0">
                  <c:v>&lt;3</c:v>
                </c:pt>
                <c:pt idx="1">
                  <c:v>&gt;3</c:v>
                </c:pt>
              </c:strCache>
            </c:strRef>
          </c:cat>
          <c:val>
            <c:numRef>
              <c:f>Sheet2!$S$2:$S$4</c:f>
              <c:numCache>
                <c:formatCode>General</c:formatCode>
                <c:ptCount val="2"/>
                <c:pt idx="0">
                  <c:v>174</c:v>
                </c:pt>
                <c:pt idx="1">
                  <c:v>18</c:v>
                </c:pt>
              </c:numCache>
            </c:numRef>
          </c:val>
          <c:extLst>
            <c:ext xmlns:c16="http://schemas.microsoft.com/office/drawing/2014/chart" uri="{C3380CC4-5D6E-409C-BE32-E72D297353CC}">
              <c16:uniqueId val="{00000000-8850-7C4E-BF35-DD4615EE0BAE}"/>
            </c:ext>
          </c:extLst>
        </c:ser>
        <c:ser>
          <c:idx val="1"/>
          <c:order val="1"/>
          <c:tx>
            <c:strRef>
              <c:f>Sheet2!$T$1</c:f>
              <c:strCache>
                <c:ptCount val="1"/>
                <c:pt idx="0">
                  <c:v>Sum of Y</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Sheet2!$R$2:$R$4</c:f>
              <c:strCache>
                <c:ptCount val="2"/>
                <c:pt idx="0">
                  <c:v>&lt;3</c:v>
                </c:pt>
                <c:pt idx="1">
                  <c:v>&gt;3</c:v>
                </c:pt>
              </c:strCache>
            </c:strRef>
          </c:cat>
          <c:val>
            <c:numRef>
              <c:f>Sheet2!$T$2:$T$4</c:f>
              <c:numCache>
                <c:formatCode>General</c:formatCode>
                <c:ptCount val="2"/>
                <c:pt idx="0">
                  <c:v>389</c:v>
                </c:pt>
                <c:pt idx="1">
                  <c:v>33</c:v>
                </c:pt>
              </c:numCache>
            </c:numRef>
          </c:val>
          <c:extLst>
            <c:ext xmlns:c16="http://schemas.microsoft.com/office/drawing/2014/chart" uri="{C3380CC4-5D6E-409C-BE32-E72D297353CC}">
              <c16:uniqueId val="{00000001-8850-7C4E-BF35-DD4615EE0BAE}"/>
            </c:ext>
          </c:extLst>
        </c:ser>
        <c:dLbls>
          <c:dLblPos val="outEnd"/>
          <c:showLegendKey val="0"/>
          <c:showVal val="1"/>
          <c:showCatName val="0"/>
          <c:showSerName val="0"/>
          <c:showPercent val="0"/>
          <c:showBubbleSize val="0"/>
        </c:dLbls>
        <c:gapWidth val="219"/>
        <c:overlap val="-27"/>
        <c:axId val="1982613024"/>
        <c:axId val="1982612608"/>
      </c:barChart>
      <c:catAx>
        <c:axId val="19826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982612608"/>
        <c:crosses val="autoZero"/>
        <c:auto val="1"/>
        <c:lblAlgn val="ctr"/>
        <c:lblOffset val="100"/>
        <c:noMultiLvlLbl val="0"/>
      </c:catAx>
      <c:valAx>
        <c:axId val="1982612608"/>
        <c:scaling>
          <c:orientation val="minMax"/>
        </c:scaling>
        <c:delete val="1"/>
        <c:axPos val="l"/>
        <c:numFmt formatCode="General" sourceLinked="1"/>
        <c:majorTickMark val="none"/>
        <c:minorTickMark val="none"/>
        <c:tickLblPos val="nextTo"/>
        <c:crossAx val="1982613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Sheet2!$A$32</c:f>
              <c:strCache>
                <c:ptCount val="1"/>
                <c:pt idx="0">
                  <c:v>Graduate </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5758-2747-8238-B4AE556DE82F}"/>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5758-2747-8238-B4AE556DE82F}"/>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Sheet2!$B$31:$C$31</c:f>
              <c:strCache>
                <c:ptCount val="2"/>
                <c:pt idx="0">
                  <c:v>N</c:v>
                </c:pt>
                <c:pt idx="1">
                  <c:v>Y</c:v>
                </c:pt>
              </c:strCache>
            </c:strRef>
          </c:cat>
          <c:val>
            <c:numRef>
              <c:f>Sheet2!$B$32:$C$32</c:f>
              <c:numCache>
                <c:formatCode>General</c:formatCode>
                <c:ptCount val="2"/>
                <c:pt idx="0">
                  <c:v>140</c:v>
                </c:pt>
                <c:pt idx="1">
                  <c:v>340</c:v>
                </c:pt>
              </c:numCache>
            </c:numRef>
          </c:val>
          <c:extLst>
            <c:ext xmlns:c16="http://schemas.microsoft.com/office/drawing/2014/chart" uri="{C3380CC4-5D6E-409C-BE32-E72D297353CC}">
              <c16:uniqueId val="{00000004-5758-2747-8238-B4AE556DE82F}"/>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Sheet2!$A$35</c:f>
              <c:strCache>
                <c:ptCount val="1"/>
                <c:pt idx="0">
                  <c:v>Not Graduate</c:v>
                </c:pt>
              </c:strCache>
            </c:strRef>
          </c:tx>
          <c:spPr>
            <a:solidFill>
              <a:srgbClr val="00B050"/>
            </a:solidFill>
          </c:spPr>
          <c:dPt>
            <c:idx val="0"/>
            <c:bubble3D val="0"/>
            <c:spPr>
              <a:solidFill>
                <a:srgbClr val="FF0000"/>
              </a:solidFill>
              <a:ln w="19050">
                <a:solidFill>
                  <a:schemeClr val="lt1"/>
                </a:solidFill>
              </a:ln>
              <a:effectLst/>
            </c:spPr>
            <c:extLst>
              <c:ext xmlns:c16="http://schemas.microsoft.com/office/drawing/2014/chart" uri="{C3380CC4-5D6E-409C-BE32-E72D297353CC}">
                <c16:uniqueId val="{00000001-34E2-884B-91E1-59DD5769FEF9}"/>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34E2-884B-91E1-59DD5769FEF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Sheet2!$B$34:$C$34</c:f>
              <c:strCache>
                <c:ptCount val="2"/>
                <c:pt idx="0">
                  <c:v>N</c:v>
                </c:pt>
                <c:pt idx="1">
                  <c:v>Y</c:v>
                </c:pt>
              </c:strCache>
            </c:strRef>
          </c:cat>
          <c:val>
            <c:numRef>
              <c:f>Sheet2!$B$35:$C$35</c:f>
              <c:numCache>
                <c:formatCode>General</c:formatCode>
                <c:ptCount val="2"/>
                <c:pt idx="0">
                  <c:v>52</c:v>
                </c:pt>
                <c:pt idx="1">
                  <c:v>82</c:v>
                </c:pt>
              </c:numCache>
            </c:numRef>
          </c:val>
          <c:extLst>
            <c:ext xmlns:c16="http://schemas.microsoft.com/office/drawing/2014/chart" uri="{C3380CC4-5D6E-409C-BE32-E72D297353CC}">
              <c16:uniqueId val="{00000004-34E2-884B-91E1-59DD5769FEF9}"/>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7C08A-4F57-414C-A605-9A269A7E7F3C}" type="datetimeFigureOut">
              <a:rPr lang="en-US" smtClean="0"/>
              <a:t>2/25/22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A895B-F04A-E240-816D-5D0FDD05F8CA}" type="slidenum">
              <a:rPr lang="en-US" smtClean="0"/>
              <a:t>‹#›</a:t>
            </a:fld>
            <a:endParaRPr lang="en-US"/>
          </a:p>
        </p:txBody>
      </p:sp>
    </p:spTree>
    <p:extLst>
      <p:ext uri="{BB962C8B-B14F-4D97-AF65-F5344CB8AC3E}">
        <p14:creationId xmlns:p14="http://schemas.microsoft.com/office/powerpoint/2010/main" val="52741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B61D6C-8D16-5144-9D92-95F737CAC581}" type="slidenum">
              <a:rPr lang="en-US" smtClean="0"/>
              <a:t>7</a:t>
            </a:fld>
            <a:endParaRPr lang="en-US"/>
          </a:p>
        </p:txBody>
      </p:sp>
    </p:spTree>
    <p:extLst>
      <p:ext uri="{BB962C8B-B14F-4D97-AF65-F5344CB8AC3E}">
        <p14:creationId xmlns:p14="http://schemas.microsoft.com/office/powerpoint/2010/main" val="33017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B61D6C-8D16-5144-9D92-95F737CAC581}" type="slidenum">
              <a:rPr lang="en-US" smtClean="0"/>
              <a:t>12</a:t>
            </a:fld>
            <a:endParaRPr lang="en-US"/>
          </a:p>
        </p:txBody>
      </p:sp>
    </p:spTree>
    <p:extLst>
      <p:ext uri="{BB962C8B-B14F-4D97-AF65-F5344CB8AC3E}">
        <p14:creationId xmlns:p14="http://schemas.microsoft.com/office/powerpoint/2010/main" val="106744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6700-95AD-9E42-A746-D9C590BB4D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B9EE96F-DB35-834C-855F-A2CF57977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6A740FE-12D4-BC47-A2FB-3AE696258E61}"/>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13547878-214C-D042-8F4E-7EB90CA2A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0110-BED6-CB4E-81A1-EE2A71BB0425}"/>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390374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D46C-3F1A-224B-BD18-A0BD55FA2E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7FA018-BBDF-194A-BE3D-1041DAD6C6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746877-C779-0F49-937D-7DCC1C645CE4}"/>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361F25D9-F949-5E47-9E4A-63D0C131E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8440A-B426-BE4B-9267-FC3A7BB0FEE8}"/>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141153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DEB6E-5AD4-1349-B405-FA73BC81B5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750C40-9F0D-3146-99AC-03AC169281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AFABA1-9772-A24B-8858-6F5782541679}"/>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35B99300-3EFD-AD4C-8AD2-3C20C33D8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23BB9-3542-AB43-86B6-EA73235DFC0C}"/>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265026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18ACA7-16B1-7046-AB3B-E01CA05BFE03}"/>
              </a:ext>
            </a:extLst>
          </p:cNvPr>
          <p:cNvPicPr>
            <a:picLocks noChangeAspect="1"/>
          </p:cNvPicPr>
          <p:nvPr userDrawn="1"/>
        </p:nvPicPr>
        <p:blipFill>
          <a:blip r:embed="rId2"/>
          <a:stretch>
            <a:fillRect/>
          </a:stretch>
        </p:blipFill>
        <p:spPr>
          <a:xfrm>
            <a:off x="1" y="5778011"/>
            <a:ext cx="12192000" cy="1104612"/>
          </a:xfrm>
          <a:prstGeom prst="rect">
            <a:avLst/>
          </a:prstGeom>
        </p:spPr>
      </p:pic>
      <p:sp>
        <p:nvSpPr>
          <p:cNvPr id="10" name="Slide Number Placeholder 1">
            <a:extLst>
              <a:ext uri="{FF2B5EF4-FFF2-40B4-BE49-F238E27FC236}">
                <a16:creationId xmlns:a16="http://schemas.microsoft.com/office/drawing/2014/main" id="{E0F4DD31-02F3-2D44-8FA1-CA42A289D506}"/>
              </a:ext>
            </a:extLst>
          </p:cNvPr>
          <p:cNvSpPr txBox="1">
            <a:spLocks/>
          </p:cNvSpPr>
          <p:nvPr userDrawn="1"/>
        </p:nvSpPr>
        <p:spPr>
          <a:xfrm>
            <a:off x="10859881" y="6344777"/>
            <a:ext cx="103785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E349F-517E-594F-BCF5-F2C7993D1CC3}" type="slidenum">
              <a:rPr lang="en-US" sz="1200" smtClean="0"/>
              <a:pPr/>
              <a:t>‹#›</a:t>
            </a:fld>
            <a:endParaRPr lang="en-US" sz="1200" dirty="0"/>
          </a:p>
        </p:txBody>
      </p:sp>
      <p:sp>
        <p:nvSpPr>
          <p:cNvPr id="7" name="TextBox 6">
            <a:extLst>
              <a:ext uri="{FF2B5EF4-FFF2-40B4-BE49-F238E27FC236}">
                <a16:creationId xmlns:a16="http://schemas.microsoft.com/office/drawing/2014/main" id="{699EFD13-EA46-A345-953F-06C5F14F4266}"/>
              </a:ext>
            </a:extLst>
          </p:cNvPr>
          <p:cNvSpPr txBox="1"/>
          <p:nvPr userDrawn="1"/>
        </p:nvSpPr>
        <p:spPr>
          <a:xfrm>
            <a:off x="4258817" y="6573522"/>
            <a:ext cx="3977167" cy="182880"/>
          </a:xfrm>
          <a:prstGeom prst="rect">
            <a:avLst/>
          </a:prstGeom>
          <a:noFill/>
        </p:spPr>
        <p:txBody>
          <a:bodyPr wrap="none" lIns="0" tIns="0" rIns="0" bIns="0" rtlCol="0" anchor="ctr" anchorCtr="0">
            <a:noAutofit/>
          </a:bodyPr>
          <a:lstStyle/>
          <a:p>
            <a:r>
              <a:rPr sz="600" dirty="0">
                <a:solidFill>
                  <a:schemeClr val="tx2"/>
                </a:solidFill>
                <a:latin typeface="Myriad Pro" panose="020B0503030403020204" pitchFamily="34" charset="0"/>
              </a:rPr>
              <a:t>Copyright © 201</a:t>
            </a:r>
            <a:r>
              <a:rPr lang="en-US" sz="600" dirty="0">
                <a:solidFill>
                  <a:schemeClr val="tx2"/>
                </a:solidFill>
                <a:latin typeface="Myriad Pro" panose="020B0503030403020204" pitchFamily="34" charset="0"/>
              </a:rPr>
              <a:t>9</a:t>
            </a:r>
            <a:r>
              <a:rPr sz="600" dirty="0">
                <a:solidFill>
                  <a:schemeClr val="tx2"/>
                </a:solidFill>
                <a:latin typeface="Myriad Pro" panose="020B0503030403020204" pitchFamily="34" charset="0"/>
              </a:rPr>
              <a:t> </a:t>
            </a:r>
            <a:r>
              <a:rPr lang="en-US" sz="600" dirty="0">
                <a:solidFill>
                  <a:schemeClr val="tx2"/>
                </a:solidFill>
                <a:latin typeface="Myriad Pro" panose="020B0503030403020204" pitchFamily="34" charset="0"/>
              </a:rPr>
              <a:t>CADS</a:t>
            </a:r>
            <a:r>
              <a:rPr sz="600" dirty="0">
                <a:solidFill>
                  <a:schemeClr val="tx2"/>
                </a:solidFill>
                <a:latin typeface="Myriad Pro" panose="020B0503030403020204" pitchFamily="34" charset="0"/>
              </a:rPr>
              <a:t> and/or its affiliates. All rights reserved.  |</a:t>
            </a:r>
            <a:r>
              <a:rPr lang="en-US" sz="600" dirty="0">
                <a:solidFill>
                  <a:schemeClr val="tx2"/>
                </a:solidFill>
                <a:latin typeface="Myriad Pro" panose="020B0503030403020204" pitchFamily="34" charset="0"/>
              </a:rPr>
              <a:t>  </a:t>
            </a:r>
            <a:r>
              <a:rPr lang="en-MY" sz="600" dirty="0">
                <a:solidFill>
                  <a:schemeClr val="tx2"/>
                </a:solidFill>
                <a:latin typeface="Myriad Pro" panose="020B0503030403020204" pitchFamily="34" charset="0"/>
              </a:rPr>
              <a:t>CADS Confidential – Internal/Restricted/Highly Restricted</a:t>
            </a:r>
          </a:p>
        </p:txBody>
      </p:sp>
      <p:pic>
        <p:nvPicPr>
          <p:cNvPr id="8" name="Picture 7">
            <a:extLst>
              <a:ext uri="{FF2B5EF4-FFF2-40B4-BE49-F238E27FC236}">
                <a16:creationId xmlns:a16="http://schemas.microsoft.com/office/drawing/2014/main" id="{A0C7B4D9-6EDC-B24B-8A2A-5833EA597C4E}"/>
              </a:ext>
            </a:extLst>
          </p:cNvPr>
          <p:cNvPicPr>
            <a:picLocks noChangeAspect="1"/>
          </p:cNvPicPr>
          <p:nvPr userDrawn="1"/>
        </p:nvPicPr>
        <p:blipFill>
          <a:blip r:embed="rId3"/>
          <a:stretch>
            <a:fillRect/>
          </a:stretch>
        </p:blipFill>
        <p:spPr>
          <a:xfrm>
            <a:off x="191629" y="5860418"/>
            <a:ext cx="2109281" cy="895985"/>
          </a:xfrm>
          <a:prstGeom prst="rect">
            <a:avLst/>
          </a:prstGeom>
        </p:spPr>
      </p:pic>
    </p:spTree>
    <p:extLst>
      <p:ext uri="{BB962C8B-B14F-4D97-AF65-F5344CB8AC3E}">
        <p14:creationId xmlns:p14="http://schemas.microsoft.com/office/powerpoint/2010/main" val="314940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DB2-109A-9342-BBBC-F587670939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978E9E-5D61-FB4E-99D7-9E02F9FA96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241684-741A-2A42-8EC8-8AF68297ABB5}"/>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BB3825D4-EB5F-574C-B372-DA5854FFE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843DB-CED7-7143-B8BE-122708DFDB7C}"/>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265293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1C61-E2E1-4B4A-9C85-2DBC227802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DB63E7-3537-7047-8C37-6CF2E8EB4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B4812D-B242-344A-A2BF-8DB5DF4EDDB0}"/>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CD7CA384-543A-7A4A-8B78-9DBCD7B55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64A12-08B5-2544-89F1-A9F933EFD5CF}"/>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35314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4A28-2EEC-4042-9280-4AFA5DBEB2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FA11C2-F407-CA40-A143-480BCB3FDB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F36063-E5DD-334B-B3FD-34110AEBE3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CFBDE4-3356-3A42-B25B-6B861E4DC46B}"/>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6" name="Footer Placeholder 5">
            <a:extLst>
              <a:ext uri="{FF2B5EF4-FFF2-40B4-BE49-F238E27FC236}">
                <a16:creationId xmlns:a16="http://schemas.microsoft.com/office/drawing/2014/main" id="{EB5B083C-A328-9347-A8AE-764FB3CDD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F196B-0BC4-7F47-816A-9670394F1370}"/>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283308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FA-06A6-1142-8500-5C4A82857A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A5C65F-10E9-BB47-9805-16C9E8A45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141C16-CB9B-C64A-81C3-0034629F4E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37105A0-6FC2-5041-A898-9482D388B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B7F621-8FD5-D44A-A1FA-17F74A50DD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318D70-E369-0B4E-BB95-F3B6840F1F6C}"/>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8" name="Footer Placeholder 7">
            <a:extLst>
              <a:ext uri="{FF2B5EF4-FFF2-40B4-BE49-F238E27FC236}">
                <a16:creationId xmlns:a16="http://schemas.microsoft.com/office/drawing/2014/main" id="{F1A09C82-8163-F647-B391-D620DC7D71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32A30-90BE-E549-8131-422FC32A1A51}"/>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36306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4EFD-87F1-C941-8FFB-AF07E5426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18D7D42-5D81-C349-8F97-4B509B3F931C}"/>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4" name="Footer Placeholder 3">
            <a:extLst>
              <a:ext uri="{FF2B5EF4-FFF2-40B4-BE49-F238E27FC236}">
                <a16:creationId xmlns:a16="http://schemas.microsoft.com/office/drawing/2014/main" id="{DE170161-5E44-F640-91D4-0BFD59EBA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0C324A-2906-0040-959F-8772076407BE}"/>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98191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19131-A0D9-1A4F-91B2-B30B1F9AE8AB}"/>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3" name="Footer Placeholder 2">
            <a:extLst>
              <a:ext uri="{FF2B5EF4-FFF2-40B4-BE49-F238E27FC236}">
                <a16:creationId xmlns:a16="http://schemas.microsoft.com/office/drawing/2014/main" id="{E8967E2C-2E6D-534E-B8F0-7330C1202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4AABF4-0782-EB47-B1C7-147CC2E4CD5C}"/>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229365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E019-F221-F540-8248-CD74795E99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7430475-BD57-394B-B08A-749EB6D39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A37EC-D0DB-1141-83C9-D4C8CF70C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59BDE9-2735-6147-87A6-81C386B0CA3B}"/>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6" name="Footer Placeholder 5">
            <a:extLst>
              <a:ext uri="{FF2B5EF4-FFF2-40B4-BE49-F238E27FC236}">
                <a16:creationId xmlns:a16="http://schemas.microsoft.com/office/drawing/2014/main" id="{E8D75B98-1062-3643-AF29-5CC09B170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3C8C8-62F0-6348-86BC-35CED7B871CF}"/>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126881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E7C9-FAA1-1440-8908-26E7425072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96F80C-DC4E-3C40-81F1-6911D9CBC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7BFFA-A28A-F744-86EE-ECC83E490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1FB0F7-2017-0644-A3BE-0CD11D503660}"/>
              </a:ext>
            </a:extLst>
          </p:cNvPr>
          <p:cNvSpPr>
            <a:spLocks noGrp="1"/>
          </p:cNvSpPr>
          <p:nvPr>
            <p:ph type="dt" sz="half" idx="10"/>
          </p:nvPr>
        </p:nvSpPr>
        <p:spPr/>
        <p:txBody>
          <a:bodyPr/>
          <a:lstStyle/>
          <a:p>
            <a:fld id="{64334114-7616-DC47-AB50-BA3EEDD1ECE6}" type="datetimeFigureOut">
              <a:rPr lang="en-US" smtClean="0"/>
              <a:t>2/25/22</a:t>
            </a:fld>
            <a:endParaRPr lang="en-US"/>
          </a:p>
        </p:txBody>
      </p:sp>
      <p:sp>
        <p:nvSpPr>
          <p:cNvPr id="6" name="Footer Placeholder 5">
            <a:extLst>
              <a:ext uri="{FF2B5EF4-FFF2-40B4-BE49-F238E27FC236}">
                <a16:creationId xmlns:a16="http://schemas.microsoft.com/office/drawing/2014/main" id="{E5F9521F-98EE-6A4D-8D73-9F75AC141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0060C-103B-1B41-80A6-F1D356D05106}"/>
              </a:ext>
            </a:extLst>
          </p:cNvPr>
          <p:cNvSpPr>
            <a:spLocks noGrp="1"/>
          </p:cNvSpPr>
          <p:nvPr>
            <p:ph type="sldNum" sz="quarter" idx="12"/>
          </p:nvPr>
        </p:nvSpPr>
        <p:spPr/>
        <p:txBody>
          <a:bodyPr/>
          <a:lstStyle/>
          <a:p>
            <a:fld id="{64D4ADC5-95E4-F94A-AAB6-9A24FB344F79}" type="slidenum">
              <a:rPr lang="en-US" smtClean="0"/>
              <a:t>‹#›</a:t>
            </a:fld>
            <a:endParaRPr lang="en-US"/>
          </a:p>
        </p:txBody>
      </p:sp>
    </p:spTree>
    <p:extLst>
      <p:ext uri="{BB962C8B-B14F-4D97-AF65-F5344CB8AC3E}">
        <p14:creationId xmlns:p14="http://schemas.microsoft.com/office/powerpoint/2010/main" val="234745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51271-06D8-7E4B-8094-D74DA771E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192A64-02DA-4442-8BBE-BA63DA53B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F1F58F-C4BD-FC45-B0DB-A65D20B89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34114-7616-DC47-AB50-BA3EEDD1ECE6}" type="datetimeFigureOut">
              <a:rPr lang="en-US" smtClean="0"/>
              <a:t>2/25/22</a:t>
            </a:fld>
            <a:endParaRPr lang="en-US"/>
          </a:p>
        </p:txBody>
      </p:sp>
      <p:sp>
        <p:nvSpPr>
          <p:cNvPr id="5" name="Footer Placeholder 4">
            <a:extLst>
              <a:ext uri="{FF2B5EF4-FFF2-40B4-BE49-F238E27FC236}">
                <a16:creationId xmlns:a16="http://schemas.microsoft.com/office/drawing/2014/main" id="{AED7A920-0384-0449-A4E5-833BAA46D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9920D-1BF7-C740-89C1-06679A6F9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4ADC5-95E4-F94A-AAB6-9A24FB344F79}" type="slidenum">
              <a:rPr lang="en-US" smtClean="0"/>
              <a:t>‹#›</a:t>
            </a:fld>
            <a:endParaRPr lang="en-US"/>
          </a:p>
        </p:txBody>
      </p:sp>
    </p:spTree>
    <p:extLst>
      <p:ext uri="{BB962C8B-B14F-4D97-AF65-F5344CB8AC3E}">
        <p14:creationId xmlns:p14="http://schemas.microsoft.com/office/powerpoint/2010/main" val="181558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9FD554D-83AC-9C44-9930-B318C29932EC}"/>
              </a:ext>
            </a:extLst>
          </p:cNvPr>
          <p:cNvSpPr txBox="1">
            <a:spLocks/>
          </p:cNvSpPr>
          <p:nvPr/>
        </p:nvSpPr>
        <p:spPr>
          <a:xfrm>
            <a:off x="1524000" y="1122363"/>
            <a:ext cx="9144000" cy="2387600"/>
          </a:xfrm>
          <a:prstGeom prst="rect">
            <a:avLst/>
          </a:prstGeom>
          <a:solidFill>
            <a:schemeClr val="accent4">
              <a:lumMod val="60000"/>
              <a:lumOff val="40000"/>
            </a:schemeClr>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t>Group 1</a:t>
            </a:r>
          </a:p>
        </p:txBody>
      </p:sp>
      <p:sp>
        <p:nvSpPr>
          <p:cNvPr id="11" name="Subtitle 2">
            <a:extLst>
              <a:ext uri="{FF2B5EF4-FFF2-40B4-BE49-F238E27FC236}">
                <a16:creationId xmlns:a16="http://schemas.microsoft.com/office/drawing/2014/main" id="{37331CE5-A55D-6D42-8A08-1969F5063570}"/>
              </a:ext>
            </a:extLst>
          </p:cNvPr>
          <p:cNvSpPr txBox="1">
            <a:spLocks/>
          </p:cNvSpPr>
          <p:nvPr/>
        </p:nvSpPr>
        <p:spPr>
          <a:xfrm>
            <a:off x="1524000" y="3602037"/>
            <a:ext cx="9144000" cy="1781331"/>
          </a:xfrm>
          <a:prstGeom prst="rect">
            <a:avLst/>
          </a:prstGeom>
          <a:ln w="28575">
            <a:solidFill>
              <a:schemeClr val="accent4">
                <a:lumMod val="75000"/>
              </a:schemeClr>
            </a:solidFill>
          </a:ln>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Group Member:</a:t>
            </a:r>
          </a:p>
          <a:p>
            <a:pPr marL="457200" indent="-457200" algn="ctr">
              <a:buFont typeface="+mj-lt"/>
              <a:buAutoNum type="arabicPeriod"/>
            </a:pPr>
            <a:r>
              <a:rPr lang="en-US" dirty="0"/>
              <a:t>Nur Aida </a:t>
            </a:r>
            <a:r>
              <a:rPr lang="en-US" dirty="0" err="1"/>
              <a:t>Asyikin</a:t>
            </a:r>
            <a:r>
              <a:rPr lang="en-US" dirty="0"/>
              <a:t> Binti Salim</a:t>
            </a:r>
          </a:p>
          <a:p>
            <a:pPr marL="457200" indent="-457200" algn="ctr">
              <a:buFont typeface="+mj-lt"/>
              <a:buAutoNum type="arabicPeriod"/>
            </a:pPr>
            <a:r>
              <a:rPr lang="en-US" dirty="0"/>
              <a:t>Muhammad </a:t>
            </a:r>
            <a:r>
              <a:rPr lang="en-US" dirty="0" err="1"/>
              <a:t>Haris</a:t>
            </a:r>
            <a:r>
              <a:rPr lang="en-US" dirty="0"/>
              <a:t> Bin </a:t>
            </a:r>
            <a:r>
              <a:rPr lang="en-US" dirty="0" err="1"/>
              <a:t>Husnan</a:t>
            </a:r>
            <a:endParaRPr lang="en-US" dirty="0"/>
          </a:p>
          <a:p>
            <a:pPr marL="457200" indent="-457200" algn="ctr">
              <a:buFont typeface="+mj-lt"/>
              <a:buAutoNum type="arabicPeriod"/>
            </a:pPr>
            <a:r>
              <a:rPr lang="en-US" dirty="0"/>
              <a:t>Lim </a:t>
            </a:r>
            <a:r>
              <a:rPr lang="en-US" dirty="0" err="1"/>
              <a:t>Jie</a:t>
            </a:r>
            <a:r>
              <a:rPr lang="en-US" dirty="0"/>
              <a:t> Ann</a:t>
            </a:r>
          </a:p>
        </p:txBody>
      </p:sp>
    </p:spTree>
    <p:extLst>
      <p:ext uri="{BB962C8B-B14F-4D97-AF65-F5344CB8AC3E}">
        <p14:creationId xmlns:p14="http://schemas.microsoft.com/office/powerpoint/2010/main" val="404998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3890-D801-154C-AF3C-6713067BA3C4}"/>
              </a:ext>
            </a:extLst>
          </p:cNvPr>
          <p:cNvSpPr>
            <a:spLocks noGrp="1"/>
          </p:cNvSpPr>
          <p:nvPr>
            <p:ph type="title" idx="4294967295"/>
          </p:nvPr>
        </p:nvSpPr>
        <p:spPr>
          <a:xfrm>
            <a:off x="430213" y="231775"/>
            <a:ext cx="11760200" cy="1276350"/>
          </a:xfrm>
          <a:prstGeom prst="rect">
            <a:avLst/>
          </a:prstGeom>
        </p:spPr>
        <p:txBody>
          <a:bodyPr>
            <a:normAutofit/>
          </a:bodyPr>
          <a:lstStyle/>
          <a:p>
            <a:r>
              <a:rPr lang="en-US" sz="3600" dirty="0">
                <a:solidFill>
                  <a:schemeClr val="accent1">
                    <a:lumMod val="50000"/>
                  </a:schemeClr>
                </a:solidFill>
                <a:latin typeface="Myriad Pro" panose="020B0503030403020204" pitchFamily="34" charset="0"/>
              </a:rPr>
              <a:t>Loan Risk Capstone</a:t>
            </a:r>
            <a:br>
              <a:rPr lang="en-US" sz="3600" dirty="0">
                <a:solidFill>
                  <a:schemeClr val="accent1">
                    <a:lumMod val="50000"/>
                  </a:schemeClr>
                </a:solidFill>
                <a:latin typeface="Myriad Pro" panose="020B0503030403020204" pitchFamily="34" charset="0"/>
              </a:rPr>
            </a:br>
            <a:r>
              <a:rPr lang="en-US" sz="2000" dirty="0">
                <a:solidFill>
                  <a:schemeClr val="tx2"/>
                </a:solidFill>
                <a:latin typeface="Myriad Pro" panose="020B0503030403020204" pitchFamily="34" charset="0"/>
              </a:rPr>
              <a:t>Instructions</a:t>
            </a:r>
            <a:endParaRPr lang="en-US" sz="3600" dirty="0">
              <a:solidFill>
                <a:schemeClr val="tx2"/>
              </a:solidFill>
              <a:latin typeface="Myriad Pro" panose="020B0503030403020204" pitchFamily="34" charset="0"/>
            </a:endParaRPr>
          </a:p>
        </p:txBody>
      </p:sp>
      <p:sp>
        <p:nvSpPr>
          <p:cNvPr id="6" name="Content Placeholder 2">
            <a:extLst>
              <a:ext uri="{FF2B5EF4-FFF2-40B4-BE49-F238E27FC236}">
                <a16:creationId xmlns:a16="http://schemas.microsoft.com/office/drawing/2014/main" id="{0C878189-5BC6-7B4E-A38B-3FB4AED2F664}"/>
              </a:ext>
            </a:extLst>
          </p:cNvPr>
          <p:cNvSpPr txBox="1">
            <a:spLocks/>
          </p:cNvSpPr>
          <p:nvPr/>
        </p:nvSpPr>
        <p:spPr>
          <a:xfrm>
            <a:off x="1049552" y="1610700"/>
            <a:ext cx="10507023" cy="2205398"/>
          </a:xfrm>
          <a:prstGeom prst="rect">
            <a:avLst/>
          </a:prstGeom>
        </p:spPr>
        <p:txBody>
          <a:bodyPr>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sz="2400" dirty="0">
                <a:solidFill>
                  <a:schemeClr val="tx2"/>
                </a:solidFill>
                <a:latin typeface="Myriad Pro" panose="020B0503030403020204" pitchFamily="34" charset="0"/>
              </a:rPr>
              <a:t>Form </a:t>
            </a:r>
            <a:r>
              <a:rPr lang="en-US" sz="2400" b="1" dirty="0">
                <a:solidFill>
                  <a:schemeClr val="accent1"/>
                </a:solidFill>
                <a:latin typeface="Myriad Pro" panose="020B0503030403020204" pitchFamily="34" charset="0"/>
              </a:rPr>
              <a:t>Groups of 2 to 3</a:t>
            </a:r>
          </a:p>
          <a:p>
            <a:pPr lvl="1"/>
            <a:r>
              <a:rPr lang="en-US" sz="2000" dirty="0">
                <a:solidFill>
                  <a:schemeClr val="tx2"/>
                </a:solidFill>
                <a:latin typeface="Myriad Pro" panose="020B0503030403020204" pitchFamily="34" charset="0"/>
              </a:rPr>
              <a:t>Ideally, members should cut across various risk functions</a:t>
            </a:r>
          </a:p>
          <a:p>
            <a:r>
              <a:rPr lang="en-US" sz="2400" dirty="0">
                <a:solidFill>
                  <a:schemeClr val="tx2"/>
                </a:solidFill>
                <a:latin typeface="Myriad Pro" panose="020B0503030403020204" pitchFamily="34" charset="0"/>
              </a:rPr>
              <a:t>For the potential EDP candidate:</a:t>
            </a:r>
          </a:p>
          <a:p>
            <a:pPr lvl="1"/>
            <a:r>
              <a:rPr lang="en-US" sz="2000" dirty="0">
                <a:solidFill>
                  <a:schemeClr val="tx2"/>
                </a:solidFill>
                <a:latin typeface="Myriad Pro" panose="020B0503030403020204" pitchFamily="34" charset="0"/>
              </a:rPr>
              <a:t>Perform data </a:t>
            </a:r>
            <a:r>
              <a:rPr lang="en-US" sz="2000" b="1" dirty="0">
                <a:solidFill>
                  <a:schemeClr val="accent1"/>
                </a:solidFill>
                <a:latin typeface="Myriad Pro" panose="020B0503030403020204" pitchFamily="34" charset="0"/>
              </a:rPr>
              <a:t>analysis </a:t>
            </a:r>
            <a:r>
              <a:rPr lang="en-US" sz="2000" dirty="0">
                <a:solidFill>
                  <a:schemeClr val="tx2"/>
                </a:solidFill>
                <a:latin typeface="Myriad Pro" panose="020B0503030403020204" pitchFamily="34" charset="0"/>
              </a:rPr>
              <a:t>using Descriptive Stats and Excel Pivot &amp; Slicer tools</a:t>
            </a:r>
            <a:endParaRPr lang="en-US" sz="2000" b="1" dirty="0">
              <a:solidFill>
                <a:schemeClr val="tx2"/>
              </a:solidFill>
              <a:latin typeface="Myriad Pro" panose="020B0503030403020204" pitchFamily="34" charset="0"/>
            </a:endParaRPr>
          </a:p>
          <a:p>
            <a:pPr lvl="1"/>
            <a:r>
              <a:rPr lang="en-US" sz="2000" dirty="0">
                <a:solidFill>
                  <a:schemeClr val="tx2"/>
                </a:solidFill>
                <a:latin typeface="Myriad Pro" panose="020B0503030403020204" pitchFamily="34" charset="0"/>
              </a:rPr>
              <a:t>Visualize </a:t>
            </a:r>
            <a:r>
              <a:rPr lang="en-US" sz="2000" b="1" dirty="0">
                <a:solidFill>
                  <a:schemeClr val="accent1"/>
                </a:solidFill>
                <a:latin typeface="Myriad Pro" panose="020B0503030403020204" pitchFamily="34" charset="0"/>
              </a:rPr>
              <a:t>insights</a:t>
            </a:r>
            <a:r>
              <a:rPr lang="en-US" sz="2000" dirty="0">
                <a:solidFill>
                  <a:schemeClr val="tx2"/>
                </a:solidFill>
                <a:latin typeface="Myriad Pro" panose="020B0503030403020204" pitchFamily="34" charset="0"/>
              </a:rPr>
              <a:t> using Excel / Tableau charts and dashboard</a:t>
            </a:r>
          </a:p>
          <a:p>
            <a:pPr lvl="1"/>
            <a:r>
              <a:rPr lang="en-US" sz="2000" dirty="0">
                <a:solidFill>
                  <a:schemeClr val="tx2"/>
                </a:solidFill>
                <a:latin typeface="Myriad Pro" panose="020B0503030403020204" pitchFamily="34" charset="0"/>
              </a:rPr>
              <a:t>Tell your </a:t>
            </a:r>
            <a:r>
              <a:rPr lang="en-US" sz="2000" b="1" dirty="0">
                <a:solidFill>
                  <a:schemeClr val="accent1"/>
                </a:solidFill>
                <a:latin typeface="Myriad Pro" panose="020B0503030403020204" pitchFamily="34" charset="0"/>
              </a:rPr>
              <a:t>story</a:t>
            </a:r>
            <a:r>
              <a:rPr lang="en-US" sz="2000" dirty="0">
                <a:solidFill>
                  <a:schemeClr val="tx2"/>
                </a:solidFill>
                <a:latin typeface="Myriad Pro" panose="020B0503030403020204" pitchFamily="34" charset="0"/>
              </a:rPr>
              <a:t> with eloquent narrative and vibrant visuals</a:t>
            </a:r>
            <a:endParaRPr lang="en-US" sz="2400" dirty="0">
              <a:solidFill>
                <a:schemeClr val="tx2"/>
              </a:solidFill>
              <a:latin typeface="Myriad Pro" panose="020B0503030403020204" pitchFamily="34" charset="0"/>
            </a:endParaRPr>
          </a:p>
          <a:p>
            <a:r>
              <a:rPr lang="en-US" sz="2400" dirty="0">
                <a:solidFill>
                  <a:schemeClr val="tx2"/>
                </a:solidFill>
                <a:latin typeface="Myriad Pro" panose="020B0503030403020204" pitchFamily="34" charset="0"/>
              </a:rPr>
              <a:t>Each group will be given 10-15 minutes (inclusive of Q&amp;A) to present their findings</a:t>
            </a:r>
          </a:p>
          <a:p>
            <a:pPr lvl="1"/>
            <a:r>
              <a:rPr lang="en-US" sz="2000" dirty="0">
                <a:solidFill>
                  <a:schemeClr val="tx2"/>
                </a:solidFill>
                <a:latin typeface="Myriad Pro" panose="020B0503030403020204" pitchFamily="34" charset="0"/>
              </a:rPr>
              <a:t>Present a 3-slide narrative of your data storytelling</a:t>
            </a:r>
          </a:p>
        </p:txBody>
      </p:sp>
    </p:spTree>
    <p:extLst>
      <p:ext uri="{BB962C8B-B14F-4D97-AF65-F5344CB8AC3E}">
        <p14:creationId xmlns:p14="http://schemas.microsoft.com/office/powerpoint/2010/main" val="60756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DEDE2EA9-28EF-944B-8757-8D418CC32CD6}"/>
              </a:ext>
            </a:extLst>
          </p:cNvPr>
          <p:cNvSpPr txBox="1">
            <a:spLocks/>
          </p:cNvSpPr>
          <p:nvPr/>
        </p:nvSpPr>
        <p:spPr>
          <a:xfrm>
            <a:off x="643417" y="4842184"/>
            <a:ext cx="5132438" cy="836540"/>
          </a:xfrm>
          <a:prstGeom prst="rect">
            <a:avLst/>
          </a:prstGeom>
        </p:spPr>
        <p:txBody>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sz="2000" b="1" dirty="0">
                <a:solidFill>
                  <a:schemeClr val="accent1"/>
                </a:solidFill>
                <a:latin typeface="Myriad Pro" panose="020B0503030403020204" pitchFamily="34" charset="0"/>
              </a:rPr>
              <a:t>Excel workbook </a:t>
            </a:r>
            <a:r>
              <a:rPr lang="en-US" sz="2000" dirty="0">
                <a:solidFill>
                  <a:schemeClr val="tx2"/>
                </a:solidFill>
                <a:latin typeface="Myriad Pro" panose="020B0503030403020204" pitchFamily="34" charset="0"/>
              </a:rPr>
              <a:t>containing all features used for analysis</a:t>
            </a:r>
          </a:p>
        </p:txBody>
      </p:sp>
      <p:sp>
        <p:nvSpPr>
          <p:cNvPr id="5" name="Text Placeholder 3">
            <a:extLst>
              <a:ext uri="{FF2B5EF4-FFF2-40B4-BE49-F238E27FC236}">
                <a16:creationId xmlns:a16="http://schemas.microsoft.com/office/drawing/2014/main" id="{200997B1-9A1D-554C-868C-28A30FFCEC49}"/>
              </a:ext>
            </a:extLst>
          </p:cNvPr>
          <p:cNvSpPr txBox="1">
            <a:spLocks/>
          </p:cNvSpPr>
          <p:nvPr/>
        </p:nvSpPr>
        <p:spPr>
          <a:xfrm>
            <a:off x="6646335" y="4842184"/>
            <a:ext cx="5026144" cy="836540"/>
          </a:xfrm>
          <a:prstGeom prst="rect">
            <a:avLst/>
          </a:prstGeom>
        </p:spPr>
        <p:txBody>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sz="2000" b="1" dirty="0">
                <a:solidFill>
                  <a:schemeClr val="accent1"/>
                </a:solidFill>
                <a:latin typeface="Myriad Pro" panose="020B0503030403020204" pitchFamily="34" charset="0"/>
              </a:rPr>
              <a:t>PowerPoint</a:t>
            </a:r>
            <a:r>
              <a:rPr lang="en-US" sz="2000" dirty="0">
                <a:solidFill>
                  <a:schemeClr val="tx2"/>
                </a:solidFill>
                <a:latin typeface="Myriad Pro" panose="020B0503030403020204" pitchFamily="34" charset="0"/>
              </a:rPr>
              <a:t> </a:t>
            </a:r>
            <a:r>
              <a:rPr lang="en-US" sz="2000" b="1" dirty="0" err="1">
                <a:solidFill>
                  <a:schemeClr val="accent1"/>
                </a:solidFill>
                <a:latin typeface="Myriad Pro" panose="020B0503030403020204" pitchFamily="34" charset="0"/>
              </a:rPr>
              <a:t>slidepack</a:t>
            </a:r>
            <a:r>
              <a:rPr lang="en-US" sz="2000" dirty="0">
                <a:solidFill>
                  <a:schemeClr val="tx2"/>
                </a:solidFill>
                <a:latin typeface="Myriad Pro" panose="020B0503030403020204" pitchFamily="34" charset="0"/>
              </a:rPr>
              <a:t> containing the storytelling</a:t>
            </a:r>
          </a:p>
        </p:txBody>
      </p:sp>
      <p:cxnSp>
        <p:nvCxnSpPr>
          <p:cNvPr id="9" name="Straight Connector 8">
            <a:extLst>
              <a:ext uri="{FF2B5EF4-FFF2-40B4-BE49-F238E27FC236}">
                <a16:creationId xmlns:a16="http://schemas.microsoft.com/office/drawing/2014/main" id="{23F3785F-0F2C-3E4D-B20C-562781C4C198}"/>
              </a:ext>
            </a:extLst>
          </p:cNvPr>
          <p:cNvCxnSpPr/>
          <p:nvPr/>
        </p:nvCxnSpPr>
        <p:spPr>
          <a:xfrm>
            <a:off x="5971407" y="1144163"/>
            <a:ext cx="0" cy="38946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9D70702-F5A1-DE4E-9374-702A4FB4CFFA}"/>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6700025" y="1290116"/>
            <a:ext cx="4501338" cy="3388104"/>
          </a:xfrm>
          <a:prstGeom prst="rect">
            <a:avLst/>
          </a:prstGeom>
        </p:spPr>
      </p:pic>
      <p:sp>
        <p:nvSpPr>
          <p:cNvPr id="11" name="Title 1">
            <a:extLst>
              <a:ext uri="{FF2B5EF4-FFF2-40B4-BE49-F238E27FC236}">
                <a16:creationId xmlns:a16="http://schemas.microsoft.com/office/drawing/2014/main" id="{B7AACD61-0EE9-004A-8601-9DBD7E4F6836}"/>
              </a:ext>
            </a:extLst>
          </p:cNvPr>
          <p:cNvSpPr txBox="1">
            <a:spLocks/>
          </p:cNvSpPr>
          <p:nvPr/>
        </p:nvSpPr>
        <p:spPr>
          <a:xfrm>
            <a:off x="430213" y="231775"/>
            <a:ext cx="11760200" cy="1276350"/>
          </a:xfrm>
          <a:prstGeom prst="rect">
            <a:avLst/>
          </a:prstGeom>
        </p:spPr>
        <p:txBody>
          <a:bodyP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3600" dirty="0">
                <a:solidFill>
                  <a:schemeClr val="accent1">
                    <a:lumMod val="50000"/>
                  </a:schemeClr>
                </a:solidFill>
                <a:latin typeface="Myriad Pro" panose="020B0503030403020204" pitchFamily="34" charset="0"/>
              </a:rPr>
              <a:t>Loan Risk Capstone </a:t>
            </a:r>
            <a:br>
              <a:rPr lang="en-US" sz="3600" dirty="0">
                <a:solidFill>
                  <a:schemeClr val="accent1">
                    <a:lumMod val="50000"/>
                  </a:schemeClr>
                </a:solidFill>
                <a:latin typeface="Myriad Pro" panose="020B0503030403020204" pitchFamily="34" charset="0"/>
              </a:rPr>
            </a:br>
            <a:r>
              <a:rPr lang="en-US" sz="2000" dirty="0">
                <a:solidFill>
                  <a:schemeClr val="tx2"/>
                </a:solidFill>
                <a:latin typeface="Myriad Pro" panose="020B0503030403020204" pitchFamily="34" charset="0"/>
              </a:rPr>
              <a:t>Email the following to your mentor</a:t>
            </a:r>
            <a:endParaRPr lang="en-US" sz="3600" b="1" dirty="0">
              <a:solidFill>
                <a:schemeClr val="accent1"/>
              </a:solidFill>
              <a:latin typeface="Myriad Pro" panose="020B0503030403020204" pitchFamily="34" charset="0"/>
            </a:endParaRPr>
          </a:p>
        </p:txBody>
      </p:sp>
      <p:pic>
        <p:nvPicPr>
          <p:cNvPr id="2" name="Picture 1">
            <a:extLst>
              <a:ext uri="{FF2B5EF4-FFF2-40B4-BE49-F238E27FC236}">
                <a16:creationId xmlns:a16="http://schemas.microsoft.com/office/drawing/2014/main" id="{A37FB93B-FD0C-ED4B-8897-24776866C9BA}"/>
              </a:ext>
            </a:extLst>
          </p:cNvPr>
          <p:cNvPicPr>
            <a:picLocks noChangeAspect="1"/>
          </p:cNvPicPr>
          <p:nvPr/>
        </p:nvPicPr>
        <p:blipFill>
          <a:blip r:embed="rId4"/>
          <a:stretch>
            <a:fillRect/>
          </a:stretch>
        </p:blipFill>
        <p:spPr>
          <a:xfrm>
            <a:off x="643417" y="1623681"/>
            <a:ext cx="4858884" cy="2720975"/>
          </a:xfrm>
          <a:prstGeom prst="rect">
            <a:avLst/>
          </a:prstGeom>
        </p:spPr>
      </p:pic>
    </p:spTree>
    <p:extLst>
      <p:ext uri="{BB962C8B-B14F-4D97-AF65-F5344CB8AC3E}">
        <p14:creationId xmlns:p14="http://schemas.microsoft.com/office/powerpoint/2010/main" val="302905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3890-D801-154C-AF3C-6713067BA3C4}"/>
              </a:ext>
            </a:extLst>
          </p:cNvPr>
          <p:cNvSpPr>
            <a:spLocks noGrp="1"/>
          </p:cNvSpPr>
          <p:nvPr>
            <p:ph type="title" idx="4294967295"/>
          </p:nvPr>
        </p:nvSpPr>
        <p:spPr>
          <a:xfrm>
            <a:off x="430213" y="231775"/>
            <a:ext cx="11760200" cy="1276350"/>
          </a:xfrm>
          <a:prstGeom prst="rect">
            <a:avLst/>
          </a:prstGeom>
        </p:spPr>
        <p:txBody>
          <a:bodyPr>
            <a:normAutofit/>
          </a:bodyPr>
          <a:lstStyle/>
          <a:p>
            <a:r>
              <a:rPr lang="en-US" sz="3600" dirty="0">
                <a:solidFill>
                  <a:schemeClr val="accent1">
                    <a:lumMod val="50000"/>
                  </a:schemeClr>
                </a:solidFill>
                <a:latin typeface="Myriad Pro" panose="020B0503030403020204" pitchFamily="34" charset="0"/>
              </a:rPr>
              <a:t>Loan Risk Capstone</a:t>
            </a:r>
            <a:br>
              <a:rPr lang="en-US" sz="3600" dirty="0">
                <a:solidFill>
                  <a:schemeClr val="accent1">
                    <a:lumMod val="50000"/>
                  </a:schemeClr>
                </a:solidFill>
                <a:latin typeface="Myriad Pro" panose="020B0503030403020204" pitchFamily="34" charset="0"/>
              </a:rPr>
            </a:br>
            <a:r>
              <a:rPr lang="en-US" sz="2000" dirty="0">
                <a:solidFill>
                  <a:schemeClr val="tx2"/>
                </a:solidFill>
                <a:latin typeface="Myriad Pro" panose="020B0503030403020204" pitchFamily="34" charset="0"/>
              </a:rPr>
              <a:t>Score Breakdown</a:t>
            </a:r>
            <a:endParaRPr lang="en-US" sz="3600" dirty="0">
              <a:solidFill>
                <a:schemeClr val="tx2"/>
              </a:solidFill>
              <a:latin typeface="Myriad Pro" panose="020B0503030403020204" pitchFamily="34" charset="0"/>
            </a:endParaRPr>
          </a:p>
        </p:txBody>
      </p:sp>
      <p:sp>
        <p:nvSpPr>
          <p:cNvPr id="6" name="Content Placeholder 2">
            <a:extLst>
              <a:ext uri="{FF2B5EF4-FFF2-40B4-BE49-F238E27FC236}">
                <a16:creationId xmlns:a16="http://schemas.microsoft.com/office/drawing/2014/main" id="{0C878189-5BC6-7B4E-A38B-3FB4AED2F664}"/>
              </a:ext>
            </a:extLst>
          </p:cNvPr>
          <p:cNvSpPr txBox="1">
            <a:spLocks/>
          </p:cNvSpPr>
          <p:nvPr/>
        </p:nvSpPr>
        <p:spPr>
          <a:xfrm>
            <a:off x="1056802" y="1508126"/>
            <a:ext cx="10507023" cy="4987925"/>
          </a:xfrm>
          <a:prstGeom prst="rect">
            <a:avLst/>
          </a:prstGeom>
        </p:spPr>
        <p:txBody>
          <a:bodyPr>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sz="2400" dirty="0">
                <a:solidFill>
                  <a:schemeClr val="tx2"/>
                </a:solidFill>
                <a:latin typeface="Myriad Pro" panose="020B0503030403020204" pitchFamily="34" charset="0"/>
              </a:rPr>
              <a:t>Use of Descriptive Statistics (EDA tools)</a:t>
            </a:r>
          </a:p>
          <a:p>
            <a:r>
              <a:rPr lang="en-US" sz="2400" dirty="0">
                <a:solidFill>
                  <a:schemeClr val="tx2"/>
                </a:solidFill>
                <a:latin typeface="Myriad Pro" panose="020B0503030403020204" pitchFamily="34" charset="0"/>
              </a:rPr>
              <a:t>Approach on Dataset</a:t>
            </a:r>
          </a:p>
          <a:p>
            <a:pPr lvl="1"/>
            <a:r>
              <a:rPr lang="en-US" sz="2000" dirty="0">
                <a:solidFill>
                  <a:schemeClr val="tx2"/>
                </a:solidFill>
                <a:latin typeface="Myriad Pro" panose="020B0503030403020204" pitchFamily="34" charset="0"/>
              </a:rPr>
              <a:t>Use of formulas, Pivot tools</a:t>
            </a:r>
          </a:p>
          <a:p>
            <a:pPr lvl="1"/>
            <a:r>
              <a:rPr lang="en-US" sz="2000" dirty="0">
                <a:solidFill>
                  <a:schemeClr val="tx2"/>
                </a:solidFill>
                <a:latin typeface="Myriad Pro" panose="020B0503030403020204" pitchFamily="34" charset="0"/>
              </a:rPr>
              <a:t>Use of charts and visuals, inclusive of heatmaps and sparklines</a:t>
            </a:r>
          </a:p>
          <a:p>
            <a:r>
              <a:rPr lang="en-US" sz="2400" dirty="0">
                <a:solidFill>
                  <a:schemeClr val="tx2"/>
                </a:solidFill>
                <a:latin typeface="Myriad Pro" panose="020B0503030403020204" pitchFamily="34" charset="0"/>
              </a:rPr>
              <a:t>Storytelling Skills</a:t>
            </a:r>
          </a:p>
          <a:p>
            <a:pPr lvl="1"/>
            <a:r>
              <a:rPr lang="en-US" sz="2000" dirty="0">
                <a:solidFill>
                  <a:schemeClr val="tx2"/>
                </a:solidFill>
                <a:latin typeface="Myriad Pro" panose="020B0503030403020204" pitchFamily="34" charset="0"/>
              </a:rPr>
              <a:t>Visuals</a:t>
            </a:r>
          </a:p>
          <a:p>
            <a:pPr lvl="1"/>
            <a:r>
              <a:rPr lang="en-US" sz="2000" dirty="0">
                <a:solidFill>
                  <a:schemeClr val="tx2"/>
                </a:solidFill>
                <a:latin typeface="Myriad Pro" panose="020B0503030403020204" pitchFamily="34" charset="0"/>
              </a:rPr>
              <a:t>Delivery</a:t>
            </a:r>
          </a:p>
        </p:txBody>
      </p:sp>
    </p:spTree>
    <p:extLst>
      <p:ext uri="{BB962C8B-B14F-4D97-AF65-F5344CB8AC3E}">
        <p14:creationId xmlns:p14="http://schemas.microsoft.com/office/powerpoint/2010/main" val="7329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8B1AF90-5C02-4B04-B61E-F55DE3CAD84C}"/>
              </a:ext>
            </a:extLst>
          </p:cNvPr>
          <p:cNvGraphicFramePr>
            <a:graphicFrameLocks/>
          </p:cNvGraphicFramePr>
          <p:nvPr>
            <p:extLst>
              <p:ext uri="{D42A27DB-BD31-4B8C-83A1-F6EECF244321}">
                <p14:modId xmlns:p14="http://schemas.microsoft.com/office/powerpoint/2010/main" val="3518574051"/>
              </p:ext>
            </p:extLst>
          </p:nvPr>
        </p:nvGraphicFramePr>
        <p:xfrm>
          <a:off x="1829844" y="1372845"/>
          <a:ext cx="7855069" cy="474462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0CE86770-99C8-B645-918C-0EA6FDB78BC3}"/>
              </a:ext>
            </a:extLst>
          </p:cNvPr>
          <p:cNvSpPr/>
          <p:nvPr/>
        </p:nvSpPr>
        <p:spPr>
          <a:xfrm>
            <a:off x="759853" y="148729"/>
            <a:ext cx="10672293" cy="940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rPr>
              <a:t>There are </a:t>
            </a:r>
            <a:r>
              <a:rPr lang="en-MY" sz="2000" dirty="0">
                <a:solidFill>
                  <a:schemeClr val="tx1">
                    <a:lumMod val="75000"/>
                    <a:lumOff val="25000"/>
                  </a:schemeClr>
                </a:solidFill>
                <a:ea typeface="+mn-lt"/>
                <a:cs typeface="+mn-lt"/>
              </a:rPr>
              <a:t>3 top criteria that we have identified to determine the </a:t>
            </a:r>
            <a:r>
              <a:rPr lang="en-MY" sz="2000" dirty="0">
                <a:solidFill>
                  <a:srgbClr val="FF0000"/>
                </a:solidFill>
                <a:ea typeface="+mn-lt"/>
                <a:cs typeface="+mn-lt"/>
              </a:rPr>
              <a:t>reject </a:t>
            </a:r>
            <a:r>
              <a:rPr lang="en-MY" sz="2000" dirty="0">
                <a:solidFill>
                  <a:schemeClr val="tx1">
                    <a:lumMod val="75000"/>
                    <a:lumOff val="25000"/>
                  </a:schemeClr>
                </a:solidFill>
                <a:ea typeface="+mn-lt"/>
                <a:cs typeface="+mn-lt"/>
              </a:rPr>
              <a:t>or </a:t>
            </a:r>
            <a:r>
              <a:rPr lang="en-MY" sz="2000" dirty="0">
                <a:solidFill>
                  <a:srgbClr val="05B050"/>
                </a:solidFill>
                <a:ea typeface="+mn-lt"/>
                <a:cs typeface="+mn-lt"/>
              </a:rPr>
              <a:t>success</a:t>
            </a:r>
            <a:r>
              <a:rPr lang="en-MY" sz="2000" dirty="0">
                <a:solidFill>
                  <a:schemeClr val="tx1">
                    <a:lumMod val="75000"/>
                    <a:lumOff val="25000"/>
                  </a:schemeClr>
                </a:solidFill>
                <a:ea typeface="+mn-lt"/>
                <a:cs typeface="+mn-lt"/>
              </a:rPr>
              <a:t> of loan application</a:t>
            </a:r>
            <a:r>
              <a:rPr lang="en-US" sz="2000" dirty="0">
                <a:solidFill>
                  <a:schemeClr val="tx1">
                    <a:lumMod val="75000"/>
                    <a:lumOff val="25000"/>
                  </a:schemeClr>
                </a:solidFill>
                <a:ea typeface="+mn-lt"/>
                <a:cs typeface="+mn-lt"/>
              </a:rPr>
              <a:t>. Kindly consider these criteria as the mandatory requirements for loan application approval.</a:t>
            </a:r>
            <a:endParaRPr lang="en-US" sz="2000" dirty="0">
              <a:solidFill>
                <a:schemeClr val="tx1">
                  <a:lumMod val="75000"/>
                  <a:lumOff val="25000"/>
                </a:schemeClr>
              </a:solidFill>
            </a:endParaRPr>
          </a:p>
        </p:txBody>
      </p:sp>
      <p:sp>
        <p:nvSpPr>
          <p:cNvPr id="4" name="Rectangle 3">
            <a:extLst>
              <a:ext uri="{FF2B5EF4-FFF2-40B4-BE49-F238E27FC236}">
                <a16:creationId xmlns:a16="http://schemas.microsoft.com/office/drawing/2014/main" id="{BED374B3-D8EC-7E47-B69E-A9871B9182EA}"/>
              </a:ext>
            </a:extLst>
          </p:cNvPr>
          <p:cNvSpPr/>
          <p:nvPr/>
        </p:nvSpPr>
        <p:spPr>
          <a:xfrm>
            <a:off x="316633" y="3745155"/>
            <a:ext cx="1513211" cy="249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Credit History</a:t>
            </a:r>
          </a:p>
        </p:txBody>
      </p:sp>
      <p:sp>
        <p:nvSpPr>
          <p:cNvPr id="6" name="Rectangle 5">
            <a:extLst>
              <a:ext uri="{FF2B5EF4-FFF2-40B4-BE49-F238E27FC236}">
                <a16:creationId xmlns:a16="http://schemas.microsoft.com/office/drawing/2014/main" id="{E82BA77A-0439-394D-BDEC-DA267724E341}"/>
              </a:ext>
            </a:extLst>
          </p:cNvPr>
          <p:cNvSpPr/>
          <p:nvPr/>
        </p:nvSpPr>
        <p:spPr>
          <a:xfrm>
            <a:off x="8834907" y="3631530"/>
            <a:ext cx="2743200" cy="7270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Combine Income &gt; RM2400</a:t>
            </a:r>
          </a:p>
        </p:txBody>
      </p:sp>
      <p:cxnSp>
        <p:nvCxnSpPr>
          <p:cNvPr id="7" name="Straight Arrow Connector 6">
            <a:extLst>
              <a:ext uri="{FF2B5EF4-FFF2-40B4-BE49-F238E27FC236}">
                <a16:creationId xmlns:a16="http://schemas.microsoft.com/office/drawing/2014/main" id="{7E1868EF-99E7-E644-9D87-473C7AC75306}"/>
              </a:ext>
            </a:extLst>
          </p:cNvPr>
          <p:cNvCxnSpPr>
            <a:cxnSpLocks/>
            <a:stCxn id="6" idx="1"/>
          </p:cNvCxnSpPr>
          <p:nvPr/>
        </p:nvCxnSpPr>
        <p:spPr>
          <a:xfrm flipH="1">
            <a:off x="8023539" y="3995048"/>
            <a:ext cx="811368" cy="76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995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ED301F5-C14E-4C30-8B9F-881A6FCD91FA}"/>
              </a:ext>
            </a:extLst>
          </p:cNvPr>
          <p:cNvGraphicFramePr>
            <a:graphicFrameLocks/>
          </p:cNvGraphicFramePr>
          <p:nvPr>
            <p:extLst>
              <p:ext uri="{D42A27DB-BD31-4B8C-83A1-F6EECF244321}">
                <p14:modId xmlns:p14="http://schemas.microsoft.com/office/powerpoint/2010/main" val="2179970839"/>
              </p:ext>
            </p:extLst>
          </p:nvPr>
        </p:nvGraphicFramePr>
        <p:xfrm>
          <a:off x="2137821" y="1101765"/>
          <a:ext cx="7739302" cy="505947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A48ED523-D00E-0A45-92D9-509EFB514DA1}"/>
              </a:ext>
            </a:extLst>
          </p:cNvPr>
          <p:cNvSpPr/>
          <p:nvPr/>
        </p:nvSpPr>
        <p:spPr>
          <a:xfrm>
            <a:off x="5134956" y="6161239"/>
            <a:ext cx="1513211" cy="249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Dependent</a:t>
            </a:r>
          </a:p>
        </p:txBody>
      </p:sp>
      <p:sp>
        <p:nvSpPr>
          <p:cNvPr id="5" name="Rectangle 4">
            <a:extLst>
              <a:ext uri="{FF2B5EF4-FFF2-40B4-BE49-F238E27FC236}">
                <a16:creationId xmlns:a16="http://schemas.microsoft.com/office/drawing/2014/main" id="{EDCA6D48-5490-E842-9CAB-77594F4973F6}"/>
              </a:ext>
            </a:extLst>
          </p:cNvPr>
          <p:cNvSpPr/>
          <p:nvPr/>
        </p:nvSpPr>
        <p:spPr>
          <a:xfrm>
            <a:off x="8808176" y="4140429"/>
            <a:ext cx="2820473" cy="52865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Combine Income &gt; RM2800</a:t>
            </a:r>
          </a:p>
        </p:txBody>
      </p:sp>
      <p:cxnSp>
        <p:nvCxnSpPr>
          <p:cNvPr id="7" name="Straight Arrow Connector 6">
            <a:extLst>
              <a:ext uri="{FF2B5EF4-FFF2-40B4-BE49-F238E27FC236}">
                <a16:creationId xmlns:a16="http://schemas.microsoft.com/office/drawing/2014/main" id="{D749F4EB-F466-F149-8E1A-BC24FBFBEAEE}"/>
              </a:ext>
            </a:extLst>
          </p:cNvPr>
          <p:cNvCxnSpPr>
            <a:cxnSpLocks/>
            <a:stCxn id="5" idx="2"/>
          </p:cNvCxnSpPr>
          <p:nvPr/>
        </p:nvCxnSpPr>
        <p:spPr>
          <a:xfrm flipH="1">
            <a:off x="8808176" y="4669086"/>
            <a:ext cx="1410237" cy="868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AB861B8-58B4-3840-9FB3-F0EDEF47E290}"/>
              </a:ext>
            </a:extLst>
          </p:cNvPr>
          <p:cNvSpPr/>
          <p:nvPr/>
        </p:nvSpPr>
        <p:spPr>
          <a:xfrm>
            <a:off x="759853" y="148729"/>
            <a:ext cx="10672293" cy="940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rPr>
              <a:t>There are </a:t>
            </a:r>
            <a:r>
              <a:rPr lang="en-MY" sz="2000" dirty="0">
                <a:solidFill>
                  <a:schemeClr val="tx1">
                    <a:lumMod val="75000"/>
                    <a:lumOff val="25000"/>
                  </a:schemeClr>
                </a:solidFill>
                <a:ea typeface="+mn-lt"/>
                <a:cs typeface="+mn-lt"/>
              </a:rPr>
              <a:t>3 top criteria that we have identified to determine the </a:t>
            </a:r>
            <a:r>
              <a:rPr lang="en-MY" sz="2000" dirty="0">
                <a:solidFill>
                  <a:srgbClr val="FF0000"/>
                </a:solidFill>
                <a:ea typeface="+mn-lt"/>
                <a:cs typeface="+mn-lt"/>
              </a:rPr>
              <a:t>reject </a:t>
            </a:r>
            <a:r>
              <a:rPr lang="en-MY" sz="2000" dirty="0">
                <a:solidFill>
                  <a:schemeClr val="tx1">
                    <a:lumMod val="75000"/>
                    <a:lumOff val="25000"/>
                  </a:schemeClr>
                </a:solidFill>
                <a:ea typeface="+mn-lt"/>
                <a:cs typeface="+mn-lt"/>
              </a:rPr>
              <a:t>or </a:t>
            </a:r>
            <a:r>
              <a:rPr lang="en-MY" sz="2000" dirty="0">
                <a:solidFill>
                  <a:srgbClr val="05B050"/>
                </a:solidFill>
                <a:ea typeface="+mn-lt"/>
                <a:cs typeface="+mn-lt"/>
              </a:rPr>
              <a:t>success</a:t>
            </a:r>
            <a:r>
              <a:rPr lang="en-MY" sz="2000" dirty="0">
                <a:solidFill>
                  <a:schemeClr val="tx1">
                    <a:lumMod val="75000"/>
                    <a:lumOff val="25000"/>
                  </a:schemeClr>
                </a:solidFill>
                <a:ea typeface="+mn-lt"/>
                <a:cs typeface="+mn-lt"/>
              </a:rPr>
              <a:t> of loan application</a:t>
            </a:r>
            <a:r>
              <a:rPr lang="en-US" sz="2000" dirty="0">
                <a:solidFill>
                  <a:schemeClr val="tx1">
                    <a:lumMod val="75000"/>
                    <a:lumOff val="25000"/>
                  </a:schemeClr>
                </a:solidFill>
                <a:ea typeface="+mn-lt"/>
                <a:cs typeface="+mn-lt"/>
              </a:rPr>
              <a:t>. Kindly consider these criteria as the mandatory requirements for loan application approval.</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6076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B3D6CD8-75DD-4513-BB09-BA10849388E6}"/>
              </a:ext>
            </a:extLst>
          </p:cNvPr>
          <p:cNvGraphicFramePr>
            <a:graphicFrameLocks/>
          </p:cNvGraphicFramePr>
          <p:nvPr>
            <p:extLst>
              <p:ext uri="{D42A27DB-BD31-4B8C-83A1-F6EECF244321}">
                <p14:modId xmlns:p14="http://schemas.microsoft.com/office/powerpoint/2010/main" val="2285646296"/>
              </p:ext>
            </p:extLst>
          </p:nvPr>
        </p:nvGraphicFramePr>
        <p:xfrm>
          <a:off x="3289342" y="2023525"/>
          <a:ext cx="5613311" cy="3846471"/>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66B594F4-B176-4B4A-9BFC-EF0EF2FB11B1}"/>
              </a:ext>
            </a:extLst>
          </p:cNvPr>
          <p:cNvSpPr/>
          <p:nvPr/>
        </p:nvSpPr>
        <p:spPr>
          <a:xfrm>
            <a:off x="772731" y="158683"/>
            <a:ext cx="10646536" cy="940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rPr>
              <a:t>There are </a:t>
            </a:r>
            <a:r>
              <a:rPr lang="en-MY" sz="2000" dirty="0">
                <a:solidFill>
                  <a:schemeClr val="tx1">
                    <a:lumMod val="75000"/>
                    <a:lumOff val="25000"/>
                  </a:schemeClr>
                </a:solidFill>
                <a:ea typeface="+mn-lt"/>
                <a:cs typeface="+mn-lt"/>
              </a:rPr>
              <a:t>3 top criteria that we have identified to determine the </a:t>
            </a:r>
            <a:r>
              <a:rPr lang="en-MY" sz="2000" dirty="0">
                <a:solidFill>
                  <a:srgbClr val="05B050"/>
                </a:solidFill>
                <a:ea typeface="+mn-lt"/>
                <a:cs typeface="+mn-lt"/>
              </a:rPr>
              <a:t>success</a:t>
            </a:r>
            <a:r>
              <a:rPr lang="en-MY" sz="2000" dirty="0">
                <a:solidFill>
                  <a:srgbClr val="FF0000"/>
                </a:solidFill>
                <a:ea typeface="+mn-lt"/>
                <a:cs typeface="+mn-lt"/>
              </a:rPr>
              <a:t> </a:t>
            </a:r>
            <a:r>
              <a:rPr lang="en-MY" sz="2000" dirty="0">
                <a:solidFill>
                  <a:schemeClr val="tx1">
                    <a:lumMod val="75000"/>
                    <a:lumOff val="25000"/>
                  </a:schemeClr>
                </a:solidFill>
                <a:ea typeface="+mn-lt"/>
                <a:cs typeface="+mn-lt"/>
              </a:rPr>
              <a:t>or</a:t>
            </a:r>
            <a:r>
              <a:rPr lang="en-MY" sz="2000" dirty="0">
                <a:solidFill>
                  <a:srgbClr val="FF0000"/>
                </a:solidFill>
                <a:ea typeface="+mn-lt"/>
                <a:cs typeface="+mn-lt"/>
              </a:rPr>
              <a:t> reject</a:t>
            </a:r>
            <a:r>
              <a:rPr lang="en-MY" sz="2000" dirty="0">
                <a:solidFill>
                  <a:schemeClr val="tx1">
                    <a:lumMod val="75000"/>
                    <a:lumOff val="25000"/>
                  </a:schemeClr>
                </a:solidFill>
                <a:ea typeface="+mn-lt"/>
                <a:cs typeface="+mn-lt"/>
              </a:rPr>
              <a:t> of loan application</a:t>
            </a:r>
            <a:r>
              <a:rPr lang="en-US" sz="2000" dirty="0">
                <a:solidFill>
                  <a:schemeClr val="tx1">
                    <a:lumMod val="75000"/>
                    <a:lumOff val="25000"/>
                  </a:schemeClr>
                </a:solidFill>
                <a:ea typeface="+mn-lt"/>
                <a:cs typeface="+mn-lt"/>
              </a:rPr>
              <a:t>. Kindly consider these criteria as the mandatory requirements for loan application approval.</a:t>
            </a:r>
            <a:endParaRPr lang="en-US" sz="20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CED87F0-7EC1-F34D-AB94-9BD0976D575C}"/>
              </a:ext>
            </a:extLst>
          </p:cNvPr>
          <p:cNvSpPr/>
          <p:nvPr/>
        </p:nvSpPr>
        <p:spPr>
          <a:xfrm>
            <a:off x="4668053" y="1083368"/>
            <a:ext cx="2855891" cy="660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Loan Status Vs Education</a:t>
            </a:r>
          </a:p>
        </p:txBody>
      </p:sp>
    </p:spTree>
    <p:extLst>
      <p:ext uri="{BB962C8B-B14F-4D97-AF65-F5344CB8AC3E}">
        <p14:creationId xmlns:p14="http://schemas.microsoft.com/office/powerpoint/2010/main" val="230860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22012CB-297C-4F5D-A12A-E3AF55DF26AE}"/>
              </a:ext>
            </a:extLst>
          </p:cNvPr>
          <p:cNvGraphicFramePr>
            <a:graphicFrameLocks/>
          </p:cNvGraphicFramePr>
          <p:nvPr>
            <p:extLst>
              <p:ext uri="{D42A27DB-BD31-4B8C-83A1-F6EECF244321}">
                <p14:modId xmlns:p14="http://schemas.microsoft.com/office/powerpoint/2010/main" val="3797624588"/>
              </p:ext>
            </p:extLst>
          </p:nvPr>
        </p:nvGraphicFramePr>
        <p:xfrm>
          <a:off x="6371286" y="1529752"/>
          <a:ext cx="5897183" cy="369580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5B037F01-F6F9-A349-8FAB-A6E0917BF7CC}"/>
              </a:ext>
            </a:extLst>
          </p:cNvPr>
          <p:cNvSpPr/>
          <p:nvPr/>
        </p:nvSpPr>
        <p:spPr>
          <a:xfrm>
            <a:off x="6297769" y="4564617"/>
            <a:ext cx="1506828" cy="66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Not self-employed</a:t>
            </a:r>
          </a:p>
        </p:txBody>
      </p:sp>
      <p:cxnSp>
        <p:nvCxnSpPr>
          <p:cNvPr id="9" name="Straight Arrow Connector 8">
            <a:extLst>
              <a:ext uri="{FF2B5EF4-FFF2-40B4-BE49-F238E27FC236}">
                <a16:creationId xmlns:a16="http://schemas.microsoft.com/office/drawing/2014/main" id="{4377D352-089A-7C4F-AA0B-E3F89291CB65}"/>
              </a:ext>
            </a:extLst>
          </p:cNvPr>
          <p:cNvCxnSpPr>
            <a:cxnSpLocks/>
            <a:stCxn id="7" idx="3"/>
          </p:cNvCxnSpPr>
          <p:nvPr/>
        </p:nvCxnSpPr>
        <p:spPr>
          <a:xfrm flipV="1">
            <a:off x="7804597" y="4404575"/>
            <a:ext cx="502276" cy="490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F0B1C4-FB89-9F4B-9414-B135751B928F}"/>
              </a:ext>
            </a:extLst>
          </p:cNvPr>
          <p:cNvSpPr/>
          <p:nvPr/>
        </p:nvSpPr>
        <p:spPr>
          <a:xfrm>
            <a:off x="2966837" y="3830281"/>
            <a:ext cx="2294586" cy="66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Loan Default = N </a:t>
            </a:r>
          </a:p>
          <a:p>
            <a:pPr algn="ctr"/>
            <a:r>
              <a:rPr lang="en-US" dirty="0">
                <a:solidFill>
                  <a:schemeClr val="tx1">
                    <a:lumMod val="75000"/>
                    <a:lumOff val="25000"/>
                  </a:schemeClr>
                </a:solidFill>
              </a:rPr>
              <a:t>(&gt; RM1900)</a:t>
            </a:r>
          </a:p>
        </p:txBody>
      </p:sp>
      <p:sp>
        <p:nvSpPr>
          <p:cNvPr id="13" name="Rectangle 12">
            <a:extLst>
              <a:ext uri="{FF2B5EF4-FFF2-40B4-BE49-F238E27FC236}">
                <a16:creationId xmlns:a16="http://schemas.microsoft.com/office/drawing/2014/main" id="{1197B6E6-20B3-2444-B9E5-90052206D6FD}"/>
              </a:ext>
            </a:extLst>
          </p:cNvPr>
          <p:cNvSpPr/>
          <p:nvPr/>
        </p:nvSpPr>
        <p:spPr>
          <a:xfrm>
            <a:off x="2928200" y="5064020"/>
            <a:ext cx="2294586" cy="66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Loan Default = Y </a:t>
            </a:r>
          </a:p>
          <a:p>
            <a:pPr algn="ctr"/>
            <a:r>
              <a:rPr lang="en-US" dirty="0">
                <a:solidFill>
                  <a:schemeClr val="tx1">
                    <a:lumMod val="75000"/>
                    <a:lumOff val="25000"/>
                  </a:schemeClr>
                </a:solidFill>
              </a:rPr>
              <a:t>(&gt; RM2700)</a:t>
            </a:r>
          </a:p>
        </p:txBody>
      </p:sp>
      <p:sp>
        <p:nvSpPr>
          <p:cNvPr id="20" name="Rectangle 19">
            <a:extLst>
              <a:ext uri="{FF2B5EF4-FFF2-40B4-BE49-F238E27FC236}">
                <a16:creationId xmlns:a16="http://schemas.microsoft.com/office/drawing/2014/main" id="{66B594F4-B176-4B4A-9BFC-EF0EF2FB11B1}"/>
              </a:ext>
            </a:extLst>
          </p:cNvPr>
          <p:cNvSpPr/>
          <p:nvPr/>
        </p:nvSpPr>
        <p:spPr>
          <a:xfrm>
            <a:off x="772731" y="158683"/>
            <a:ext cx="10646536" cy="940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rPr>
              <a:t>There are </a:t>
            </a:r>
            <a:r>
              <a:rPr lang="en-MY" sz="2000" dirty="0">
                <a:solidFill>
                  <a:schemeClr val="tx1">
                    <a:lumMod val="75000"/>
                    <a:lumOff val="25000"/>
                  </a:schemeClr>
                </a:solidFill>
                <a:ea typeface="+mn-lt"/>
                <a:cs typeface="+mn-lt"/>
              </a:rPr>
              <a:t>3 top criteria that we have identified to determine the </a:t>
            </a:r>
            <a:r>
              <a:rPr lang="en-MY" sz="2000" dirty="0">
                <a:solidFill>
                  <a:srgbClr val="05B050"/>
                </a:solidFill>
                <a:ea typeface="+mn-lt"/>
                <a:cs typeface="+mn-lt"/>
              </a:rPr>
              <a:t>success</a:t>
            </a:r>
            <a:r>
              <a:rPr lang="en-MY" sz="2000" dirty="0">
                <a:solidFill>
                  <a:srgbClr val="FF0000"/>
                </a:solidFill>
                <a:ea typeface="+mn-lt"/>
                <a:cs typeface="+mn-lt"/>
              </a:rPr>
              <a:t> </a:t>
            </a:r>
            <a:r>
              <a:rPr lang="en-MY" sz="2000" dirty="0">
                <a:solidFill>
                  <a:schemeClr val="tx1">
                    <a:lumMod val="75000"/>
                    <a:lumOff val="25000"/>
                  </a:schemeClr>
                </a:solidFill>
                <a:ea typeface="+mn-lt"/>
                <a:cs typeface="+mn-lt"/>
              </a:rPr>
              <a:t>or</a:t>
            </a:r>
            <a:r>
              <a:rPr lang="en-MY" sz="2000" dirty="0">
                <a:solidFill>
                  <a:srgbClr val="FF0000"/>
                </a:solidFill>
                <a:ea typeface="+mn-lt"/>
                <a:cs typeface="+mn-lt"/>
              </a:rPr>
              <a:t> reject</a:t>
            </a:r>
            <a:r>
              <a:rPr lang="en-MY" sz="2000" dirty="0">
                <a:solidFill>
                  <a:schemeClr val="tx1">
                    <a:lumMod val="75000"/>
                    <a:lumOff val="25000"/>
                  </a:schemeClr>
                </a:solidFill>
                <a:ea typeface="+mn-lt"/>
                <a:cs typeface="+mn-lt"/>
              </a:rPr>
              <a:t> of loan application</a:t>
            </a:r>
            <a:r>
              <a:rPr lang="en-US" sz="2000" dirty="0">
                <a:solidFill>
                  <a:schemeClr val="tx1">
                    <a:lumMod val="75000"/>
                    <a:lumOff val="25000"/>
                  </a:schemeClr>
                </a:solidFill>
                <a:ea typeface="+mn-lt"/>
                <a:cs typeface="+mn-lt"/>
              </a:rPr>
              <a:t>. Kindly consider these criteria as the mandatory requirements for loan application approval.</a:t>
            </a:r>
            <a:endParaRPr lang="en-US" sz="20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CED87F0-7EC1-F34D-AB94-9BD0976D575C}"/>
              </a:ext>
            </a:extLst>
          </p:cNvPr>
          <p:cNvSpPr/>
          <p:nvPr/>
        </p:nvSpPr>
        <p:spPr>
          <a:xfrm>
            <a:off x="4668053" y="1083368"/>
            <a:ext cx="2855891" cy="660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Loan Status Vs Education</a:t>
            </a:r>
          </a:p>
        </p:txBody>
      </p:sp>
      <p:sp>
        <p:nvSpPr>
          <p:cNvPr id="22" name="Rectangle 21">
            <a:extLst>
              <a:ext uri="{FF2B5EF4-FFF2-40B4-BE49-F238E27FC236}">
                <a16:creationId xmlns:a16="http://schemas.microsoft.com/office/drawing/2014/main" id="{2AE6B657-72CF-6A49-BE64-B76E95DFCE81}"/>
              </a:ext>
            </a:extLst>
          </p:cNvPr>
          <p:cNvSpPr/>
          <p:nvPr/>
        </p:nvSpPr>
        <p:spPr>
          <a:xfrm>
            <a:off x="5556162" y="2472116"/>
            <a:ext cx="1608248" cy="4548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Self-employed</a:t>
            </a:r>
          </a:p>
        </p:txBody>
      </p:sp>
      <p:sp>
        <p:nvSpPr>
          <p:cNvPr id="23" name="Rectangle 22">
            <a:extLst>
              <a:ext uri="{FF2B5EF4-FFF2-40B4-BE49-F238E27FC236}">
                <a16:creationId xmlns:a16="http://schemas.microsoft.com/office/drawing/2014/main" id="{0552F3D5-F1D5-FF45-B2EA-C44BCD3A15C8}"/>
              </a:ext>
            </a:extLst>
          </p:cNvPr>
          <p:cNvSpPr/>
          <p:nvPr/>
        </p:nvSpPr>
        <p:spPr>
          <a:xfrm>
            <a:off x="2873330" y="2369092"/>
            <a:ext cx="2093354" cy="66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Combined Income &gt; RM3700</a:t>
            </a:r>
          </a:p>
        </p:txBody>
      </p:sp>
      <p:cxnSp>
        <p:nvCxnSpPr>
          <p:cNvPr id="14" name="Straight Arrow Connector 13">
            <a:extLst>
              <a:ext uri="{FF2B5EF4-FFF2-40B4-BE49-F238E27FC236}">
                <a16:creationId xmlns:a16="http://schemas.microsoft.com/office/drawing/2014/main" id="{005C1506-691D-0541-9B3B-245B07D964DD}"/>
              </a:ext>
            </a:extLst>
          </p:cNvPr>
          <p:cNvCxnSpPr>
            <a:cxnSpLocks/>
            <a:stCxn id="22" idx="3"/>
          </p:cNvCxnSpPr>
          <p:nvPr/>
        </p:nvCxnSpPr>
        <p:spPr>
          <a:xfrm>
            <a:off x="7164410" y="2699566"/>
            <a:ext cx="917083" cy="387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CABFB0-2CD0-0E45-9412-18DA829DFAE7}"/>
              </a:ext>
            </a:extLst>
          </p:cNvPr>
          <p:cNvCxnSpPr>
            <a:cxnSpLocks/>
            <a:stCxn id="22" idx="1"/>
            <a:endCxn id="23" idx="3"/>
          </p:cNvCxnSpPr>
          <p:nvPr/>
        </p:nvCxnSpPr>
        <p:spPr>
          <a:xfrm flipH="1" flipV="1">
            <a:off x="4966684" y="2699565"/>
            <a:ext cx="5894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8189E30-105E-5E41-9256-A1906B481D65}"/>
              </a:ext>
            </a:extLst>
          </p:cNvPr>
          <p:cNvCxnSpPr>
            <a:stCxn id="7" idx="1"/>
            <a:endCxn id="12" idx="3"/>
          </p:cNvCxnSpPr>
          <p:nvPr/>
        </p:nvCxnSpPr>
        <p:spPr>
          <a:xfrm rot="10800000">
            <a:off x="5261423" y="4160754"/>
            <a:ext cx="1036346" cy="734336"/>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8171D316-2D26-AE4F-AC40-F8FB3ED9C158}"/>
              </a:ext>
            </a:extLst>
          </p:cNvPr>
          <p:cNvCxnSpPr>
            <a:endCxn id="13" idx="3"/>
          </p:cNvCxnSpPr>
          <p:nvPr/>
        </p:nvCxnSpPr>
        <p:spPr>
          <a:xfrm rot="10800000" flipV="1">
            <a:off x="5222787" y="4895089"/>
            <a:ext cx="1098863" cy="499404"/>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972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58400-801D-7B4E-9B71-7BFEA3214024}"/>
              </a:ext>
            </a:extLst>
          </p:cNvPr>
          <p:cNvSpPr/>
          <p:nvPr/>
        </p:nvSpPr>
        <p:spPr>
          <a:xfrm>
            <a:off x="3586975" y="2642839"/>
            <a:ext cx="5018049" cy="157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lumMod val="75000"/>
                    <a:lumOff val="25000"/>
                  </a:schemeClr>
                </a:solidFill>
              </a:rPr>
              <a:t>Thank you</a:t>
            </a:r>
          </a:p>
        </p:txBody>
      </p:sp>
    </p:spTree>
    <p:extLst>
      <p:ext uri="{BB962C8B-B14F-4D97-AF65-F5344CB8AC3E}">
        <p14:creationId xmlns:p14="http://schemas.microsoft.com/office/powerpoint/2010/main" val="340268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3890-D801-154C-AF3C-6713067BA3C4}"/>
              </a:ext>
            </a:extLst>
          </p:cNvPr>
          <p:cNvSpPr>
            <a:spLocks noGrp="1"/>
          </p:cNvSpPr>
          <p:nvPr>
            <p:ph type="title" idx="4294967295"/>
          </p:nvPr>
        </p:nvSpPr>
        <p:spPr>
          <a:xfrm>
            <a:off x="430213" y="231775"/>
            <a:ext cx="11760200" cy="1276350"/>
          </a:xfrm>
          <a:prstGeom prst="rect">
            <a:avLst/>
          </a:prstGeom>
        </p:spPr>
        <p:txBody>
          <a:bodyPr vert="horz" lIns="91440" tIns="45720" rIns="91440" bIns="45720" rtlCol="0" anchor="t">
            <a:normAutofit/>
          </a:bodyPr>
          <a:lstStyle/>
          <a:p>
            <a:r>
              <a:rPr lang="en-US" sz="3600" dirty="0">
                <a:solidFill>
                  <a:schemeClr val="accent1">
                    <a:lumMod val="50000"/>
                  </a:schemeClr>
                </a:solidFill>
                <a:latin typeface="Myriad Pro"/>
              </a:rPr>
              <a:t>Loan Risk Capstone USE CASE</a:t>
            </a:r>
            <a:br>
              <a:rPr lang="en-US" sz="3600" dirty="0">
                <a:latin typeface="Myriad Pro" panose="020B0503030403020204" pitchFamily="34" charset="0"/>
              </a:rPr>
            </a:br>
            <a:r>
              <a:rPr lang="en-US" sz="2000" dirty="0">
                <a:solidFill>
                  <a:schemeClr val="tx2"/>
                </a:solidFill>
                <a:latin typeface="Myriad Pro"/>
              </a:rPr>
              <a:t>CATEGORIZE SUCCESSFUL AND UNSUCCESSFUL APPLICANTS BASED ON THE TOP 3 CRITERIA, OPTIMIZE SUCCESSFUL APPLICANTS' PROCEDURE BASED ON DEFAULTED CASES</a:t>
            </a:r>
            <a:endParaRPr lang="en-US" sz="3600" dirty="0">
              <a:solidFill>
                <a:schemeClr val="tx2"/>
              </a:solidFill>
              <a:latin typeface="Myriad Pro" panose="020B0503030403020204" pitchFamily="34" charset="0"/>
            </a:endParaRPr>
          </a:p>
        </p:txBody>
      </p:sp>
      <p:sp>
        <p:nvSpPr>
          <p:cNvPr id="6" name="Content Placeholder 2">
            <a:extLst>
              <a:ext uri="{FF2B5EF4-FFF2-40B4-BE49-F238E27FC236}">
                <a16:creationId xmlns:a16="http://schemas.microsoft.com/office/drawing/2014/main" id="{0C878189-5BC6-7B4E-A38B-3FB4AED2F664}"/>
              </a:ext>
            </a:extLst>
          </p:cNvPr>
          <p:cNvSpPr txBox="1">
            <a:spLocks/>
          </p:cNvSpPr>
          <p:nvPr/>
        </p:nvSpPr>
        <p:spPr>
          <a:xfrm>
            <a:off x="430213" y="1516608"/>
            <a:ext cx="10744200" cy="4384130"/>
          </a:xfrm>
          <a:prstGeom prst="rect">
            <a:avLst/>
          </a:prstGeom>
        </p:spPr>
        <p:txBody>
          <a:bodyPr lIns="91440" tIns="45720" rIns="91440" bIns="45720" anchor="t">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27965" indent="-227965" algn="just">
              <a:lnSpc>
                <a:spcPct val="150000"/>
              </a:lnSpc>
            </a:pPr>
            <a:r>
              <a:rPr lang="en-MY" sz="1800" dirty="0"/>
              <a:t>Loan approval can be a very tedious in the banking industry, particularly in identifying and weighing the risk of approving worthy potential customers. The ability to analyse previous records to identify patterns for future application and improving the loan approval process would be a very essential skill in reducing the risk of default. </a:t>
            </a:r>
            <a:endParaRPr lang="en-MY" sz="1800" dirty="0">
              <a:cs typeface="Calibri"/>
            </a:endParaRPr>
          </a:p>
          <a:p>
            <a:pPr marL="227965" indent="-227965" algn="just">
              <a:lnSpc>
                <a:spcPct val="150000"/>
              </a:lnSpc>
            </a:pPr>
            <a:r>
              <a:rPr lang="en-MY" sz="1800" dirty="0">
                <a:ea typeface="+mn-lt"/>
                <a:cs typeface="+mn-lt"/>
              </a:rPr>
              <a:t>As a data practitioner, you are required: </a:t>
            </a:r>
          </a:p>
          <a:p>
            <a:pPr marL="685028" lvl="1" indent="-227965" algn="just">
              <a:lnSpc>
                <a:spcPct val="150000"/>
              </a:lnSpc>
            </a:pPr>
            <a:r>
              <a:rPr lang="en-MY" sz="1400" dirty="0">
                <a:ea typeface="+mn-lt"/>
                <a:cs typeface="+mn-lt"/>
              </a:rPr>
              <a:t>to identify the Top 3 criteria that determine the success or reject of loan applicants</a:t>
            </a:r>
          </a:p>
          <a:p>
            <a:pPr marL="685028" lvl="1" indent="-227965" algn="just">
              <a:lnSpc>
                <a:spcPct val="150000"/>
              </a:lnSpc>
            </a:pPr>
            <a:r>
              <a:rPr lang="en-MY" sz="1400" dirty="0">
                <a:ea typeface="+mn-lt"/>
                <a:cs typeface="+mn-lt"/>
              </a:rPr>
              <a:t>to improve the loan applications based on the loan defaulted cases</a:t>
            </a:r>
          </a:p>
          <a:p>
            <a:pPr marL="685028" lvl="1" indent="-227965" algn="just">
              <a:lnSpc>
                <a:spcPct val="150000"/>
              </a:lnSpc>
            </a:pPr>
            <a:r>
              <a:rPr lang="en-MY" sz="1400" dirty="0">
                <a:ea typeface="+mn-lt"/>
                <a:cs typeface="+mn-lt"/>
              </a:rPr>
              <a:t>provide the insight on how to categorize the variables that determine such results.</a:t>
            </a:r>
          </a:p>
          <a:p>
            <a:pPr marL="227965" indent="-227965" algn="just">
              <a:lnSpc>
                <a:spcPct val="150000"/>
              </a:lnSpc>
            </a:pPr>
            <a:r>
              <a:rPr lang="en-MY" sz="1800" dirty="0"/>
              <a:t>Apply Descriptive Statistics tools on the dataset provided and complete the visual insights in a 3-slide narrative for storytelling at the end of the Capstone. </a:t>
            </a:r>
            <a:endParaRPr lang="en-MY" sz="1800" dirty="0">
              <a:cs typeface="Calibri" panose="020F0502020204030204"/>
            </a:endParaRPr>
          </a:p>
          <a:p>
            <a:pPr marL="0" indent="0" algn="just">
              <a:lnSpc>
                <a:spcPct val="150000"/>
              </a:lnSpc>
              <a:buNone/>
            </a:pPr>
            <a:endParaRPr lang="en-MY" sz="2000" dirty="0"/>
          </a:p>
          <a:p>
            <a:pPr marL="227965" indent="-227965" algn="just">
              <a:lnSpc>
                <a:spcPct val="150000"/>
              </a:lnSpc>
            </a:pPr>
            <a:endParaRPr lang="en-MY" sz="2000" dirty="0">
              <a:cs typeface="Calibri" panose="020F0502020204030204"/>
            </a:endParaRPr>
          </a:p>
        </p:txBody>
      </p:sp>
    </p:spTree>
    <p:extLst>
      <p:ext uri="{BB962C8B-B14F-4D97-AF65-F5344CB8AC3E}">
        <p14:creationId xmlns:p14="http://schemas.microsoft.com/office/powerpoint/2010/main" val="379045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488DD-5253-F746-A9A6-B56F0902AE15}"/>
              </a:ext>
            </a:extLst>
          </p:cNvPr>
          <p:cNvSpPr/>
          <p:nvPr/>
        </p:nvSpPr>
        <p:spPr>
          <a:xfrm>
            <a:off x="959005" y="657922"/>
            <a:ext cx="10582507" cy="4438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Assumption:</a:t>
            </a:r>
          </a:p>
          <a:p>
            <a:r>
              <a:rPr lang="en-US" dirty="0"/>
              <a:t>Loan amount – replace empty cells with mode value</a:t>
            </a:r>
          </a:p>
          <a:p>
            <a:r>
              <a:rPr lang="en-US" dirty="0"/>
              <a:t>Loan amount term – replace empty cells with average value</a:t>
            </a:r>
          </a:p>
          <a:p>
            <a:endParaRPr lang="en-US" dirty="0"/>
          </a:p>
          <a:p>
            <a:r>
              <a:rPr lang="en-US" dirty="0"/>
              <a:t>Insights:</a:t>
            </a:r>
          </a:p>
          <a:p>
            <a:r>
              <a:rPr lang="en-US" dirty="0"/>
              <a:t>Credit history (0) – loan accepted when combined income &gt; 4900 + employed</a:t>
            </a:r>
          </a:p>
          <a:p>
            <a:endParaRPr lang="en-US" dirty="0"/>
          </a:p>
        </p:txBody>
      </p:sp>
    </p:spTree>
    <p:extLst>
      <p:ext uri="{BB962C8B-B14F-4D97-AF65-F5344CB8AC3E}">
        <p14:creationId xmlns:p14="http://schemas.microsoft.com/office/powerpoint/2010/main" val="3835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3AAE-4216-1342-A0BC-8068D510F473}"/>
              </a:ext>
            </a:extLst>
          </p:cNvPr>
          <p:cNvSpPr txBox="1">
            <a:spLocks/>
          </p:cNvSpPr>
          <p:nvPr/>
        </p:nvSpPr>
        <p:spPr>
          <a:xfrm>
            <a:off x="430213" y="231775"/>
            <a:ext cx="11760200" cy="1276350"/>
          </a:xfrm>
          <a:prstGeom prst="rect">
            <a:avLst/>
          </a:prstGeom>
        </p:spPr>
        <p:txBody>
          <a:bodyPr lIns="91440" tIns="45720" rIns="91440" bIns="45720" anchor="t">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MY" sz="4000" dirty="0">
                <a:solidFill>
                  <a:schemeClr val="accent1">
                    <a:lumMod val="50000"/>
                  </a:schemeClr>
                </a:solidFill>
                <a:latin typeface="Myriad Pro" panose="020B0503030403020204" pitchFamily="34" charset="0"/>
              </a:rPr>
              <a:t>Loan Risk Capstone USE CASE </a:t>
            </a:r>
          </a:p>
          <a:p>
            <a:r>
              <a:rPr lang="en-MY" sz="2000" dirty="0">
                <a:latin typeface="Myriad Pro"/>
              </a:rPr>
              <a:t>CHECKLIST FOR PREPARATION</a:t>
            </a:r>
          </a:p>
        </p:txBody>
      </p:sp>
      <p:graphicFrame>
        <p:nvGraphicFramePr>
          <p:cNvPr id="3" name="Table 2">
            <a:extLst>
              <a:ext uri="{FF2B5EF4-FFF2-40B4-BE49-F238E27FC236}">
                <a16:creationId xmlns:a16="http://schemas.microsoft.com/office/drawing/2014/main" id="{CAF3261B-5CBE-A548-B4EA-065EF0FAF3EE}"/>
              </a:ext>
            </a:extLst>
          </p:cNvPr>
          <p:cNvGraphicFramePr>
            <a:graphicFrameLocks noGrp="1"/>
          </p:cNvGraphicFramePr>
          <p:nvPr/>
        </p:nvGraphicFramePr>
        <p:xfrm>
          <a:off x="430214" y="1776465"/>
          <a:ext cx="11331571" cy="4161407"/>
        </p:xfrm>
        <a:graphic>
          <a:graphicData uri="http://schemas.openxmlformats.org/drawingml/2006/table">
            <a:tbl>
              <a:tblPr/>
              <a:tblGrid>
                <a:gridCol w="482559">
                  <a:extLst>
                    <a:ext uri="{9D8B030D-6E8A-4147-A177-3AD203B41FA5}">
                      <a16:colId xmlns:a16="http://schemas.microsoft.com/office/drawing/2014/main" val="1108189297"/>
                    </a:ext>
                  </a:extLst>
                </a:gridCol>
                <a:gridCol w="1996939">
                  <a:extLst>
                    <a:ext uri="{9D8B030D-6E8A-4147-A177-3AD203B41FA5}">
                      <a16:colId xmlns:a16="http://schemas.microsoft.com/office/drawing/2014/main" val="1814025457"/>
                    </a:ext>
                  </a:extLst>
                </a:gridCol>
                <a:gridCol w="6299739">
                  <a:extLst>
                    <a:ext uri="{9D8B030D-6E8A-4147-A177-3AD203B41FA5}">
                      <a16:colId xmlns:a16="http://schemas.microsoft.com/office/drawing/2014/main" val="2175479931"/>
                    </a:ext>
                  </a:extLst>
                </a:gridCol>
                <a:gridCol w="2552334">
                  <a:extLst>
                    <a:ext uri="{9D8B030D-6E8A-4147-A177-3AD203B41FA5}">
                      <a16:colId xmlns:a16="http://schemas.microsoft.com/office/drawing/2014/main" val="2545472204"/>
                    </a:ext>
                  </a:extLst>
                </a:gridCol>
              </a:tblGrid>
              <a:tr h="768505">
                <a:tc>
                  <a:txBody>
                    <a:bodyPr/>
                    <a:lstStyle/>
                    <a:p>
                      <a:pPr algn="ctr" fontAlgn="b"/>
                      <a:r>
                        <a:rPr lang="en-MY" sz="1400" b="1" dirty="0">
                          <a:solidFill>
                            <a:srgbClr val="000000"/>
                          </a:solidFill>
                          <a:effectLst/>
                          <a:latin typeface="Calibri"/>
                        </a:rPr>
                        <a:t>No. </a:t>
                      </a:r>
                    </a:p>
                  </a:txBody>
                  <a:tcPr marL="8542" marR="8542" marT="8542" marB="41002"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92D050"/>
                    </a:solidFill>
                  </a:tcPr>
                </a:tc>
                <a:tc>
                  <a:txBody>
                    <a:bodyPr/>
                    <a:lstStyle/>
                    <a:p>
                      <a:pPr algn="ctr" fontAlgn="b"/>
                      <a:r>
                        <a:rPr lang="en-MY" sz="1400" b="1" dirty="0">
                          <a:solidFill>
                            <a:srgbClr val="000000"/>
                          </a:solidFill>
                          <a:effectLst/>
                          <a:latin typeface="Calibri"/>
                        </a:rPr>
                        <a:t>Checklist Item</a:t>
                      </a:r>
                    </a:p>
                  </a:txBody>
                  <a:tcPr marL="8542" marR="8542" marT="8542" marB="41002"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92D050"/>
                    </a:solidFill>
                  </a:tcPr>
                </a:tc>
                <a:tc>
                  <a:txBody>
                    <a:bodyPr/>
                    <a:lstStyle/>
                    <a:p>
                      <a:pPr algn="ctr" fontAlgn="b"/>
                      <a:r>
                        <a:rPr lang="en-MY" sz="1400" b="1" dirty="0">
                          <a:solidFill>
                            <a:srgbClr val="000000"/>
                          </a:solidFill>
                          <a:effectLst/>
                          <a:latin typeface="Calibri"/>
                        </a:rPr>
                        <a:t>Requirements</a:t>
                      </a:r>
                    </a:p>
                  </a:txBody>
                  <a:tcPr marL="8542" marR="8542" marT="8542" marB="41002"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92D050"/>
                    </a:solidFill>
                  </a:tcPr>
                </a:tc>
                <a:tc>
                  <a:txBody>
                    <a:bodyPr/>
                    <a:lstStyle/>
                    <a:p>
                      <a:pPr algn="ctr" fontAlgn="b"/>
                      <a:r>
                        <a:rPr lang="en-MY" sz="1400" b="1" dirty="0">
                          <a:solidFill>
                            <a:srgbClr val="000000"/>
                          </a:solidFill>
                          <a:effectLst/>
                          <a:latin typeface="Calibri"/>
                        </a:rPr>
                        <a:t>Remarks &amp; Reference</a:t>
                      </a:r>
                    </a:p>
                  </a:txBody>
                  <a:tcPr marL="8542" marR="8542" marT="8542" marB="41002"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92D050"/>
                    </a:solidFill>
                  </a:tcPr>
                </a:tc>
                <a:extLst>
                  <a:ext uri="{0D108BD9-81ED-4DB2-BD59-A6C34878D82A}">
                    <a16:rowId xmlns:a16="http://schemas.microsoft.com/office/drawing/2014/main" val="2113251498"/>
                  </a:ext>
                </a:extLst>
              </a:tr>
              <a:tr h="1099254">
                <a:tc>
                  <a:txBody>
                    <a:bodyPr/>
                    <a:lstStyle/>
                    <a:p>
                      <a:pPr algn="l" fontAlgn="b"/>
                      <a:r>
                        <a:rPr lang="en-MY" sz="1600" dirty="0">
                          <a:solidFill>
                            <a:srgbClr val="000000"/>
                          </a:solidFill>
                          <a:effectLst/>
                          <a:latin typeface="Calibri"/>
                        </a:rPr>
                        <a:t>1</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b"/>
                      <a:r>
                        <a:rPr lang="en-MY" sz="1600" dirty="0">
                          <a:solidFill>
                            <a:srgbClr val="000000"/>
                          </a:solidFill>
                          <a:effectLst/>
                          <a:latin typeface="Calibri"/>
                        </a:rPr>
                        <a:t>Problem Statement</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b"/>
                      <a:r>
                        <a:rPr lang="en-MY" sz="1600" dirty="0">
                          <a:solidFill>
                            <a:srgbClr val="000000"/>
                          </a:solidFill>
                          <a:effectLst/>
                          <a:latin typeface="Calibri"/>
                        </a:rPr>
                        <a:t>Identify Top 3 factors that determines the loan application being approved or rejected, and optimize successful applicants' procedure based on defaulted cases (to reduce defaulted cases through better approvals)</a:t>
                      </a:r>
                    </a:p>
                    <a:p>
                      <a:pPr lvl="0" algn="l">
                        <a:buNone/>
                      </a:pPr>
                      <a:endParaRPr lang="en-MY" sz="1600" dirty="0">
                        <a:solidFill>
                          <a:srgbClr val="000000"/>
                        </a:solidFill>
                        <a:effectLst/>
                        <a:latin typeface="Calibri"/>
                      </a:endParaRP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fontAlgn="b"/>
                      <a:r>
                        <a:rPr lang="en-MY" sz="1600" dirty="0">
                          <a:solidFill>
                            <a:srgbClr val="000000"/>
                          </a:solidFill>
                          <a:effectLst/>
                          <a:latin typeface="Calibri"/>
                        </a:rPr>
                        <a:t>EDP Excel for Data Analytics</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extLst>
                  <a:ext uri="{0D108BD9-81ED-4DB2-BD59-A6C34878D82A}">
                    <a16:rowId xmlns:a16="http://schemas.microsoft.com/office/drawing/2014/main" val="555437152"/>
                  </a:ext>
                </a:extLst>
              </a:tr>
              <a:tr h="885240">
                <a:tc>
                  <a:txBody>
                    <a:bodyPr/>
                    <a:lstStyle/>
                    <a:p>
                      <a:pPr algn="l" fontAlgn="b"/>
                      <a:r>
                        <a:rPr lang="en-MY" sz="1600" dirty="0">
                          <a:solidFill>
                            <a:srgbClr val="000000"/>
                          </a:solidFill>
                          <a:effectLst/>
                          <a:latin typeface="Calibri"/>
                        </a:rPr>
                        <a:t>2</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b"/>
                      <a:r>
                        <a:rPr lang="en-MY" sz="1600" dirty="0">
                          <a:solidFill>
                            <a:srgbClr val="000000"/>
                          </a:solidFill>
                          <a:effectLst/>
                          <a:latin typeface="Calibri"/>
                        </a:rPr>
                        <a:t>Potential Solution </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b"/>
                      <a:r>
                        <a:rPr lang="en-MY" sz="1600" dirty="0">
                          <a:solidFill>
                            <a:srgbClr val="000000"/>
                          </a:solidFill>
                          <a:effectLst/>
                          <a:latin typeface="Calibri"/>
                        </a:rPr>
                        <a:t>Create and present a narrative to deliver the simplified method to categorize successful and unsuccessful applicants to management, and propose measures to curb defaulted cases</a:t>
                      </a:r>
                    </a:p>
                    <a:p>
                      <a:pPr lvl="0" algn="l">
                        <a:buNone/>
                      </a:pPr>
                      <a:endParaRPr lang="en-MY" sz="1600" dirty="0">
                        <a:solidFill>
                          <a:srgbClr val="000000"/>
                        </a:solidFill>
                        <a:effectLst/>
                        <a:latin typeface="Calibri"/>
                      </a:endParaRP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fontAlgn="b"/>
                      <a:r>
                        <a:rPr lang="en-MY" sz="1600" dirty="0">
                          <a:solidFill>
                            <a:srgbClr val="000000"/>
                          </a:solidFill>
                          <a:effectLst/>
                          <a:latin typeface="Calibri"/>
                        </a:rPr>
                        <a:t>EDP Data Storytelling</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extLst>
                  <a:ext uri="{0D108BD9-81ED-4DB2-BD59-A6C34878D82A}">
                    <a16:rowId xmlns:a16="http://schemas.microsoft.com/office/drawing/2014/main" val="1960407630"/>
                  </a:ext>
                </a:extLst>
              </a:tr>
              <a:tr h="1081216">
                <a:tc>
                  <a:txBody>
                    <a:bodyPr/>
                    <a:lstStyle/>
                    <a:p>
                      <a:pPr algn="l" fontAlgn="ctr"/>
                      <a:r>
                        <a:rPr lang="en-MY" sz="1600" dirty="0">
                          <a:solidFill>
                            <a:srgbClr val="000000"/>
                          </a:solidFill>
                          <a:effectLst/>
                          <a:latin typeface="Calibri"/>
                        </a:rPr>
                        <a:t>3</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ctr"/>
                      <a:r>
                        <a:rPr lang="en-MY" sz="1600" dirty="0">
                          <a:solidFill>
                            <a:srgbClr val="000000"/>
                          </a:solidFill>
                          <a:effectLst/>
                          <a:latin typeface="Calibri"/>
                        </a:rPr>
                        <a:t>Dataset &amp; Volume</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algn="l" fontAlgn="ctr"/>
                      <a:r>
                        <a:rPr lang="en-MY" sz="1600" dirty="0">
                          <a:solidFill>
                            <a:srgbClr val="000000"/>
                          </a:solidFill>
                          <a:effectLst/>
                          <a:latin typeface="Calibri"/>
                        </a:rPr>
                        <a:t>Dataset is provided as per below:</a:t>
                      </a:r>
                      <a:br>
                        <a:rPr lang="en-MY" sz="1600" dirty="0">
                          <a:solidFill>
                            <a:srgbClr val="000000"/>
                          </a:solidFill>
                          <a:effectLst/>
                          <a:latin typeface="Calibri"/>
                        </a:rPr>
                      </a:br>
                      <a:r>
                        <a:rPr lang="en-MY" sz="1600" dirty="0">
                          <a:solidFill>
                            <a:srgbClr val="000000"/>
                          </a:solidFill>
                          <a:effectLst/>
                          <a:latin typeface="Calibri"/>
                        </a:rPr>
                        <a:t>1) Dataset in ".csv" Format</a:t>
                      </a:r>
                      <a:br>
                        <a:rPr lang="en-MY" sz="1600" dirty="0">
                          <a:solidFill>
                            <a:srgbClr val="000000"/>
                          </a:solidFill>
                          <a:effectLst/>
                          <a:latin typeface="Calibri"/>
                        </a:rPr>
                      </a:br>
                      <a:r>
                        <a:rPr lang="en-MY" sz="1600" dirty="0">
                          <a:solidFill>
                            <a:srgbClr val="000000"/>
                          </a:solidFill>
                          <a:effectLst/>
                          <a:latin typeface="Calibri"/>
                        </a:rPr>
                        <a:t>2) Dataset Structure as per Schema sample provided</a:t>
                      </a:r>
                      <a:br>
                        <a:rPr lang="en-MY" sz="1600" dirty="0">
                          <a:solidFill>
                            <a:srgbClr val="000000"/>
                          </a:solidFill>
                          <a:effectLst/>
                          <a:latin typeface="Calibri"/>
                        </a:rPr>
                      </a:br>
                      <a:r>
                        <a:rPr lang="en-MY" sz="1600" dirty="0">
                          <a:solidFill>
                            <a:srgbClr val="000000"/>
                          </a:solidFill>
                          <a:effectLst/>
                          <a:latin typeface="Calibri"/>
                        </a:rPr>
                        <a:t>3) Dataset Volume of a minimum of 600 rows </a:t>
                      </a:r>
                    </a:p>
                    <a:p>
                      <a:pPr lvl="0" algn="l">
                        <a:buNone/>
                      </a:pPr>
                      <a:endParaRPr lang="en-MY" sz="1600" dirty="0">
                        <a:solidFill>
                          <a:srgbClr val="000000"/>
                        </a:solidFill>
                        <a:effectLst/>
                        <a:latin typeface="Calibri"/>
                      </a:endParaRP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tc>
                  <a:txBody>
                    <a:bodyPr/>
                    <a:lstStyle/>
                    <a:p>
                      <a:pPr fontAlgn="ctr"/>
                      <a:r>
                        <a:rPr lang="en-MY" sz="1600" dirty="0">
                          <a:solidFill>
                            <a:srgbClr val="000000"/>
                          </a:solidFill>
                          <a:effectLst/>
                          <a:latin typeface="Calibri"/>
                        </a:rPr>
                        <a:t>Refer to the slide "Data Sample" </a:t>
                      </a:r>
                    </a:p>
                    <a:p>
                      <a:pPr fontAlgn="ctr"/>
                      <a:r>
                        <a:rPr lang="en-MY" sz="1600" dirty="0">
                          <a:solidFill>
                            <a:srgbClr val="000000"/>
                          </a:solidFill>
                          <a:effectLst/>
                          <a:latin typeface="Calibri"/>
                        </a:rPr>
                        <a:t>Dataset is provided</a:t>
                      </a:r>
                    </a:p>
                  </a:txBody>
                  <a:tcPr marL="8542" marR="8542" marT="8542" marB="410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tcPr>
                </a:tc>
                <a:extLst>
                  <a:ext uri="{0D108BD9-81ED-4DB2-BD59-A6C34878D82A}">
                    <a16:rowId xmlns:a16="http://schemas.microsoft.com/office/drawing/2014/main" val="1843786737"/>
                  </a:ext>
                </a:extLst>
              </a:tr>
            </a:tbl>
          </a:graphicData>
        </a:graphic>
      </p:graphicFrame>
    </p:spTree>
    <p:extLst>
      <p:ext uri="{BB962C8B-B14F-4D97-AF65-F5344CB8AC3E}">
        <p14:creationId xmlns:p14="http://schemas.microsoft.com/office/powerpoint/2010/main" val="2303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689</Words>
  <Application>Microsoft Macintosh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Loan Risk Capstone USE CASE CATEGORIZE SUCCESSFUL AND UNSUCCESSFUL APPLICANTS BASED ON THE TOP 3 CRITERIA, OPTIMIZE SUCCESSFUL APPLICANTS' PROCEDURE BASED ON DEFAULTED CASES</vt:lpstr>
      <vt:lpstr>PowerPoint Presentation</vt:lpstr>
      <vt:lpstr>PowerPoint Presentation</vt:lpstr>
      <vt:lpstr>Loan Risk Capstone Instructions</vt:lpstr>
      <vt:lpstr>PowerPoint Presentation</vt:lpstr>
      <vt:lpstr>Loan Risk Capstone Score Breakdown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2022-02-25T02:10:05Z</dcterms:created>
  <dcterms:modified xsi:type="dcterms:W3CDTF">2022-02-25T08:31:03Z</dcterms:modified>
</cp:coreProperties>
</file>