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F4F"/>
    <a:srgbClr val="FF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fb\OneDrive\Desktop\CADS\Day%205\EDP%20Capstone\EDP%20Capstone%20Tea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fb\OneDrive\Desktop\CADS\Day%205\EDP%20Capstone\EDP%20Capstone%20Team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fb\OneDrive\Desktop\CADS\Day%205\EDP%20Capstone\EDP%20Capstone%20Team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fb\OneDrive\Desktop\CADS\Day%205\EDP%20Capstone\EDP%20Capstone%20Team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[EDP Capstone Team.xlsx]Sheet7!PivotTable16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/>
              <a:t>Loan</a:t>
            </a:r>
            <a:r>
              <a:rPr lang="en-US" sz="1600" b="1" baseline="0" dirty="0"/>
              <a:t> Amount to Income Gap </a:t>
            </a:r>
            <a:r>
              <a:rPr lang="en-US" sz="1600" b="1" dirty="0"/>
              <a:t>vs Loan Status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F5050"/>
          </a:solidFill>
          <a:ln>
            <a:noFill/>
          </a:ln>
          <a:effectLst/>
        </c:spPr>
      </c:pivotFmt>
      <c:pivotFmt>
        <c:idx val="2"/>
        <c:spPr>
          <a:solidFill>
            <a:srgbClr val="FF5050">
              <a:alpha val="55000"/>
            </a:srgbClr>
          </a:solidFill>
          <a:ln>
            <a:noFill/>
          </a:ln>
          <a:effectLst/>
        </c:spPr>
      </c:pivotFmt>
      <c:pivotFmt>
        <c:idx val="3"/>
        <c:spPr>
          <a:solidFill>
            <a:srgbClr val="FF5050">
              <a:alpha val="85000"/>
            </a:srgbClr>
          </a:solidFill>
          <a:ln>
            <a:noFill/>
          </a:ln>
          <a:effectLst/>
        </c:spPr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</c:pivotFmt>
      <c:pivotFmt>
        <c:idx val="5"/>
        <c:spPr>
          <a:solidFill>
            <a:schemeClr val="accent6">
              <a:alpha val="55000"/>
            </a:schemeClr>
          </a:solidFill>
          <a:ln>
            <a:noFill/>
          </a:ln>
          <a:effectLst/>
        </c:spPr>
      </c:pivotFmt>
      <c:pivotFmt>
        <c:idx val="6"/>
        <c:spPr>
          <a:solidFill>
            <a:schemeClr val="accent6">
              <a:alpha val="85000"/>
            </a:schemeClr>
          </a:soli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FF5050"/>
          </a:solidFill>
          <a:ln>
            <a:noFill/>
          </a:ln>
          <a:effectLst/>
        </c:spPr>
      </c:pivotFmt>
      <c:pivotFmt>
        <c:idx val="9"/>
        <c:spPr>
          <a:solidFill>
            <a:srgbClr val="FF5050">
              <a:alpha val="55000"/>
            </a:srgbClr>
          </a:solidFill>
          <a:ln>
            <a:noFill/>
          </a:ln>
          <a:effectLst/>
        </c:spPr>
      </c:pivotFmt>
      <c:pivotFmt>
        <c:idx val="10"/>
        <c:spPr>
          <a:solidFill>
            <a:srgbClr val="FF5050">
              <a:alpha val="85000"/>
            </a:srgbClr>
          </a:solidFill>
          <a:ln>
            <a:noFill/>
          </a:ln>
          <a:effectLst/>
        </c:spPr>
      </c:pivotFmt>
      <c:pivotFmt>
        <c:idx val="11"/>
        <c:spPr>
          <a:solidFill>
            <a:schemeClr val="accent6"/>
          </a:solidFill>
          <a:ln>
            <a:noFill/>
          </a:ln>
          <a:effectLst/>
        </c:spPr>
      </c:pivotFmt>
      <c:pivotFmt>
        <c:idx val="12"/>
        <c:spPr>
          <a:solidFill>
            <a:schemeClr val="accent6">
              <a:alpha val="55000"/>
            </a:schemeClr>
          </a:solidFill>
          <a:ln>
            <a:noFill/>
          </a:ln>
          <a:effectLst/>
        </c:spPr>
      </c:pivotFmt>
      <c:pivotFmt>
        <c:idx val="13"/>
        <c:spPr>
          <a:solidFill>
            <a:schemeClr val="accent6">
              <a:alpha val="85000"/>
            </a:schemeClr>
          </a:solidFill>
          <a:ln>
            <a:noFill/>
          </a:ln>
          <a:effectLst/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rgbClr val="FF5050"/>
          </a:solidFill>
          <a:ln>
            <a:noFill/>
          </a:ln>
          <a:effectLst/>
        </c:spPr>
      </c:pivotFmt>
      <c:pivotFmt>
        <c:idx val="16"/>
        <c:spPr>
          <a:solidFill>
            <a:srgbClr val="FF5050">
              <a:alpha val="55000"/>
            </a:srgbClr>
          </a:solidFill>
          <a:ln>
            <a:noFill/>
          </a:ln>
          <a:effectLst/>
        </c:spPr>
      </c:pivotFmt>
      <c:pivotFmt>
        <c:idx val="17"/>
        <c:spPr>
          <a:solidFill>
            <a:srgbClr val="FF5050">
              <a:alpha val="85000"/>
            </a:srgbClr>
          </a:solidFill>
          <a:ln>
            <a:noFill/>
          </a:ln>
          <a:effectLst/>
        </c:spPr>
      </c:pivotFmt>
      <c:pivotFmt>
        <c:idx val="18"/>
        <c:spPr>
          <a:solidFill>
            <a:schemeClr val="accent6"/>
          </a:solidFill>
          <a:ln>
            <a:noFill/>
          </a:ln>
          <a:effectLst/>
        </c:spPr>
      </c:pivotFmt>
      <c:pivotFmt>
        <c:idx val="19"/>
        <c:spPr>
          <a:solidFill>
            <a:schemeClr val="accent6">
              <a:alpha val="55000"/>
            </a:schemeClr>
          </a:solidFill>
          <a:ln>
            <a:noFill/>
          </a:ln>
          <a:effectLst/>
        </c:spPr>
      </c:pivotFmt>
      <c:pivotFmt>
        <c:idx val="20"/>
        <c:spPr>
          <a:solidFill>
            <a:schemeClr val="accent6">
              <a:alpha val="85000"/>
            </a:schemeClr>
          </a:solidFill>
          <a:ln>
            <a:noFill/>
          </a:ln>
          <a:effectLst/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rgbClr val="FF5050"/>
          </a:solidFill>
          <a:ln>
            <a:noFill/>
          </a:ln>
          <a:effectLst/>
        </c:spPr>
      </c:pivotFmt>
      <c:pivotFmt>
        <c:idx val="23"/>
        <c:spPr>
          <a:solidFill>
            <a:srgbClr val="FF5050">
              <a:alpha val="55000"/>
            </a:srgbClr>
          </a:solidFill>
          <a:ln>
            <a:noFill/>
          </a:ln>
          <a:effectLst/>
        </c:spPr>
      </c:pivotFmt>
      <c:pivotFmt>
        <c:idx val="24"/>
        <c:spPr>
          <a:solidFill>
            <a:srgbClr val="FF5050">
              <a:alpha val="85000"/>
            </a:srgbClr>
          </a:solidFill>
          <a:ln>
            <a:noFill/>
          </a:ln>
          <a:effectLst/>
        </c:spPr>
      </c:pivotFmt>
      <c:pivotFmt>
        <c:idx val="25"/>
        <c:spPr>
          <a:solidFill>
            <a:schemeClr val="accent6"/>
          </a:solidFill>
          <a:ln>
            <a:noFill/>
          </a:ln>
          <a:effectLst/>
        </c:spPr>
      </c:pivotFmt>
      <c:pivotFmt>
        <c:idx val="26"/>
        <c:spPr>
          <a:solidFill>
            <a:schemeClr val="accent6">
              <a:alpha val="55000"/>
            </a:schemeClr>
          </a:solidFill>
          <a:ln>
            <a:noFill/>
          </a:ln>
          <a:effectLst/>
        </c:spPr>
      </c:pivotFmt>
      <c:pivotFmt>
        <c:idx val="27"/>
        <c:spPr>
          <a:solidFill>
            <a:schemeClr val="accent6">
              <a:alpha val="85000"/>
            </a:schemeClr>
          </a:solidFill>
          <a:ln>
            <a:noFill/>
          </a:ln>
          <a:effectLst/>
        </c:spP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rgbClr val="FF5050"/>
          </a:solidFill>
          <a:ln>
            <a:noFill/>
          </a:ln>
          <a:effectLst/>
        </c:spPr>
      </c:pivotFmt>
      <c:pivotFmt>
        <c:idx val="30"/>
        <c:spPr>
          <a:solidFill>
            <a:srgbClr val="FF5050">
              <a:alpha val="55000"/>
            </a:srgbClr>
          </a:solidFill>
          <a:ln>
            <a:noFill/>
          </a:ln>
          <a:effectLst/>
        </c:spPr>
      </c:pivotFmt>
      <c:pivotFmt>
        <c:idx val="31"/>
        <c:spPr>
          <a:solidFill>
            <a:srgbClr val="FF5050">
              <a:alpha val="85000"/>
            </a:srgbClr>
          </a:solidFill>
          <a:ln>
            <a:noFill/>
          </a:ln>
          <a:effectLst/>
        </c:spPr>
      </c:pivotFmt>
      <c:pivotFmt>
        <c:idx val="32"/>
        <c:spPr>
          <a:solidFill>
            <a:schemeClr val="accent6"/>
          </a:solidFill>
          <a:ln>
            <a:noFill/>
          </a:ln>
          <a:effectLst/>
        </c:spPr>
      </c:pivotFmt>
      <c:pivotFmt>
        <c:idx val="33"/>
        <c:spPr>
          <a:solidFill>
            <a:schemeClr val="accent6">
              <a:alpha val="55000"/>
            </a:schemeClr>
          </a:solidFill>
          <a:ln>
            <a:noFill/>
          </a:ln>
          <a:effectLst/>
        </c:spPr>
      </c:pivotFmt>
      <c:pivotFmt>
        <c:idx val="34"/>
        <c:spPr>
          <a:solidFill>
            <a:schemeClr val="accent6">
              <a:alpha val="85000"/>
            </a:schemeClr>
          </a:solidFill>
          <a:ln>
            <a:noFill/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Sheet7!$E$2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5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027-4C64-A65C-FEA84F337D7E}"/>
              </c:ext>
            </c:extLst>
          </c:dPt>
          <c:dPt>
            <c:idx val="1"/>
            <c:invertIfNegative val="0"/>
            <c:bubble3D val="0"/>
            <c:spPr>
              <a:solidFill>
                <a:srgbClr val="FF5050">
                  <a:alpha val="55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027-4C64-A65C-FEA84F337D7E}"/>
              </c:ext>
            </c:extLst>
          </c:dPt>
          <c:dPt>
            <c:idx val="2"/>
            <c:invertIfNegative val="0"/>
            <c:bubble3D val="0"/>
            <c:spPr>
              <a:solidFill>
                <a:srgbClr val="FF5050">
                  <a:alpha val="85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027-4C64-A65C-FEA84F337D7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027-4C64-A65C-FEA84F337D7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alpha val="5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027-4C64-A65C-FEA84F337D7E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>
                  <a:alpha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027-4C64-A65C-FEA84F337D7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Sheet7!$D$3:$D$11</c:f>
              <c:multiLvlStrCache>
                <c:ptCount val="6"/>
                <c:lvl>
                  <c:pt idx="0">
                    <c:v>High</c:v>
                  </c:pt>
                  <c:pt idx="1">
                    <c:v>Low</c:v>
                  </c:pt>
                  <c:pt idx="2">
                    <c:v>Mid</c:v>
                  </c:pt>
                  <c:pt idx="3">
                    <c:v>High</c:v>
                  </c:pt>
                  <c:pt idx="4">
                    <c:v>Low</c:v>
                  </c:pt>
                  <c:pt idx="5">
                    <c:v>Mid</c:v>
                  </c:pt>
                </c:lvl>
                <c:lvl>
                  <c:pt idx="0">
                    <c:v>N</c:v>
                  </c:pt>
                  <c:pt idx="3">
                    <c:v>Y</c:v>
                  </c:pt>
                </c:lvl>
              </c:multiLvlStrCache>
            </c:multiLvlStrRef>
          </c:cat>
          <c:val>
            <c:numRef>
              <c:f>Sheet7!$E$3:$E$11</c:f>
              <c:numCache>
                <c:formatCode>0.00%</c:formatCode>
                <c:ptCount val="6"/>
                <c:pt idx="0">
                  <c:v>0.20846905537459284</c:v>
                </c:pt>
                <c:pt idx="1">
                  <c:v>3.0944625407166124E-2</c:v>
                </c:pt>
                <c:pt idx="2">
                  <c:v>7.3289902280130298E-2</c:v>
                </c:pt>
                <c:pt idx="3">
                  <c:v>0.48534201954397393</c:v>
                </c:pt>
                <c:pt idx="4">
                  <c:v>5.8631921824104233E-2</c:v>
                </c:pt>
                <c:pt idx="5">
                  <c:v>0.14332247557003258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027-4C64-A65C-FEA84F337D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375168"/>
        <c:axId val="28376000"/>
      </c:barChart>
      <c:catAx>
        <c:axId val="28375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376000"/>
        <c:crosses val="autoZero"/>
        <c:auto val="1"/>
        <c:lblAlgn val="ctr"/>
        <c:lblOffset val="100"/>
        <c:noMultiLvlLbl val="0"/>
      </c:catAx>
      <c:valAx>
        <c:axId val="28376000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28375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[EDP Capstone Team.xlsx]Sheet8!PivotTable8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/>
              <a:t>Credit History vs Loan Status</a:t>
            </a:r>
          </a:p>
        </c:rich>
      </c:tx>
      <c:layout>
        <c:manualLayout>
          <c:xMode val="edge"/>
          <c:yMode val="edge"/>
          <c:x val="0.26715266841644797"/>
          <c:y val="1.85185185185185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3.3333333333333333E-2"/>
          <c:y val="6.0185185185185182E-2"/>
          <c:w val="0.86542629046369202"/>
          <c:h val="0.84167468649752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Sheet8!$B$2:$B$3</c:f>
              <c:strCache>
                <c:ptCount val="1"/>
                <c:pt idx="0">
                  <c:v>N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4F4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5800-42CF-8A82-244B4798FED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Sheet8!$A$4:$A$6</c:f>
              <c:strCache>
                <c:ptCount val="2"/>
                <c:pt idx="0">
                  <c:v>0</c:v>
                </c:pt>
                <c:pt idx="1">
                  <c:v>1</c:v>
                </c:pt>
              </c:strCache>
            </c:strRef>
          </c:cat>
          <c:val>
            <c:numRef>
              <c:f>Sheet8!$B$4:$B$6</c:f>
              <c:numCache>
                <c:formatCode>0.00%</c:formatCode>
                <c:ptCount val="2"/>
                <c:pt idx="0">
                  <c:v>0.49479166666666669</c:v>
                </c:pt>
                <c:pt idx="1">
                  <c:v>0.50520833333333337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00-42CF-8A82-244B4798FEDE}"/>
            </c:ext>
          </c:extLst>
        </c:ser>
        <c:ser>
          <c:idx val="1"/>
          <c:order val="1"/>
          <c:tx>
            <c:strRef>
              <c:f>Sheet8!$C$2:$C$3</c:f>
              <c:strCache>
                <c:ptCount val="1"/>
                <c:pt idx="0">
                  <c:v>Y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800-42CF-8A82-244B4798FED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Sheet8!$A$4:$A$6</c:f>
              <c:strCache>
                <c:ptCount val="2"/>
                <c:pt idx="0">
                  <c:v>0</c:v>
                </c:pt>
                <c:pt idx="1">
                  <c:v>1</c:v>
                </c:pt>
              </c:strCache>
            </c:strRef>
          </c:cat>
          <c:val>
            <c:numRef>
              <c:f>Sheet8!$C$4:$C$6</c:f>
              <c:numCache>
                <c:formatCode>0.00%</c:formatCode>
                <c:ptCount val="2"/>
                <c:pt idx="0">
                  <c:v>0.1018957345971564</c:v>
                </c:pt>
                <c:pt idx="1">
                  <c:v>0.8981042654028436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800-42CF-8A82-244B4798FE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72681343"/>
        <c:axId val="1972678431"/>
      </c:barChart>
      <c:catAx>
        <c:axId val="19726813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2678431"/>
        <c:crosses val="autoZero"/>
        <c:auto val="1"/>
        <c:lblAlgn val="ctr"/>
        <c:lblOffset val="100"/>
        <c:noMultiLvlLbl val="0"/>
      </c:catAx>
      <c:valAx>
        <c:axId val="1972678431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19726813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[EDP Capstone Team.xlsx]Dependents!PivotTable23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/>
              <a:t>Dependents vs Loan</a:t>
            </a:r>
            <a:r>
              <a:rPr lang="en-US" sz="1600" b="1" baseline="0"/>
              <a:t> Status</a:t>
            </a:r>
            <a:endParaRPr lang="en-US" sz="16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</c:pivotFmt>
      <c:pivotFmt>
        <c:idx val="4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</c:pivotFmt>
      <c:pivotFmt>
        <c:idx val="5"/>
        <c:spPr>
          <a:solidFill>
            <a:srgbClr val="C00000"/>
          </a:solidFill>
          <a:ln>
            <a:noFill/>
          </a:ln>
          <a:effectLst/>
        </c:spPr>
      </c:pivotFmt>
      <c:pivotFmt>
        <c:idx val="6"/>
        <c:spPr>
          <a:solidFill>
            <a:srgbClr val="C00000"/>
          </a:soli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C00000"/>
          </a:solidFill>
          <a:ln>
            <a:noFill/>
          </a:ln>
          <a:effectLst/>
        </c:spPr>
      </c:pivotFmt>
      <c:pivotFmt>
        <c:idx val="9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</c:pivotFmt>
      <c:pivotFmt>
        <c:idx val="10"/>
        <c:spPr>
          <a:solidFill>
            <a:srgbClr val="C00000"/>
          </a:solidFill>
          <a:ln>
            <a:noFill/>
          </a:ln>
          <a:effectLst/>
        </c:spPr>
      </c:pivotFmt>
      <c:pivotFmt>
        <c:idx val="11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C00000"/>
          </a:solidFill>
          <a:ln>
            <a:noFill/>
          </a:ln>
          <a:effectLst/>
        </c:spPr>
      </c:pivotFmt>
      <c:pivotFmt>
        <c:idx val="14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</c:pivotFmt>
      <c:pivotFmt>
        <c:idx val="15"/>
        <c:spPr>
          <a:solidFill>
            <a:srgbClr val="C00000"/>
          </a:solidFill>
          <a:ln>
            <a:noFill/>
          </a:ln>
          <a:effectLst/>
        </c:spPr>
      </c:pivotFmt>
      <c:pivotFmt>
        <c:idx val="16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Dependents!$G$3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D88-484D-B4D2-BD37C9797EA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D88-484D-B4D2-BD37C9797EAA}"/>
              </c:ext>
            </c:extLst>
          </c:dPt>
          <c:dPt>
            <c:idx val="2"/>
            <c:invertIfNegative val="0"/>
            <c:bubble3D val="0"/>
            <c:spPr>
              <a:solidFill>
                <a:srgbClr val="FF4F4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D88-484D-B4D2-BD37C9797EA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D88-484D-B4D2-BD37C9797EA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Dependents!$F$4:$F$10</c:f>
              <c:multiLvlStrCache>
                <c:ptCount val="4"/>
                <c:lvl>
                  <c:pt idx="0">
                    <c:v>N</c:v>
                  </c:pt>
                  <c:pt idx="1">
                    <c:v>Y</c:v>
                  </c:pt>
                  <c:pt idx="2">
                    <c:v>N</c:v>
                  </c:pt>
                  <c:pt idx="3">
                    <c:v>Y</c:v>
                  </c:pt>
                </c:lvl>
                <c:lvl>
                  <c:pt idx="0">
                    <c:v>&lt; 3</c:v>
                  </c:pt>
                  <c:pt idx="2">
                    <c:v>&gt; 3</c:v>
                  </c:pt>
                </c:lvl>
              </c:multiLvlStrCache>
            </c:multiLvlStrRef>
          </c:cat>
          <c:val>
            <c:numRef>
              <c:f>Dependents!$G$4:$G$10</c:f>
              <c:numCache>
                <c:formatCode>General</c:formatCode>
                <c:ptCount val="4"/>
                <c:pt idx="0">
                  <c:v>174</c:v>
                </c:pt>
                <c:pt idx="1">
                  <c:v>389</c:v>
                </c:pt>
                <c:pt idx="2">
                  <c:v>18</c:v>
                </c:pt>
                <c:pt idx="3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D88-484D-B4D2-BD37C9797E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72680511"/>
        <c:axId val="1972679679"/>
      </c:barChart>
      <c:catAx>
        <c:axId val="19726805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2679679"/>
        <c:crosses val="autoZero"/>
        <c:auto val="1"/>
        <c:lblAlgn val="ctr"/>
        <c:lblOffset val="100"/>
        <c:noMultiLvlLbl val="0"/>
      </c:catAx>
      <c:valAx>
        <c:axId val="19726796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726805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[EDP Capstone Team.xlsx]Sheet4!PivotTable1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/>
              <a:t>Loan Default</a:t>
            </a:r>
            <a:r>
              <a:rPr lang="en-US" sz="1400" baseline="0" dirty="0"/>
              <a:t>(Yes) vs Loan Amount to Income Gap</a:t>
            </a:r>
            <a:endParaRPr lang="en-US" sz="1400" dirty="0"/>
          </a:p>
        </c:rich>
      </c:tx>
      <c:layout>
        <c:manualLayout>
          <c:xMode val="edge"/>
          <c:yMode val="edge"/>
          <c:x val="0.32545934627407358"/>
          <c:y val="7.333334708161737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</c:pivotFmt>
      <c:pivotFmt>
        <c:idx val="2"/>
        <c:spPr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3"/>
        <c:spPr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</c:pivotFmt>
      <c:pivotFmt>
        <c:idx val="6"/>
        <c:spPr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c:spPr>
      </c:pivotFmt>
      <c:pivotFmt>
        <c:idx val="7"/>
        <c:spPr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</c:pivotFmt>
      <c:pivotFmt>
        <c:idx val="10"/>
        <c:spPr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c:spPr>
      </c:pivotFmt>
      <c:pivotFmt>
        <c:idx val="11"/>
        <c:spPr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Sheet4!$G$3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2D2-45D8-AC28-A808909F2352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2D2-45D8-AC28-A808909F235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2D2-45D8-AC28-A808909F235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Sheet4!$F$4:$F$8</c:f>
              <c:multiLvlStrCache>
                <c:ptCount val="3"/>
                <c:lvl>
                  <c:pt idx="0">
                    <c:v>High</c:v>
                  </c:pt>
                  <c:pt idx="1">
                    <c:v>Low</c:v>
                  </c:pt>
                  <c:pt idx="2">
                    <c:v>Mid</c:v>
                  </c:pt>
                </c:lvl>
                <c:lvl>
                  <c:pt idx="0">
                    <c:v>Y</c:v>
                  </c:pt>
                </c:lvl>
              </c:multiLvlStrCache>
            </c:multiLvlStrRef>
          </c:cat>
          <c:val>
            <c:numRef>
              <c:f>Sheet4!$G$4:$G$8</c:f>
              <c:numCache>
                <c:formatCode>General</c:formatCode>
                <c:ptCount val="3"/>
                <c:pt idx="0">
                  <c:v>71</c:v>
                </c:pt>
                <c:pt idx="1">
                  <c:v>6</c:v>
                </c:pt>
                <c:pt idx="2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2D2-45D8-AC28-A808909F23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54070592"/>
        <c:axId val="1654071840"/>
      </c:barChart>
      <c:catAx>
        <c:axId val="1654070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4071840"/>
        <c:crosses val="autoZero"/>
        <c:auto val="1"/>
        <c:lblAlgn val="ctr"/>
        <c:lblOffset val="100"/>
        <c:noMultiLvlLbl val="0"/>
      </c:catAx>
      <c:valAx>
        <c:axId val="16540718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54070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2DA36-163E-4744-83A5-A26D1511E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8AF76-375C-47A6-9DCC-17EAFB4A2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B3E52-59F6-4745-9BC2-A3A84B380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0E3A-7E7B-4458-A508-EA1AC1F36C3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63CE5-19C5-45FE-A258-5CA961AAF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2D2BA-ECAC-49A9-944F-5AB9DFD9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3D38-CEC6-4093-9A05-75CF3BBB0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97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384F4-3E85-47E7-952D-D494190D2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52F148-D80F-41BA-8C85-79AA5776C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7DC1D-A7BA-43C3-8492-05DBEFAA9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0E3A-7E7B-4458-A508-EA1AC1F36C3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87279-EF62-4A20-B62A-34A833B9E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B1EE7-4CAA-46E0-9D32-75908EAFE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3D38-CEC6-4093-9A05-75CF3BBB0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8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41E935-0E24-4A7A-B0DD-542515293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EB413-CB26-4EFB-91C3-1AFCBA280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AFAC5-62A6-4F03-8B32-C3B4C3A8F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0E3A-7E7B-4458-A508-EA1AC1F36C3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82D62-1B9C-4054-8A79-2C9C49609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F3AD6-156D-45A4-9215-01D4C282E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3D38-CEC6-4093-9A05-75CF3BBB0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0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CB682-438A-4079-A4C3-5C5785613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CB6F0-2D56-4789-B0D4-A1D78D00A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B51E5-A963-47B7-86DF-5F3AF046C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0E3A-7E7B-4458-A508-EA1AC1F36C3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3D591-ADE4-4E36-8DEF-33195ED69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B711B-1ED5-49A7-8DCB-FB28AE660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3D38-CEC6-4093-9A05-75CF3BBB0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03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EDCCB-B5CE-48D5-B930-18A5EB938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C0D1-D488-4D30-89FB-85AA00034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F2AE2-96DA-4913-8003-9EFD34F0A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0E3A-7E7B-4458-A508-EA1AC1F36C3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6D1C5-B279-4CAD-9038-15296CE68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5EDEF-EEEF-4B7B-B002-C37B710AF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3D38-CEC6-4093-9A05-75CF3BBB0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4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0A2DE-A1AB-4541-8607-60E873F63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71E66-BF40-494C-B32B-0C1C1246A4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45D39-B175-4F8E-B18F-AA8DBF6CF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1222A-00CE-4D84-9308-B052B8FE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0E3A-7E7B-4458-A508-EA1AC1F36C3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C2EE3-930B-45CA-A7DD-82105AE83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F4244-C571-40EE-93CE-8E444F83C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3D38-CEC6-4093-9A05-75CF3BBB0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32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60C07-A5DB-40C5-93EA-6DCB717B3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6446D-18C8-4B0F-B814-CACEA17AF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29994-FD40-4B8C-86F7-3DC4050C1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CD39A2-D755-47E1-B2B5-A1BB9A725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3BFE3F-2AA0-4799-9CEC-78618E07B1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72E6FB-B2FE-4AE8-8CD0-BA17838F1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0E3A-7E7B-4458-A508-EA1AC1F36C3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5C4C20-39A2-41CB-9D72-4F1B1025C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06BADE-5349-4962-A734-461ACCBC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3D38-CEC6-4093-9A05-75CF3BBB0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EDF30-1757-440B-9622-543E6FE0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71D6DD-FFB8-415A-9169-F3D89DC40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0E3A-7E7B-4458-A508-EA1AC1F36C3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0960B8-E4A9-4F29-80AA-4FB500B26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F43517-913D-4315-9FED-31A6AC243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3D38-CEC6-4093-9A05-75CF3BBB0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76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F368D2-3F68-48E0-BB0F-8991BE575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0E3A-7E7B-4458-A508-EA1AC1F36C3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F6C83B-6389-49A0-9D49-58C96C04E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B9F76-CCC2-4DB6-A6E6-3381759E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3D38-CEC6-4093-9A05-75CF3BBB0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655AA-3FA4-4107-818B-1513B9EA5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A1EFC-7C12-411F-B277-FA7189E1A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DE73A-28A6-439A-B3FA-80EC9501E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C2A2E-C115-4E64-AB2D-8505A2D55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0E3A-7E7B-4458-A508-EA1AC1F36C3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E7769-3785-4960-A419-B96AA925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B5B45-D126-4580-A346-9D913F93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3D38-CEC6-4093-9A05-75CF3BBB0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99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927B-37F1-4E0F-85AD-215B3DB9F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36CD92-3C49-4C09-9544-3E65C4F5E6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88BFF-4D36-44B7-9CA3-1E3D8F6FD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99E85-CD66-4479-9C8C-314BD7A28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0E3A-7E7B-4458-A508-EA1AC1F36C3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D9FD3-8785-4B04-83F4-148F64B2F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A593D-8B19-48EA-8DC8-8F528798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3D38-CEC6-4093-9A05-75CF3BBB0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432D0B-10DC-4CED-B611-EE2731C84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36D27-9927-4382-BB50-CA1E19630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F63AA-0114-4E57-BB23-2710263175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90E3A-7E7B-4458-A508-EA1AC1F36C3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EE48E-EE1D-4047-8716-85545751E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BE0DE-F7B2-4642-A2AA-04B0F6B6BC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73D38-CEC6-4093-9A05-75CF3BBB0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03489-4F42-4F34-9980-6177605499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2475E9-47BC-4A41-B54E-F231EDF09454}"/>
              </a:ext>
            </a:extLst>
          </p:cNvPr>
          <p:cNvSpPr txBox="1"/>
          <p:nvPr/>
        </p:nvSpPr>
        <p:spPr>
          <a:xfrm>
            <a:off x="5108165" y="3735237"/>
            <a:ext cx="19756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Ahmad Danial Izzat</a:t>
            </a:r>
          </a:p>
          <a:p>
            <a:pPr algn="ctr"/>
            <a:r>
              <a:rPr lang="en-US" dirty="0"/>
              <a:t>Nur </a:t>
            </a:r>
            <a:r>
              <a:rPr lang="en-US" dirty="0" err="1"/>
              <a:t>Aina</a:t>
            </a:r>
            <a:endParaRPr lang="en-US" dirty="0"/>
          </a:p>
          <a:p>
            <a:pPr algn="ctr"/>
            <a:r>
              <a:rPr lang="en-US" dirty="0"/>
              <a:t>Van </a:t>
            </a:r>
            <a:r>
              <a:rPr lang="en-US" dirty="0" err="1"/>
              <a:t>Tze</a:t>
            </a:r>
            <a:r>
              <a:rPr lang="en-US" dirty="0"/>
              <a:t> Shan</a:t>
            </a:r>
          </a:p>
          <a:p>
            <a:pPr algn="ctr"/>
            <a:r>
              <a:rPr lang="en-US" dirty="0" err="1"/>
              <a:t>Hazman</a:t>
            </a:r>
            <a:r>
              <a:rPr lang="en-US" dirty="0"/>
              <a:t> </a:t>
            </a:r>
            <a:r>
              <a:rPr lang="en-US" dirty="0" err="1"/>
              <a:t>Syahmi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475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4B93688-0A90-4641-9031-005949B407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6241201"/>
              </p:ext>
            </p:extLst>
          </p:nvPr>
        </p:nvGraphicFramePr>
        <p:xfrm>
          <a:off x="6096000" y="1"/>
          <a:ext cx="6096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69456A7-31B8-437D-91CE-AB12072276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7524295"/>
              </p:ext>
            </p:extLst>
          </p:nvPr>
        </p:nvGraphicFramePr>
        <p:xfrm>
          <a:off x="0" y="1801091"/>
          <a:ext cx="5874327" cy="4876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2C85549-AF62-4112-8009-9D3DD79E9A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9566871"/>
              </p:ext>
            </p:extLst>
          </p:nvPr>
        </p:nvGraphicFramePr>
        <p:xfrm>
          <a:off x="6096001" y="3428999"/>
          <a:ext cx="5763490" cy="3248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73B2066-3345-4748-B245-A12F94751364}"/>
              </a:ext>
            </a:extLst>
          </p:cNvPr>
          <p:cNvSpPr txBox="1"/>
          <p:nvPr/>
        </p:nvSpPr>
        <p:spPr>
          <a:xfrm>
            <a:off x="379538" y="256627"/>
            <a:ext cx="5874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Loan Status(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Yes</a:t>
            </a:r>
            <a:r>
              <a:rPr lang="en-US" b="1" dirty="0"/>
              <a:t> or </a:t>
            </a:r>
            <a:r>
              <a:rPr lang="en-US" b="1" dirty="0">
                <a:solidFill>
                  <a:srgbClr val="FF0000"/>
                </a:solidFill>
              </a:rPr>
              <a:t>No</a:t>
            </a:r>
            <a:r>
              <a:rPr lang="en-US" b="1" dirty="0"/>
              <a:t>) depends on Credit History, Loan Amount to Income Gap and Dependents. Suggestion to reconsider to reduce approving loan to an applicant with bad credit history.</a:t>
            </a:r>
          </a:p>
        </p:txBody>
      </p:sp>
    </p:spTree>
    <p:extLst>
      <p:ext uri="{BB962C8B-B14F-4D97-AF65-F5344CB8AC3E}">
        <p14:creationId xmlns:p14="http://schemas.microsoft.com/office/powerpoint/2010/main" val="3075371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CAE3B1-0540-4943-AEA7-428218E09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345" y="461914"/>
            <a:ext cx="9019309" cy="59341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95513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DA43619-7AE6-4119-82B1-CFE1B6A6EF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266412"/>
              </p:ext>
            </p:extLst>
          </p:nvPr>
        </p:nvGraphicFramePr>
        <p:xfrm>
          <a:off x="831273" y="1620982"/>
          <a:ext cx="10612582" cy="4849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F6A6767-948C-4E98-B308-C5FA8B13AF4B}"/>
              </a:ext>
            </a:extLst>
          </p:cNvPr>
          <p:cNvSpPr txBox="1"/>
          <p:nvPr/>
        </p:nvSpPr>
        <p:spPr>
          <a:xfrm>
            <a:off x="831273" y="387928"/>
            <a:ext cx="103093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Loan Default issue was mainly caused by Loan Amount to Income Gap. High Loan Amount to Income Gap tend to lead to a Loan Default. For reducing or get rid of Loan Default in the future, advisable for the bank need to approve loans with lower Loan Amount to Income Gap.</a:t>
            </a:r>
          </a:p>
        </p:txBody>
      </p:sp>
    </p:spTree>
    <p:extLst>
      <p:ext uri="{BB962C8B-B14F-4D97-AF65-F5344CB8AC3E}">
        <p14:creationId xmlns:p14="http://schemas.microsoft.com/office/powerpoint/2010/main" val="3718263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130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Group 3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3</dc:title>
  <dc:creator>Danial Izzat Azizi</dc:creator>
  <cp:lastModifiedBy>Danial Izzat Azizi</cp:lastModifiedBy>
  <cp:revision>2</cp:revision>
  <dcterms:created xsi:type="dcterms:W3CDTF">2022-02-25T08:24:32Z</dcterms:created>
  <dcterms:modified xsi:type="dcterms:W3CDTF">2022-02-25T08:52:50Z</dcterms:modified>
</cp:coreProperties>
</file>