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5" r:id="rId4"/>
    <p:sldId id="276" r:id="rId5"/>
    <p:sldId id="279" r:id="rId6"/>
    <p:sldId id="271" r:id="rId7"/>
    <p:sldId id="27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91B"/>
    <a:srgbClr val="860086"/>
    <a:srgbClr val="0D8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>
      <p:cViewPr varScale="1">
        <p:scale>
          <a:sx n="48" d="100"/>
          <a:sy n="48" d="100"/>
        </p:scale>
        <p:origin x="142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DP%20Capstone%20SC%20-%20S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Status!PivotTable3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who have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2 Dependents </a:t>
            </a:r>
            <a:r>
              <a:rPr lang="en-US" sz="1800" b="0" i="0" baseline="0" dirty="0">
                <a:effectLst/>
              </a:rPr>
              <a:t>are given the highest approval rate.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Loan Status'!$B$19:$B$20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8F-4E52-BA31-BDF91E2E2444}"/>
              </c:ext>
            </c:extLst>
          </c:dPt>
          <c:cat>
            <c:strRef>
              <c:f>'Pivot Loan Status'!$A$21:$A$23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Status'!$B$21:$B$23</c:f>
              <c:numCache>
                <c:formatCode>0.00%</c:formatCode>
                <c:ptCount val="2"/>
                <c:pt idx="0">
                  <c:v>0.68611111111111112</c:v>
                </c:pt>
                <c:pt idx="1">
                  <c:v>0.31388888888888888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8F-4E52-BA31-BDF91E2E2444}"/>
            </c:ext>
          </c:extLst>
        </c:ser>
        <c:ser>
          <c:idx val="1"/>
          <c:order val="1"/>
          <c:tx>
            <c:strRef>
              <c:f>'Pivot Loan Status'!$C$19:$C$20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88F-4E52-BA31-BDF91E2E2444}"/>
              </c:ext>
            </c:extLst>
          </c:dPt>
          <c:cat>
            <c:strRef>
              <c:f>'Pivot Loan Status'!$A$21:$A$23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Status'!$C$21:$C$23</c:f>
              <c:numCache>
                <c:formatCode>0.00%</c:formatCode>
                <c:ptCount val="2"/>
                <c:pt idx="0">
                  <c:v>0.6470588235294118</c:v>
                </c:pt>
                <c:pt idx="1">
                  <c:v>0.35294117647058826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8F-4E52-BA31-BDF91E2E2444}"/>
            </c:ext>
          </c:extLst>
        </c:ser>
        <c:ser>
          <c:idx val="2"/>
          <c:order val="2"/>
          <c:tx>
            <c:strRef>
              <c:f>'Pivot Loan Status'!$D$19:$D$20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8F-4E52-BA31-BDF91E2E244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8F-4E52-BA31-BDF91E2E2444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88F-4E52-BA31-BDF91E2E24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Status'!$A$21:$A$23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Status'!$D$21:$D$23</c:f>
              <c:numCache>
                <c:formatCode>0.00%</c:formatCode>
                <c:ptCount val="2"/>
                <c:pt idx="0">
                  <c:v>0.75247524752475248</c:v>
                </c:pt>
                <c:pt idx="1">
                  <c:v>0.24752475247524752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8F-4E52-BA31-BDF91E2E2444}"/>
            </c:ext>
          </c:extLst>
        </c:ser>
        <c:ser>
          <c:idx val="3"/>
          <c:order val="3"/>
          <c:tx>
            <c:strRef>
              <c:f>'Pivot Loan Status'!$E$19:$E$20</c:f>
              <c:strCache>
                <c:ptCount val="1"/>
                <c:pt idx="0">
                  <c:v>3+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88F-4E52-BA31-BDF91E2E2444}"/>
              </c:ext>
            </c:extLst>
          </c:dPt>
          <c:cat>
            <c:strRef>
              <c:f>'Pivot Loan Status'!$A$21:$A$23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Status'!$E$21:$E$23</c:f>
              <c:numCache>
                <c:formatCode>0.00%</c:formatCode>
                <c:ptCount val="2"/>
                <c:pt idx="0">
                  <c:v>0.6470588235294118</c:v>
                </c:pt>
                <c:pt idx="1">
                  <c:v>0.35294117647058826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88F-4E52-BA31-BDF91E2E2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680944"/>
        <c:axId val="555672744"/>
      </c:barChart>
      <c:catAx>
        <c:axId val="55568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672744"/>
        <c:crosses val="autoZero"/>
        <c:auto val="1"/>
        <c:lblAlgn val="ctr"/>
        <c:lblOffset val="100"/>
        <c:noMultiLvlLbl val="0"/>
      </c:catAx>
      <c:valAx>
        <c:axId val="55567274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556809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Status!PivotTable6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who lives in the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Semiurban</a:t>
            </a:r>
            <a:r>
              <a:rPr lang="en-US" sz="1800" b="0" i="0" baseline="0" dirty="0">
                <a:effectLst/>
              </a:rPr>
              <a:t> area are given the highest approval rate.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2.051768654198626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2.051768654198626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3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Loan Status'!$B$44:$B$45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95-42B7-9DDD-10425FB201A1}"/>
              </c:ext>
            </c:extLst>
          </c:dPt>
          <c:cat>
            <c:strRef>
              <c:f>'Pivot Loan Status'!$A$46:$A$48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Status'!$B$46:$B$48</c:f>
              <c:numCache>
                <c:formatCode>0.00%</c:formatCode>
                <c:ptCount val="2"/>
                <c:pt idx="0">
                  <c:v>0.61452513966480449</c:v>
                </c:pt>
                <c:pt idx="1">
                  <c:v>0.38547486033519551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5-42B7-9DDD-10425FB201A1}"/>
            </c:ext>
          </c:extLst>
        </c:ser>
        <c:ser>
          <c:idx val="1"/>
          <c:order val="1"/>
          <c:tx>
            <c:strRef>
              <c:f>'Pivot Loan Status'!$C$44:$C$45</c:f>
              <c:strCache>
                <c:ptCount val="1"/>
                <c:pt idx="0">
                  <c:v>Semiurban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095-42B7-9DDD-10425FB201A1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95-42B7-9DDD-10425FB201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Status'!$A$46:$A$48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Status'!$C$46:$C$48</c:f>
              <c:numCache>
                <c:formatCode>0.00%</c:formatCode>
                <c:ptCount val="2"/>
                <c:pt idx="0">
                  <c:v>0.76824034334763946</c:v>
                </c:pt>
                <c:pt idx="1">
                  <c:v>0.23175965665236051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5-42B7-9DDD-10425FB201A1}"/>
            </c:ext>
          </c:extLst>
        </c:ser>
        <c:ser>
          <c:idx val="2"/>
          <c:order val="2"/>
          <c:tx>
            <c:strRef>
              <c:f>'Pivot Loan Status'!$D$44:$D$45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95-42B7-9DDD-10425FB201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95-42B7-9DDD-10425FB201A1}"/>
              </c:ext>
            </c:extLst>
          </c:dPt>
          <c:cat>
            <c:strRef>
              <c:f>'Pivot Loan Status'!$A$46:$A$48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Status'!$D$46:$D$48</c:f>
              <c:numCache>
                <c:formatCode>0.00%</c:formatCode>
                <c:ptCount val="2"/>
                <c:pt idx="0">
                  <c:v>0.65841584158415845</c:v>
                </c:pt>
                <c:pt idx="1">
                  <c:v>0.34158415841584161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95-42B7-9DDD-10425FB20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5"/>
        <c:axId val="641338832"/>
        <c:axId val="641337192"/>
      </c:barChart>
      <c:catAx>
        <c:axId val="64133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7192"/>
        <c:crosses val="autoZero"/>
        <c:auto val="1"/>
        <c:lblAlgn val="ctr"/>
        <c:lblOffset val="100"/>
        <c:noMultiLvlLbl val="0"/>
      </c:catAx>
      <c:valAx>
        <c:axId val="64133719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413388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Status!PivotTable4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who are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Graduates</a:t>
            </a:r>
            <a:r>
              <a:rPr lang="en-US" sz="1800" b="0" i="0" baseline="0" dirty="0">
                <a:effectLst/>
              </a:rPr>
              <a:t> are given the                          highest approval rate.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Loan Status'!$B$27:$B$28</c:f>
              <c:strCache>
                <c:ptCount val="1"/>
                <c:pt idx="0">
                  <c:v>Graduate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35-4F71-87B8-EDF51C79D477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35-4F71-87B8-EDF51C79D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Status'!$A$29:$A$31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Status'!$B$29:$B$31</c:f>
              <c:numCache>
                <c:formatCode>0.00%</c:formatCode>
                <c:ptCount val="2"/>
                <c:pt idx="0">
                  <c:v>0.70833333333333337</c:v>
                </c:pt>
                <c:pt idx="1">
                  <c:v>0.29166666666666669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35-4F71-87B8-EDF51C79D477}"/>
            </c:ext>
          </c:extLst>
        </c:ser>
        <c:ser>
          <c:idx val="1"/>
          <c:order val="1"/>
          <c:tx>
            <c:strRef>
              <c:f>'Pivot Loan Status'!$C$27:$C$28</c:f>
              <c:strCache>
                <c:ptCount val="1"/>
                <c:pt idx="0">
                  <c:v>Not Graduate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435-4F71-87B8-EDF51C79D4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435-4F71-87B8-EDF51C79D477}"/>
              </c:ext>
            </c:extLst>
          </c:dPt>
          <c:cat>
            <c:strRef>
              <c:f>'Pivot Loan Status'!$A$29:$A$31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Status'!$C$29:$C$31</c:f>
              <c:numCache>
                <c:formatCode>0.00%</c:formatCode>
                <c:ptCount val="2"/>
                <c:pt idx="0">
                  <c:v>0.61194029850746268</c:v>
                </c:pt>
                <c:pt idx="1">
                  <c:v>0.38805970149253732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35-4F71-87B8-EDF51C79D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5"/>
        <c:axId val="555675368"/>
        <c:axId val="555681928"/>
      </c:barChart>
      <c:catAx>
        <c:axId val="55567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681928"/>
        <c:crosses val="autoZero"/>
        <c:auto val="1"/>
        <c:lblAlgn val="ctr"/>
        <c:lblOffset val="100"/>
        <c:noMultiLvlLbl val="0"/>
      </c:catAx>
      <c:valAx>
        <c:axId val="5556819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556753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Status!PivotTable11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who have a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Credit History </a:t>
            </a:r>
            <a:r>
              <a:rPr lang="en-US" sz="1800" b="0" i="0" baseline="0" dirty="0">
                <a:effectLst/>
              </a:rPr>
              <a:t>are given the highest approval rate.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'Pivot Loan Status'!$B$52:$B$53</c:f>
              <c:strCache>
                <c:ptCount val="1"/>
                <c:pt idx="0">
                  <c:v>Credit History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B4-4A61-80C1-F319CA6A22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B4-4A61-80C1-F319CA6A2265}"/>
              </c:ext>
            </c:extLst>
          </c:dPt>
          <c:cat>
            <c:strRef>
              <c:f>'Pivot Loan Status'!$A$54:$A$56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Status'!$B$54:$B$56</c:f>
              <c:numCache>
                <c:formatCode>0.00%</c:formatCode>
                <c:ptCount val="2"/>
                <c:pt idx="0">
                  <c:v>0.810546875</c:v>
                </c:pt>
                <c:pt idx="1">
                  <c:v>0.189453125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4-4A61-80C1-F319CA6A2265}"/>
            </c:ext>
          </c:extLst>
        </c:ser>
        <c:ser>
          <c:idx val="1"/>
          <c:order val="1"/>
          <c:tx>
            <c:strRef>
              <c:f>'Pivot Loan Status'!$C$52:$C$53</c:f>
              <c:strCache>
                <c:ptCount val="1"/>
                <c:pt idx="0">
                  <c:v>No Credit History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1B4-4A61-80C1-F319CA6A22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1B4-4A61-80C1-F319CA6A2265}"/>
              </c:ext>
            </c:extLst>
          </c:dPt>
          <c:cat>
            <c:strRef>
              <c:f>'Pivot Loan Status'!$A$54:$A$56</c:f>
              <c:strCache>
                <c:ptCount val="2"/>
                <c:pt idx="0">
                  <c:v>Approved</c:v>
                </c:pt>
                <c:pt idx="1">
                  <c:v>Not Approved</c:v>
                </c:pt>
              </c:strCache>
            </c:strRef>
          </c:cat>
          <c:val>
            <c:numRef>
              <c:f>'Pivot Loan Status'!$C$54:$C$56</c:f>
              <c:numCache>
                <c:formatCode>0.00%</c:formatCode>
                <c:ptCount val="2"/>
                <c:pt idx="0">
                  <c:v>6.8627450980392163E-2</c:v>
                </c:pt>
                <c:pt idx="1">
                  <c:v>0.93137254901960786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B4-4A61-80C1-F319CA6A2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8263128"/>
        <c:axId val="608258536"/>
      </c:barChart>
      <c:catAx>
        <c:axId val="608263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8536"/>
        <c:crosses val="autoZero"/>
        <c:auto val="1"/>
        <c:lblAlgn val="ctr"/>
        <c:lblOffset val="100"/>
        <c:noMultiLvlLbl val="0"/>
      </c:catAx>
      <c:valAx>
        <c:axId val="60825853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6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Default!PivotTable3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with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1 Dependent </a:t>
            </a:r>
            <a:r>
              <a:rPr lang="en-US" sz="1800" b="0" i="0" baseline="0" dirty="0">
                <a:effectLst/>
              </a:rPr>
              <a:t>have the     highest default rate.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9979514785093541E-3"/>
              <c:y val="1.14966824829032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9979514785093541E-3"/>
              <c:y val="1.14966824829032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2.9979514785093541E-3"/>
              <c:y val="1.14966824829032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Loan Default'!$B$19:$B$20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6E-4C20-9D8C-D9F67436C588}"/>
              </c:ext>
            </c:extLst>
          </c:dPt>
          <c:cat>
            <c:strRef>
              <c:f>'Pivot Loan Default'!$A$21:$A$23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Default'!$B$21:$B$23</c:f>
              <c:numCache>
                <c:formatCode>0.00%</c:formatCode>
                <c:ptCount val="2"/>
                <c:pt idx="0">
                  <c:v>0.2145748987854251</c:v>
                </c:pt>
                <c:pt idx="1">
                  <c:v>0.78542510121457487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6E-4C20-9D8C-D9F67436C588}"/>
            </c:ext>
          </c:extLst>
        </c:ser>
        <c:ser>
          <c:idx val="1"/>
          <c:order val="1"/>
          <c:tx>
            <c:strRef>
              <c:f>'Pivot Loan Default'!$C$19:$C$20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C6E-4C20-9D8C-D9F67436C588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6E-4C20-9D8C-D9F67436C5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Default'!$A$21:$A$23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Default'!$C$21:$C$23</c:f>
              <c:numCache>
                <c:formatCode>0.00%</c:formatCode>
                <c:ptCount val="2"/>
                <c:pt idx="0">
                  <c:v>0.27272727272727271</c:v>
                </c:pt>
                <c:pt idx="1">
                  <c:v>0.72727272727272729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6E-4C20-9D8C-D9F67436C588}"/>
            </c:ext>
          </c:extLst>
        </c:ser>
        <c:ser>
          <c:idx val="2"/>
          <c:order val="2"/>
          <c:tx>
            <c:strRef>
              <c:f>'Pivot Loan Default'!$D$19:$D$20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6E-4C20-9D8C-D9F67436C58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C6E-4C20-9D8C-D9F67436C588}"/>
              </c:ext>
            </c:extLst>
          </c:dPt>
          <c:cat>
            <c:strRef>
              <c:f>'Pivot Loan Default'!$A$21:$A$23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Default'!$D$21:$D$23</c:f>
              <c:numCache>
                <c:formatCode>0.00%</c:formatCode>
                <c:ptCount val="2"/>
                <c:pt idx="0">
                  <c:v>0.22368421052631579</c:v>
                </c:pt>
                <c:pt idx="1">
                  <c:v>0.77631578947368418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6E-4C20-9D8C-D9F67436C588}"/>
            </c:ext>
          </c:extLst>
        </c:ser>
        <c:ser>
          <c:idx val="3"/>
          <c:order val="3"/>
          <c:tx>
            <c:strRef>
              <c:f>'Pivot Loan Default'!$E$19:$E$20</c:f>
              <c:strCache>
                <c:ptCount val="1"/>
                <c:pt idx="0">
                  <c:v>3+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EC6E-4C20-9D8C-D9F67436C588}"/>
              </c:ext>
            </c:extLst>
          </c:dPt>
          <c:cat>
            <c:strRef>
              <c:f>'Pivot Loan Default'!$A$21:$A$23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Default'!$E$21:$E$23</c:f>
              <c:numCache>
                <c:formatCode>0.00%</c:formatCode>
                <c:ptCount val="2"/>
                <c:pt idx="0">
                  <c:v>0.18181818181818182</c:v>
                </c:pt>
                <c:pt idx="1">
                  <c:v>0.81818181818181823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C6E-4C20-9D8C-D9F67436C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5680944"/>
        <c:axId val="555672744"/>
      </c:barChart>
      <c:catAx>
        <c:axId val="55568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672744"/>
        <c:crosses val="autoZero"/>
        <c:auto val="1"/>
        <c:lblAlgn val="ctr"/>
        <c:lblOffset val="100"/>
        <c:noMultiLvlLbl val="0"/>
      </c:catAx>
      <c:valAx>
        <c:axId val="55567274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556809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Default!PivotTable6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who lives in the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Urban</a:t>
            </a:r>
            <a:r>
              <a:rPr lang="en-US" sz="1800" b="0" i="0" baseline="0" dirty="0">
                <a:effectLst/>
              </a:rPr>
              <a:t> area have the highest default rate.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2.051768654198626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2.051768654198626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Loan Default'!$B$44:$B$45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AC-4EF2-A952-110A6481EC8D}"/>
              </c:ext>
            </c:extLst>
          </c:dPt>
          <c:cat>
            <c:strRef>
              <c:f>'Pivot Loan Default'!$A$46:$A$48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Default'!$B$46:$B$48</c:f>
              <c:numCache>
                <c:formatCode>0.00%</c:formatCode>
                <c:ptCount val="2"/>
                <c:pt idx="0">
                  <c:v>0.10909090909090909</c:v>
                </c:pt>
                <c:pt idx="1">
                  <c:v>0.89090909090909087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AC-4EF2-A952-110A6481EC8D}"/>
            </c:ext>
          </c:extLst>
        </c:ser>
        <c:ser>
          <c:idx val="1"/>
          <c:order val="1"/>
          <c:tx>
            <c:strRef>
              <c:f>'Pivot Loan Default'!$C$44:$C$45</c:f>
              <c:strCache>
                <c:ptCount val="1"/>
                <c:pt idx="0">
                  <c:v>Semiurban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1AC-4EF2-A952-110A6481EC8D}"/>
              </c:ext>
            </c:extLst>
          </c:dPt>
          <c:cat>
            <c:strRef>
              <c:f>'Pivot Loan Default'!$A$46:$A$48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Default'!$C$46:$C$48</c:f>
              <c:numCache>
                <c:formatCode>0.00%</c:formatCode>
                <c:ptCount val="2"/>
                <c:pt idx="0">
                  <c:v>0.15083798882681565</c:v>
                </c:pt>
                <c:pt idx="1">
                  <c:v>0.84916201117318435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AC-4EF2-A952-110A6481EC8D}"/>
            </c:ext>
          </c:extLst>
        </c:ser>
        <c:ser>
          <c:idx val="2"/>
          <c:order val="2"/>
          <c:tx>
            <c:strRef>
              <c:f>'Pivot Loan Default'!$D$44:$D$45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1AC-4EF2-A952-110A6481EC8D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AC-4EF2-A952-110A6481E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Default'!$A$46:$A$48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Default'!$D$46:$D$48</c:f>
              <c:numCache>
                <c:formatCode>0.00%</c:formatCode>
                <c:ptCount val="2"/>
                <c:pt idx="0">
                  <c:v>0.41353383458646614</c:v>
                </c:pt>
                <c:pt idx="1">
                  <c:v>0.5864661654135338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1AC-4EF2-A952-110A6481E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5"/>
        <c:axId val="641338832"/>
        <c:axId val="641337192"/>
      </c:barChart>
      <c:catAx>
        <c:axId val="64133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7192"/>
        <c:crosses val="autoZero"/>
        <c:auto val="1"/>
        <c:lblAlgn val="ctr"/>
        <c:lblOffset val="100"/>
        <c:noMultiLvlLbl val="0"/>
      </c:catAx>
      <c:valAx>
        <c:axId val="64133719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413388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Default!PivotTable4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who are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non-Graduates</a:t>
            </a:r>
            <a:r>
              <a:rPr lang="en-US" sz="1800" b="0" i="0" baseline="0" dirty="0">
                <a:effectLst/>
              </a:rPr>
              <a:t> have the highest default rate.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Loan Default'!$B$27:$B$28</c:f>
              <c:strCache>
                <c:ptCount val="1"/>
                <c:pt idx="0">
                  <c:v>Graduate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6-4A92-8034-05DEB88A6ACE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A6-4A92-8034-05DEB88A6A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Default'!$A$29:$A$31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Default'!$B$29:$B$31</c:f>
              <c:numCache>
                <c:formatCode>0.00%</c:formatCode>
                <c:ptCount val="2"/>
                <c:pt idx="0">
                  <c:v>0.19705882352941176</c:v>
                </c:pt>
                <c:pt idx="1">
                  <c:v>0.80294117647058827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A6-4A92-8034-05DEB88A6ACE}"/>
            </c:ext>
          </c:extLst>
        </c:ser>
        <c:ser>
          <c:idx val="1"/>
          <c:order val="1"/>
          <c:tx>
            <c:strRef>
              <c:f>'Pivot Loan Default'!$C$27:$C$28</c:f>
              <c:strCache>
                <c:ptCount val="1"/>
                <c:pt idx="0">
                  <c:v>Not Graduate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A6-4A92-8034-05DEB88A6ACE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A6-4A92-8034-05DEB88A6A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Default'!$A$29:$A$31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Default'!$C$29:$C$31</c:f>
              <c:numCache>
                <c:formatCode>0.00%</c:formatCode>
                <c:ptCount val="2"/>
                <c:pt idx="0">
                  <c:v>0.32926829268292684</c:v>
                </c:pt>
                <c:pt idx="1">
                  <c:v>0.67073170731707321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A6-4A92-8034-05DEB88A6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5"/>
        <c:axId val="555675368"/>
        <c:axId val="555681928"/>
      </c:barChart>
      <c:catAx>
        <c:axId val="55567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681928"/>
        <c:crosses val="autoZero"/>
        <c:auto val="1"/>
        <c:lblAlgn val="ctr"/>
        <c:lblOffset val="100"/>
        <c:noMultiLvlLbl val="0"/>
      </c:catAx>
      <c:valAx>
        <c:axId val="5556819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556753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[EDP Capstone SC - Sze.xlsx]Pivot Loan Default!PivotTable5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Loan Applicants who are </a:t>
            </a:r>
            <a:r>
              <a:rPr lang="en-US" sz="1800" b="0" i="0" baseline="0" dirty="0">
                <a:solidFill>
                  <a:schemeClr val="accent2"/>
                </a:solidFill>
                <a:effectLst/>
              </a:rPr>
              <a:t>Self-Employed </a:t>
            </a:r>
            <a:r>
              <a:rPr lang="en-US" sz="1800" b="0" i="0" baseline="0" dirty="0">
                <a:effectLst/>
              </a:rPr>
              <a:t>have the     highest default rate.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Loan Default'!$B$37:$B$38</c:f>
              <c:strCache>
                <c:ptCount val="1"/>
                <c:pt idx="0">
                  <c:v>Not Self-Employed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D4-41F4-8883-74EA91E3ADF4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D4-41F4-8883-74EA91E3AD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Default'!$A$39:$A$41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Default'!$B$39:$B$41</c:f>
              <c:numCache>
                <c:formatCode>0.00%</c:formatCode>
                <c:ptCount val="2"/>
                <c:pt idx="0">
                  <c:v>0.18950437317784258</c:v>
                </c:pt>
                <c:pt idx="1">
                  <c:v>0.81049562682215748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4-41F4-8883-74EA91E3ADF4}"/>
            </c:ext>
          </c:extLst>
        </c:ser>
        <c:ser>
          <c:idx val="1"/>
          <c:order val="1"/>
          <c:tx>
            <c:strRef>
              <c:f>'Pivot Loan Default'!$C$37:$C$38</c:f>
              <c:strCache>
                <c:ptCount val="1"/>
                <c:pt idx="0">
                  <c:v>Self-Employed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D4-41F4-8883-74EA91E3ADF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D4-41F4-8883-74EA91E3ADF4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D4-41F4-8883-74EA91E3AD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Loan Default'!$A$39:$A$41</c:f>
              <c:strCache>
                <c:ptCount val="2"/>
                <c:pt idx="0">
                  <c:v>Default</c:v>
                </c:pt>
                <c:pt idx="1">
                  <c:v>No Default</c:v>
                </c:pt>
              </c:strCache>
            </c:strRef>
          </c:cat>
          <c:val>
            <c:numRef>
              <c:f>'Pivot Loan Default'!$C$39:$C$41</c:f>
              <c:numCache>
                <c:formatCode>0.00%</c:formatCode>
                <c:ptCount val="2"/>
                <c:pt idx="0">
                  <c:v>0.44642857142857145</c:v>
                </c:pt>
                <c:pt idx="1">
                  <c:v>0.5535714285714286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D4-41F4-8883-74EA91E3A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541232"/>
        <c:axId val="568536640"/>
      </c:barChart>
      <c:catAx>
        <c:axId val="56854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536640"/>
        <c:crosses val="autoZero"/>
        <c:auto val="1"/>
        <c:lblAlgn val="ctr"/>
        <c:lblOffset val="100"/>
        <c:noMultiLvlLbl val="0"/>
      </c:catAx>
      <c:valAx>
        <c:axId val="56853664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85412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2/25/2022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3607295"/>
          </a:xfrm>
        </p:spPr>
        <p:txBody>
          <a:bodyPr/>
          <a:lstStyle/>
          <a:p>
            <a:r>
              <a:rPr lang="en-US" dirty="0"/>
              <a:t>EDP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87" y="4306166"/>
            <a:ext cx="3962400" cy="762000"/>
          </a:xfrm>
        </p:spPr>
        <p:txBody>
          <a:bodyPr>
            <a:normAutofit/>
          </a:bodyPr>
          <a:lstStyle/>
          <a:p>
            <a:r>
              <a:rPr lang="en-US" dirty="0"/>
              <a:t>Loan Risk (Group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42116-432B-4738-81C0-75D650114276}"/>
              </a:ext>
            </a:extLst>
          </p:cNvPr>
          <p:cNvSpPr txBox="1"/>
          <p:nvPr/>
        </p:nvSpPr>
        <p:spPr>
          <a:xfrm>
            <a:off x="655587" y="486916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Amir Shukri Abd Rahim</a:t>
            </a:r>
          </a:p>
          <a:p>
            <a:pPr algn="ctr"/>
            <a:r>
              <a:rPr lang="en-US" b="1" dirty="0"/>
              <a:t>Lim Sze </a:t>
            </a:r>
            <a:r>
              <a:rPr lang="en-US" b="1" dirty="0" err="1"/>
              <a:t>Chuin</a:t>
            </a:r>
            <a:endParaRPr lang="en-US" b="1" dirty="0"/>
          </a:p>
          <a:p>
            <a:pPr algn="ctr"/>
            <a:r>
              <a:rPr lang="en-US" b="1" dirty="0"/>
              <a:t>Muhammad </a:t>
            </a:r>
            <a:r>
              <a:rPr lang="en-US" b="1" dirty="0" err="1"/>
              <a:t>Hisyam</a:t>
            </a:r>
            <a:r>
              <a:rPr lang="en-US" b="1" dirty="0"/>
              <a:t> bin Ibrahim</a:t>
            </a:r>
          </a:p>
          <a:p>
            <a:pPr algn="ctr"/>
            <a:r>
              <a:rPr lang="en-US" b="1" dirty="0"/>
              <a:t>Nur Aqilah</a:t>
            </a:r>
          </a:p>
          <a:p>
            <a:pPr algn="ctr"/>
            <a:r>
              <a:rPr lang="en-US" b="1" dirty="0"/>
              <a:t>Nurul </a:t>
            </a:r>
            <a:r>
              <a:rPr lang="en-US" b="1" dirty="0" err="1"/>
              <a:t>Syamimi</a:t>
            </a:r>
            <a:r>
              <a:rPr lang="en-US" b="1" dirty="0"/>
              <a:t> Binti Nor </a:t>
            </a:r>
            <a:r>
              <a:rPr lang="en-US" b="1" dirty="0" err="1"/>
              <a:t>Aznan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0891" y="188640"/>
            <a:ext cx="1878084" cy="654968"/>
          </a:xfrm>
        </p:spPr>
        <p:txBody>
          <a:bodyPr/>
          <a:lstStyle/>
          <a:p>
            <a:r>
              <a:rPr lang="en-US" b="1" u="sng" dirty="0"/>
              <a:t>WHO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1415" y="1096489"/>
            <a:ext cx="11247041" cy="555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CEO of Xbank </a:t>
            </a:r>
            <a:r>
              <a:rPr lang="de-D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limited time, straightforward person</a:t>
            </a:r>
            <a:r>
              <a:rPr lang="de-DE" sz="2400" dirty="0"/>
              <a:t>.</a:t>
            </a:r>
            <a:endParaRPr lang="de-DE" sz="2400" b="1" dirty="0"/>
          </a:p>
          <a:p>
            <a:pPr marL="0" indent="0">
              <a:buNone/>
            </a:pP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they are here: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High</a:t>
            </a:r>
            <a:r>
              <a:rPr lang="de-D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b="1" dirty="0">
                <a:solidFill>
                  <a:srgbClr val="FF0000"/>
                </a:solidFill>
              </a:rPr>
              <a:t>Tendicies of loan defaults 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due to applicants unable to keep up with installments</a:t>
            </a:r>
            <a:r>
              <a:rPr lang="de-DE" sz="2400" dirty="0"/>
              <a:t>.</a:t>
            </a:r>
          </a:p>
          <a:p>
            <a:pPr marL="0" indent="0">
              <a:buNone/>
            </a:pP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keeps them up at night: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Trying to find the right solution to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minimize loan defaults 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compromising too much of the bank‘s resources. </a:t>
            </a:r>
          </a:p>
          <a:p>
            <a:pPr marL="0" indent="0">
              <a:buNone/>
            </a:pP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you solve their problem: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Providing insight on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top factors that correlate with the loan approval status </a:t>
            </a:r>
            <a:r>
              <a:rPr lang="de-DE" sz="2400" dirty="0"/>
              <a:t>of applicants and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how to improve the loan approval process</a:t>
            </a:r>
            <a:r>
              <a:rPr lang="de-DE" sz="2400" dirty="0"/>
              <a:t>.</a:t>
            </a:r>
          </a:p>
          <a:p>
            <a:pPr marL="0" indent="0">
              <a:buNone/>
            </a:pP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urgent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912" y="246113"/>
            <a:ext cx="1878084" cy="654968"/>
          </a:xfrm>
        </p:spPr>
        <p:txBody>
          <a:bodyPr/>
          <a:lstStyle/>
          <a:p>
            <a:r>
              <a:rPr lang="en-US" b="1" dirty="0"/>
              <a:t>WHAT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0891" y="1196752"/>
            <a:ext cx="11247041" cy="4616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I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want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audience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affecting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bank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rates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2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400" b="1" dirty="0" err="1">
                <a:solidFill>
                  <a:srgbClr val="FF0000"/>
                </a:solidFill>
              </a:rPr>
              <a:t>Loan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defaults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have</a:t>
            </a:r>
            <a:r>
              <a:rPr lang="de-DE" sz="2400" b="1" dirty="0">
                <a:solidFill>
                  <a:srgbClr val="FF0000"/>
                </a:solidFill>
              </a:rPr>
              <a:t> adverse </a:t>
            </a:r>
            <a:r>
              <a:rPr lang="de-DE" sz="2400" b="1" dirty="0" err="1">
                <a:solidFill>
                  <a:srgbClr val="FF0000"/>
                </a:solidFill>
              </a:rPr>
              <a:t>effects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bank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because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without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gaining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back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benefits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inevitably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I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have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-action:</a:t>
            </a:r>
          </a:p>
          <a:p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Reducing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approval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rates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applicants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show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loan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default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charateristics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Meanwhile,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improving the loan approval process by prioritizing these top 3 criterias</a:t>
            </a:r>
            <a:r>
              <a:rPr lang="de-DE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7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912" y="246113"/>
            <a:ext cx="1878084" cy="654968"/>
          </a:xfrm>
        </p:spPr>
        <p:txBody>
          <a:bodyPr/>
          <a:lstStyle/>
          <a:p>
            <a:r>
              <a:rPr lang="de-DE" b="1" dirty="0"/>
              <a:t>HOW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0891" y="1196752"/>
            <a:ext cx="11247041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 &amp;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Assumptions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de-D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Minimal Errors in calculated results 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missing numerical data have been filled based on calculations, while string data are filled with general common sense.</a:t>
            </a:r>
          </a:p>
          <a:p>
            <a:pPr marL="0" indent="0">
              <a:buNone/>
            </a:pPr>
            <a:endParaRPr lang="de-D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Enough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support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story</a:t>
            </a:r>
            <a:r>
              <a:rPr lang="de-DE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?:</a:t>
            </a:r>
          </a:p>
          <a:p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There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was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enough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suggest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factors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issue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64538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55DAF6-414D-48D9-9B8F-36BFBE627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76020"/>
              </p:ext>
            </p:extLst>
          </p:nvPr>
        </p:nvGraphicFramePr>
        <p:xfrm>
          <a:off x="-7991" y="1410573"/>
          <a:ext cx="6381688" cy="298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0368D8-936C-4178-8D43-B6C9B5A26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89470"/>
              </p:ext>
            </p:extLst>
          </p:nvPr>
        </p:nvGraphicFramePr>
        <p:xfrm>
          <a:off x="6371411" y="1391341"/>
          <a:ext cx="5737158" cy="298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5684EC-BF8D-44B2-A877-3380FEF15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650521"/>
              </p:ext>
            </p:extLst>
          </p:nvPr>
        </p:nvGraphicFramePr>
        <p:xfrm>
          <a:off x="0" y="4293096"/>
          <a:ext cx="6381685" cy="256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563D31-4130-4C87-AF8D-4AB67D1AD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091302"/>
              </p:ext>
            </p:extLst>
          </p:nvPr>
        </p:nvGraphicFramePr>
        <p:xfrm>
          <a:off x="6381685" y="4293096"/>
          <a:ext cx="5737161" cy="2557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1B0B8A-37A1-4A0C-A7E8-59C9BB3FFCA6}"/>
              </a:ext>
            </a:extLst>
          </p:cNvPr>
          <p:cNvSpPr txBox="1"/>
          <p:nvPr/>
        </p:nvSpPr>
        <p:spPr>
          <a:xfrm>
            <a:off x="549796" y="456293"/>
            <a:ext cx="10729192" cy="740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2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Kindly Consider Prioritizing Loan Applicants who are </a:t>
            </a:r>
            <a:r>
              <a:rPr lang="en-US" dirty="0">
                <a:solidFill>
                  <a:schemeClr val="accent2"/>
                </a:solidFill>
              </a:rPr>
              <a:t>Graduates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lives in the </a:t>
            </a:r>
            <a:r>
              <a:rPr lang="en-US" dirty="0">
                <a:solidFill>
                  <a:schemeClr val="accent2"/>
                </a:solidFill>
              </a:rPr>
              <a:t>Semiurban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with </a:t>
            </a:r>
            <a:r>
              <a:rPr lang="en-US" dirty="0">
                <a:solidFill>
                  <a:schemeClr val="accent2"/>
                </a:solidFill>
              </a:rPr>
              <a:t>2 Dependents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have a </a:t>
            </a:r>
            <a:r>
              <a:rPr lang="en-US" dirty="0">
                <a:solidFill>
                  <a:schemeClr val="accent2"/>
                </a:solidFill>
              </a:rPr>
              <a:t>Credit History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as they are portraying the </a:t>
            </a:r>
            <a:r>
              <a:rPr lang="en-US" b="1" dirty="0"/>
              <a:t>highest approval rate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2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869D1-0951-4699-863F-5A5B6E31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332656"/>
            <a:ext cx="10971372" cy="1066800"/>
          </a:xfrm>
        </p:spPr>
        <p:txBody>
          <a:bodyPr anchor="b">
            <a:noAutofit/>
          </a:bodyPr>
          <a:lstStyle/>
          <a:p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Kindly Consider Reducing the Loan Approval Rates for Applicants who are </a:t>
            </a:r>
            <a:r>
              <a:rPr lang="en-US" sz="2600" b="1" dirty="0">
                <a:solidFill>
                  <a:schemeClr val="accent2"/>
                </a:solidFill>
              </a:rPr>
              <a:t>non-Graduates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accent2"/>
                </a:solidFill>
              </a:rPr>
              <a:t>Self-Employed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lives in the </a:t>
            </a:r>
            <a:r>
              <a:rPr lang="en-US" sz="2600" b="1" dirty="0">
                <a:solidFill>
                  <a:schemeClr val="accent2"/>
                </a:solidFill>
              </a:rPr>
              <a:t>Urban area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with </a:t>
            </a:r>
            <a:r>
              <a:rPr lang="en-US" sz="2600" b="1" dirty="0">
                <a:solidFill>
                  <a:schemeClr val="accent2"/>
                </a:solidFill>
              </a:rPr>
              <a:t>1 Dependent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as they portray the </a:t>
            </a:r>
            <a:r>
              <a:rPr lang="en-US" sz="2600" b="1" dirty="0"/>
              <a:t>highest default rate</a:t>
            </a:r>
            <a:r>
              <a:rPr lang="en-US" sz="2600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ADB9E1-8598-4B87-846E-034F0FEBB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794378"/>
              </p:ext>
            </p:extLst>
          </p:nvPr>
        </p:nvGraphicFramePr>
        <p:xfrm>
          <a:off x="65655" y="1831530"/>
          <a:ext cx="609600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EDFF0C-C502-4D93-9888-DA756C100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196841"/>
              </p:ext>
            </p:extLst>
          </p:nvPr>
        </p:nvGraphicFramePr>
        <p:xfrm>
          <a:off x="5950396" y="1831530"/>
          <a:ext cx="609600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F3A0E8A5-0BC4-4D89-BA1C-B0A383DC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332656"/>
            <a:ext cx="10971372" cy="1066800"/>
          </a:xfrm>
        </p:spPr>
        <p:txBody>
          <a:bodyPr anchor="b">
            <a:noAutofit/>
          </a:bodyPr>
          <a:lstStyle/>
          <a:p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Kindly Consider Reducing the Loan Approval Rates for Applicants who are </a:t>
            </a:r>
            <a:r>
              <a:rPr lang="en-US" sz="2600" b="1" dirty="0">
                <a:solidFill>
                  <a:schemeClr val="accent2"/>
                </a:solidFill>
              </a:rPr>
              <a:t>non-Graduates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accent2"/>
                </a:solidFill>
              </a:rPr>
              <a:t>Self-Employed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lives in the </a:t>
            </a:r>
            <a:r>
              <a:rPr lang="en-US" sz="2600" b="1" dirty="0">
                <a:solidFill>
                  <a:schemeClr val="accent2"/>
                </a:solidFill>
              </a:rPr>
              <a:t>Urban area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with </a:t>
            </a:r>
            <a:r>
              <a:rPr lang="en-US" sz="2600" b="1" dirty="0">
                <a:solidFill>
                  <a:schemeClr val="accent2"/>
                </a:solidFill>
              </a:rPr>
              <a:t>1 Dependent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as they portray the </a:t>
            </a:r>
            <a:r>
              <a:rPr lang="en-US" sz="2600" b="1" dirty="0"/>
              <a:t>highest default rate</a:t>
            </a:r>
            <a:r>
              <a:rPr lang="en-US" sz="2600" dirty="0"/>
              <a:t>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F44CF4A-6218-4C87-B780-A743117C2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259757"/>
              </p:ext>
            </p:extLst>
          </p:nvPr>
        </p:nvGraphicFramePr>
        <p:xfrm>
          <a:off x="-25739" y="1728192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2E9D187-3D16-4E58-8CDB-28D6A4871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788733"/>
              </p:ext>
            </p:extLst>
          </p:nvPr>
        </p:nvGraphicFramePr>
        <p:xfrm>
          <a:off x="5828526" y="1728192"/>
          <a:ext cx="6096000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53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65</TotalTime>
  <Words>469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Marketing 16x9</vt:lpstr>
      <vt:lpstr>EDP Capstone</vt:lpstr>
      <vt:lpstr>WHO</vt:lpstr>
      <vt:lpstr>WHAT</vt:lpstr>
      <vt:lpstr>HOW</vt:lpstr>
      <vt:lpstr>PowerPoint Presentation</vt:lpstr>
      <vt:lpstr>Kindly Consider Reducing the Loan Approval Rates for Applicants who are non-Graduates, Self-Employed, lives in the Urban area, and with 1 Dependent, as they portray the highest default rate.</vt:lpstr>
      <vt:lpstr>Kindly Consider Reducing the Loan Approval Rates for Applicants who are non-Graduates, Self-Employed, lives in the Urban area, and with 1 Dependent, as they portray the highest default rate.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Capstone</dc:title>
  <dc:creator>Muhammad Hisyam bin Ibrahim</dc:creator>
  <cp:lastModifiedBy>User</cp:lastModifiedBy>
  <cp:revision>13</cp:revision>
  <dcterms:created xsi:type="dcterms:W3CDTF">2022-02-25T07:20:32Z</dcterms:created>
  <dcterms:modified xsi:type="dcterms:W3CDTF">2022-02-25T09:52:14Z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