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2E549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2E549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2E549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88952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5763767"/>
            <a:ext cx="12188952" cy="10942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06142" y="1142238"/>
            <a:ext cx="7379715" cy="166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rgbClr val="2E549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2990" y="2464561"/>
            <a:ext cx="5637530" cy="1623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image" Target="../media/image21.png"/><Relationship Id="rId15" Type="http://schemas.openxmlformats.org/officeDocument/2006/relationships/image" Target="../media/image22.png"/><Relationship Id="rId16" Type="http://schemas.openxmlformats.org/officeDocument/2006/relationships/image" Target="../media/image23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png"/><Relationship Id="rId11" Type="http://schemas.openxmlformats.org/officeDocument/2006/relationships/image" Target="../media/image33.png"/><Relationship Id="rId12" Type="http://schemas.openxmlformats.org/officeDocument/2006/relationships/image" Target="../media/image34.png"/><Relationship Id="rId13" Type="http://schemas.openxmlformats.org/officeDocument/2006/relationships/image" Target="../media/image35.png"/><Relationship Id="rId14" Type="http://schemas.openxmlformats.org/officeDocument/2006/relationships/image" Target="../media/image36.png"/><Relationship Id="rId15" Type="http://schemas.openxmlformats.org/officeDocument/2006/relationships/image" Target="../media/image37.png"/><Relationship Id="rId16" Type="http://schemas.openxmlformats.org/officeDocument/2006/relationships/image" Target="../media/image38.png"/><Relationship Id="rId17" Type="http://schemas.openxmlformats.org/officeDocument/2006/relationships/image" Target="../media/image39.png"/><Relationship Id="rId18" Type="http://schemas.openxmlformats.org/officeDocument/2006/relationships/image" Target="../media/image40.png"/><Relationship Id="rId19" Type="http://schemas.openxmlformats.org/officeDocument/2006/relationships/image" Target="../media/image41.png"/><Relationship Id="rId20" Type="http://schemas.openxmlformats.org/officeDocument/2006/relationships/image" Target="../media/image42.png"/><Relationship Id="rId21" Type="http://schemas.openxmlformats.org/officeDocument/2006/relationships/image" Target="../media/image43.png"/><Relationship Id="rId22" Type="http://schemas.openxmlformats.org/officeDocument/2006/relationships/image" Target="../media/image44.png"/><Relationship Id="rId23" Type="http://schemas.openxmlformats.org/officeDocument/2006/relationships/image" Target="../media/image45.png"/><Relationship Id="rId24" Type="http://schemas.openxmlformats.org/officeDocument/2006/relationships/image" Target="../media/image46.png"/><Relationship Id="rId25" Type="http://schemas.openxmlformats.org/officeDocument/2006/relationships/image" Target="../media/image47.png"/><Relationship Id="rId26" Type="http://schemas.openxmlformats.org/officeDocument/2006/relationships/image" Target="../media/image48.png"/><Relationship Id="rId27" Type="http://schemas.openxmlformats.org/officeDocument/2006/relationships/image" Target="../media/image49.png"/><Relationship Id="rId28" Type="http://schemas.openxmlformats.org/officeDocument/2006/relationships/image" Target="../media/image50.png"/><Relationship Id="rId29" Type="http://schemas.openxmlformats.org/officeDocument/2006/relationships/image" Target="../media/image51.png"/><Relationship Id="rId30" Type="http://schemas.openxmlformats.org/officeDocument/2006/relationships/image" Target="../media/image52.png"/><Relationship Id="rId31" Type="http://schemas.openxmlformats.org/officeDocument/2006/relationships/image" Target="../media/image53.png"/><Relationship Id="rId32" Type="http://schemas.openxmlformats.org/officeDocument/2006/relationships/image" Target="../media/image54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8260" rIns="0" bIns="0" rtlCol="0" vert="horz">
            <a:spAutoFit/>
          </a:bodyPr>
          <a:lstStyle/>
          <a:p>
            <a:pPr marL="2755900" marR="5080" indent="-2743835">
              <a:lnSpc>
                <a:spcPts val="6400"/>
              </a:lnSpc>
              <a:spcBef>
                <a:spcPts val="380"/>
              </a:spcBef>
            </a:pPr>
            <a:r>
              <a:rPr dirty="0"/>
              <a:t>COLLISION</a:t>
            </a:r>
            <a:r>
              <a:rPr dirty="0" spc="-195"/>
              <a:t> </a:t>
            </a:r>
            <a:r>
              <a:rPr dirty="0"/>
              <a:t>BETWEEN  BEES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97100" y="3009645"/>
            <a:ext cx="3728720" cy="21666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3329"/>
              </a:lnSpc>
              <a:spcBef>
                <a:spcPts val="95"/>
              </a:spcBef>
            </a:pPr>
            <a:r>
              <a:rPr dirty="0" sz="2800" spc="-75" b="1">
                <a:solidFill>
                  <a:srgbClr val="2E5496"/>
                </a:solidFill>
                <a:latin typeface="Arial"/>
                <a:cs typeface="Arial"/>
              </a:rPr>
              <a:t>BY: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ts val="3300"/>
              </a:lnSpc>
              <a:buSzPct val="50000"/>
              <a:buFont typeface="Arial"/>
              <a:buChar char="-"/>
              <a:tabLst>
                <a:tab pos="469265" algn="l"/>
                <a:tab pos="469900" algn="l"/>
              </a:tabLst>
            </a:pPr>
            <a:r>
              <a:rPr dirty="0" sz="2800" spc="-5" b="1">
                <a:latin typeface="Arial"/>
                <a:cs typeface="Arial"/>
              </a:rPr>
              <a:t>Susana</a:t>
            </a:r>
            <a:r>
              <a:rPr dirty="0" sz="2800" spc="5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Álvarez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ts val="3329"/>
              </a:lnSpc>
              <a:buSzPct val="50000"/>
              <a:buFont typeface="Arial"/>
              <a:buChar char="-"/>
              <a:tabLst>
                <a:tab pos="469265" algn="l"/>
                <a:tab pos="469900" algn="l"/>
              </a:tabLst>
            </a:pPr>
            <a:r>
              <a:rPr dirty="0" sz="2800" spc="-5" b="1">
                <a:latin typeface="Arial"/>
                <a:cs typeface="Arial"/>
              </a:rPr>
              <a:t>Mariajose</a:t>
            </a:r>
            <a:r>
              <a:rPr dirty="0" sz="2800" spc="-5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Franco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800" spc="-5" b="1">
                <a:latin typeface="Arial"/>
                <a:cs typeface="Arial"/>
              </a:rPr>
              <a:t>Ingeniería</a:t>
            </a:r>
            <a:r>
              <a:rPr dirty="0" sz="2800" spc="-10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Matemática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5182" y="1419605"/>
            <a:ext cx="3886200" cy="3581400"/>
          </a:xfrm>
          <a:custGeom>
            <a:avLst/>
            <a:gdLst/>
            <a:ahLst/>
            <a:cxnLst/>
            <a:rect l="l" t="t" r="r" b="b"/>
            <a:pathLst>
              <a:path w="3886200" h="3581400">
                <a:moveTo>
                  <a:pt x="0" y="895350"/>
                </a:moveTo>
                <a:lnTo>
                  <a:pt x="895350" y="0"/>
                </a:lnTo>
                <a:lnTo>
                  <a:pt x="3886073" y="0"/>
                </a:lnTo>
                <a:lnTo>
                  <a:pt x="3886073" y="2686050"/>
                </a:lnTo>
                <a:lnTo>
                  <a:pt x="2990850" y="3581273"/>
                </a:lnTo>
                <a:lnTo>
                  <a:pt x="0" y="3581273"/>
                </a:lnTo>
                <a:lnTo>
                  <a:pt x="0" y="89535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75182" y="1419605"/>
            <a:ext cx="3886200" cy="894715"/>
          </a:xfrm>
          <a:custGeom>
            <a:avLst/>
            <a:gdLst/>
            <a:ahLst/>
            <a:cxnLst/>
            <a:rect l="l" t="t" r="r" b="b"/>
            <a:pathLst>
              <a:path w="3886200" h="894714">
                <a:moveTo>
                  <a:pt x="0" y="894588"/>
                </a:moveTo>
                <a:lnTo>
                  <a:pt x="2990850" y="894588"/>
                </a:lnTo>
                <a:lnTo>
                  <a:pt x="3886073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066794" y="2314194"/>
            <a:ext cx="0" cy="2687320"/>
          </a:xfrm>
          <a:custGeom>
            <a:avLst/>
            <a:gdLst/>
            <a:ahLst/>
            <a:cxnLst/>
            <a:rect l="l" t="t" r="r" b="b"/>
            <a:pathLst>
              <a:path w="0" h="2687320">
                <a:moveTo>
                  <a:pt x="0" y="0"/>
                </a:moveTo>
                <a:lnTo>
                  <a:pt x="0" y="2686811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75560" y="2313432"/>
            <a:ext cx="0" cy="2686685"/>
          </a:xfrm>
          <a:custGeom>
            <a:avLst/>
            <a:gdLst/>
            <a:ahLst/>
            <a:cxnLst/>
            <a:rect l="l" t="t" r="r" b="b"/>
            <a:pathLst>
              <a:path w="0" h="2686685">
                <a:moveTo>
                  <a:pt x="0" y="0"/>
                </a:moveTo>
                <a:lnTo>
                  <a:pt x="0" y="268668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74419" y="3656076"/>
            <a:ext cx="3001010" cy="0"/>
          </a:xfrm>
          <a:custGeom>
            <a:avLst/>
            <a:gdLst/>
            <a:ahLst/>
            <a:cxnLst/>
            <a:rect l="l" t="t" r="r" b="b"/>
            <a:pathLst>
              <a:path w="3001010" h="0">
                <a:moveTo>
                  <a:pt x="0" y="0"/>
                </a:moveTo>
                <a:lnTo>
                  <a:pt x="300050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575560" y="1418844"/>
            <a:ext cx="885190" cy="894715"/>
          </a:xfrm>
          <a:custGeom>
            <a:avLst/>
            <a:gdLst/>
            <a:ahLst/>
            <a:cxnLst/>
            <a:rect l="l" t="t" r="r" b="b"/>
            <a:pathLst>
              <a:path w="885189" h="894714">
                <a:moveTo>
                  <a:pt x="0" y="894588"/>
                </a:moveTo>
                <a:lnTo>
                  <a:pt x="88493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075176" y="2761488"/>
            <a:ext cx="885190" cy="894715"/>
          </a:xfrm>
          <a:custGeom>
            <a:avLst/>
            <a:gdLst/>
            <a:ahLst/>
            <a:cxnLst/>
            <a:rect l="l" t="t" r="r" b="b"/>
            <a:pathLst>
              <a:path w="885189" h="894714">
                <a:moveTo>
                  <a:pt x="0" y="894588"/>
                </a:moveTo>
                <a:lnTo>
                  <a:pt x="88493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591055" y="1793748"/>
            <a:ext cx="2999105" cy="0"/>
          </a:xfrm>
          <a:custGeom>
            <a:avLst/>
            <a:gdLst/>
            <a:ahLst/>
            <a:cxnLst/>
            <a:rect l="l" t="t" r="r" b="b"/>
            <a:pathLst>
              <a:path w="2999104" h="0">
                <a:moveTo>
                  <a:pt x="0" y="0"/>
                </a:moveTo>
                <a:lnTo>
                  <a:pt x="2998851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582667" y="1807464"/>
            <a:ext cx="0" cy="2670175"/>
          </a:xfrm>
          <a:custGeom>
            <a:avLst/>
            <a:gdLst/>
            <a:ahLst/>
            <a:cxnLst/>
            <a:rect l="l" t="t" r="r" b="b"/>
            <a:pathLst>
              <a:path w="0" h="2670175">
                <a:moveTo>
                  <a:pt x="0" y="0"/>
                </a:moveTo>
                <a:lnTo>
                  <a:pt x="0" y="266966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433322" y="2585720"/>
            <a:ext cx="682625" cy="986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double</a:t>
            </a:r>
            <a:r>
              <a:rPr dirty="0" sz="900" spc="-15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Xmax  double Xmin  double</a:t>
            </a:r>
            <a:r>
              <a:rPr dirty="0" sz="900" spc="-15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Ymax  double Ymin  double</a:t>
            </a:r>
            <a:r>
              <a:rPr dirty="0" sz="900" spc="-114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Zmax  </a:t>
            </a:r>
            <a:r>
              <a:rPr dirty="0" sz="900" spc="-5">
                <a:latin typeface="Arial"/>
                <a:cs typeface="Arial"/>
              </a:rPr>
              <a:t>double </a:t>
            </a:r>
            <a:r>
              <a:rPr dirty="0" sz="900">
                <a:latin typeface="Arial"/>
                <a:cs typeface="Arial"/>
              </a:rPr>
              <a:t>Zmin  </a:t>
            </a:r>
            <a:r>
              <a:rPr dirty="0" sz="900" spc="-5">
                <a:latin typeface="Arial"/>
                <a:cs typeface="Arial"/>
              </a:rPr>
              <a:t>Octant</a:t>
            </a:r>
            <a:r>
              <a:rPr dirty="0" sz="900" spc="-8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dad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98394" y="2567432"/>
            <a:ext cx="682625" cy="986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double</a:t>
            </a:r>
            <a:r>
              <a:rPr dirty="0" sz="900" spc="-15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Xmax  double Xmin  double</a:t>
            </a:r>
            <a:r>
              <a:rPr dirty="0" sz="900" spc="-15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Ymax  double Ymin  double</a:t>
            </a:r>
            <a:r>
              <a:rPr dirty="0" sz="900" spc="-114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Zmax  </a:t>
            </a:r>
            <a:r>
              <a:rPr dirty="0" sz="900" spc="-5">
                <a:latin typeface="Arial"/>
                <a:cs typeface="Arial"/>
              </a:rPr>
              <a:t>double </a:t>
            </a:r>
            <a:r>
              <a:rPr dirty="0" sz="900">
                <a:latin typeface="Arial"/>
                <a:cs typeface="Arial"/>
              </a:rPr>
              <a:t>Zmin  </a:t>
            </a:r>
            <a:r>
              <a:rPr dirty="0" sz="900" spc="-5">
                <a:latin typeface="Arial"/>
                <a:cs typeface="Arial"/>
              </a:rPr>
              <a:t>Octant</a:t>
            </a:r>
            <a:r>
              <a:rPr dirty="0" sz="900" spc="-8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dad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24177" y="3914902"/>
            <a:ext cx="682625" cy="9855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double</a:t>
            </a:r>
            <a:r>
              <a:rPr dirty="0" sz="900" spc="-15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Xmax  double Xmin  double</a:t>
            </a:r>
            <a:r>
              <a:rPr dirty="0" sz="900" spc="-15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Ymax  double Ymin  double</a:t>
            </a:r>
            <a:r>
              <a:rPr dirty="0" sz="900" spc="-114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Zmax  </a:t>
            </a:r>
            <a:r>
              <a:rPr dirty="0" sz="900" spc="-5">
                <a:latin typeface="Arial"/>
                <a:cs typeface="Arial"/>
              </a:rPr>
              <a:t>double </a:t>
            </a:r>
            <a:r>
              <a:rPr dirty="0" sz="900">
                <a:latin typeface="Arial"/>
                <a:cs typeface="Arial"/>
              </a:rPr>
              <a:t>Zmin  Octant</a:t>
            </a:r>
            <a:r>
              <a:rPr dirty="0" sz="900" spc="-8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dad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60623" y="3920997"/>
            <a:ext cx="682625" cy="9855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double</a:t>
            </a:r>
            <a:r>
              <a:rPr dirty="0" sz="900" spc="-15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Xmax  double Xmin  double</a:t>
            </a:r>
            <a:r>
              <a:rPr dirty="0" sz="900" spc="-15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Ymax  double Ymin  double</a:t>
            </a:r>
            <a:r>
              <a:rPr dirty="0" sz="900" spc="-114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Zmax  </a:t>
            </a:r>
            <a:r>
              <a:rPr dirty="0" sz="900" spc="-5">
                <a:latin typeface="Arial"/>
                <a:cs typeface="Arial"/>
              </a:rPr>
              <a:t>double </a:t>
            </a:r>
            <a:r>
              <a:rPr dirty="0" sz="900">
                <a:latin typeface="Arial"/>
                <a:cs typeface="Arial"/>
              </a:rPr>
              <a:t>Zmin  Octant</a:t>
            </a:r>
            <a:r>
              <a:rPr dirty="0" sz="900" spc="-8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dad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942196" y="3144011"/>
            <a:ext cx="78358" cy="957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877055" y="2452116"/>
            <a:ext cx="5115560" cy="706755"/>
          </a:xfrm>
          <a:custGeom>
            <a:avLst/>
            <a:gdLst/>
            <a:ahLst/>
            <a:cxnLst/>
            <a:rect l="l" t="t" r="r" b="b"/>
            <a:pathLst>
              <a:path w="5115559" h="706755">
                <a:moveTo>
                  <a:pt x="127" y="0"/>
                </a:moveTo>
                <a:lnTo>
                  <a:pt x="0" y="28575"/>
                </a:lnTo>
                <a:lnTo>
                  <a:pt x="240792" y="29718"/>
                </a:lnTo>
                <a:lnTo>
                  <a:pt x="720344" y="38481"/>
                </a:lnTo>
                <a:lnTo>
                  <a:pt x="1194181" y="55372"/>
                </a:lnTo>
                <a:lnTo>
                  <a:pt x="1658620" y="80010"/>
                </a:lnTo>
                <a:lnTo>
                  <a:pt x="2109851" y="111633"/>
                </a:lnTo>
                <a:lnTo>
                  <a:pt x="2544191" y="149860"/>
                </a:lnTo>
                <a:lnTo>
                  <a:pt x="2957829" y="194056"/>
                </a:lnTo>
                <a:lnTo>
                  <a:pt x="3252089" y="230632"/>
                </a:lnTo>
                <a:lnTo>
                  <a:pt x="3531108" y="270129"/>
                </a:lnTo>
                <a:lnTo>
                  <a:pt x="3793109" y="312038"/>
                </a:lnTo>
                <a:lnTo>
                  <a:pt x="3957574" y="341375"/>
                </a:lnTo>
                <a:lnTo>
                  <a:pt x="4113276" y="371601"/>
                </a:lnTo>
                <a:lnTo>
                  <a:pt x="4259834" y="402717"/>
                </a:lnTo>
                <a:lnTo>
                  <a:pt x="4329430" y="418464"/>
                </a:lnTo>
                <a:lnTo>
                  <a:pt x="4461256" y="450723"/>
                </a:lnTo>
                <a:lnTo>
                  <a:pt x="4523359" y="467233"/>
                </a:lnTo>
                <a:lnTo>
                  <a:pt x="4582668" y="483743"/>
                </a:lnTo>
                <a:lnTo>
                  <a:pt x="4639310" y="500507"/>
                </a:lnTo>
                <a:lnTo>
                  <a:pt x="4693285" y="517271"/>
                </a:lnTo>
                <a:lnTo>
                  <a:pt x="4744212" y="534288"/>
                </a:lnTo>
                <a:lnTo>
                  <a:pt x="4792345" y="551434"/>
                </a:lnTo>
                <a:lnTo>
                  <a:pt x="4837557" y="568579"/>
                </a:lnTo>
                <a:lnTo>
                  <a:pt x="4879594" y="585851"/>
                </a:lnTo>
                <a:lnTo>
                  <a:pt x="4918710" y="603250"/>
                </a:lnTo>
                <a:lnTo>
                  <a:pt x="4954524" y="620649"/>
                </a:lnTo>
                <a:lnTo>
                  <a:pt x="5016373" y="655701"/>
                </a:lnTo>
                <a:lnTo>
                  <a:pt x="5064760" y="690499"/>
                </a:lnTo>
                <a:lnTo>
                  <a:pt x="5082413" y="706628"/>
                </a:lnTo>
                <a:lnTo>
                  <a:pt x="5081397" y="705104"/>
                </a:lnTo>
                <a:lnTo>
                  <a:pt x="5113782" y="705104"/>
                </a:lnTo>
                <a:lnTo>
                  <a:pt x="5115306" y="704469"/>
                </a:lnTo>
                <a:lnTo>
                  <a:pt x="5082286" y="667893"/>
                </a:lnTo>
                <a:lnTo>
                  <a:pt x="5030978" y="631063"/>
                </a:lnTo>
                <a:lnTo>
                  <a:pt x="4966970" y="594995"/>
                </a:lnTo>
                <a:lnTo>
                  <a:pt x="4930267" y="577214"/>
                </a:lnTo>
                <a:lnTo>
                  <a:pt x="4890516" y="559435"/>
                </a:lnTo>
                <a:lnTo>
                  <a:pt x="4847717" y="541909"/>
                </a:lnTo>
                <a:lnTo>
                  <a:pt x="4801997" y="524510"/>
                </a:lnTo>
                <a:lnTo>
                  <a:pt x="4753356" y="507238"/>
                </a:lnTo>
                <a:lnTo>
                  <a:pt x="4701794" y="490093"/>
                </a:lnTo>
                <a:lnTo>
                  <a:pt x="4647438" y="473075"/>
                </a:lnTo>
                <a:lnTo>
                  <a:pt x="4590415" y="456184"/>
                </a:lnTo>
                <a:lnTo>
                  <a:pt x="4530598" y="439547"/>
                </a:lnTo>
                <a:lnTo>
                  <a:pt x="4468241" y="423037"/>
                </a:lnTo>
                <a:lnTo>
                  <a:pt x="4403344" y="406781"/>
                </a:lnTo>
                <a:lnTo>
                  <a:pt x="4335780" y="390651"/>
                </a:lnTo>
                <a:lnTo>
                  <a:pt x="4265930" y="374776"/>
                </a:lnTo>
                <a:lnTo>
                  <a:pt x="4118864" y="343535"/>
                </a:lnTo>
                <a:lnTo>
                  <a:pt x="3962654" y="313182"/>
                </a:lnTo>
                <a:lnTo>
                  <a:pt x="3797808" y="283845"/>
                </a:lnTo>
                <a:lnTo>
                  <a:pt x="3535299" y="241808"/>
                </a:lnTo>
                <a:lnTo>
                  <a:pt x="3255772" y="202311"/>
                </a:lnTo>
                <a:lnTo>
                  <a:pt x="2961004" y="165608"/>
                </a:lnTo>
                <a:lnTo>
                  <a:pt x="2546858" y="121412"/>
                </a:lnTo>
                <a:lnTo>
                  <a:pt x="2112010" y="83185"/>
                </a:lnTo>
                <a:lnTo>
                  <a:pt x="1660271" y="51435"/>
                </a:lnTo>
                <a:lnTo>
                  <a:pt x="1195324" y="26797"/>
                </a:lnTo>
                <a:lnTo>
                  <a:pt x="720979" y="9906"/>
                </a:lnTo>
                <a:lnTo>
                  <a:pt x="240919" y="1143"/>
                </a:lnTo>
                <a:lnTo>
                  <a:pt x="1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748533" y="2359888"/>
            <a:ext cx="231775" cy="203835"/>
          </a:xfrm>
          <a:custGeom>
            <a:avLst/>
            <a:gdLst/>
            <a:ahLst/>
            <a:cxnLst/>
            <a:rect l="l" t="t" r="r" b="b"/>
            <a:pathLst>
              <a:path w="231775" h="203835">
                <a:moveTo>
                  <a:pt x="0" y="203606"/>
                </a:moveTo>
                <a:lnTo>
                  <a:pt x="231292" y="203606"/>
                </a:lnTo>
                <a:lnTo>
                  <a:pt x="231292" y="0"/>
                </a:lnTo>
                <a:lnTo>
                  <a:pt x="0" y="0"/>
                </a:lnTo>
                <a:lnTo>
                  <a:pt x="0" y="203606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054857" y="2362936"/>
            <a:ext cx="229870" cy="203835"/>
          </a:xfrm>
          <a:custGeom>
            <a:avLst/>
            <a:gdLst/>
            <a:ahLst/>
            <a:cxnLst/>
            <a:rect l="l" t="t" r="r" b="b"/>
            <a:pathLst>
              <a:path w="229870" h="203835">
                <a:moveTo>
                  <a:pt x="0" y="203606"/>
                </a:moveTo>
                <a:lnTo>
                  <a:pt x="229768" y="203606"/>
                </a:lnTo>
                <a:lnTo>
                  <a:pt x="229768" y="0"/>
                </a:lnTo>
                <a:lnTo>
                  <a:pt x="0" y="0"/>
                </a:lnTo>
                <a:lnTo>
                  <a:pt x="0" y="203606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341370" y="2361412"/>
            <a:ext cx="229870" cy="203835"/>
          </a:xfrm>
          <a:custGeom>
            <a:avLst/>
            <a:gdLst/>
            <a:ahLst/>
            <a:cxnLst/>
            <a:rect l="l" t="t" r="r" b="b"/>
            <a:pathLst>
              <a:path w="229870" h="203835">
                <a:moveTo>
                  <a:pt x="0" y="203606"/>
                </a:moveTo>
                <a:lnTo>
                  <a:pt x="229768" y="203606"/>
                </a:lnTo>
                <a:lnTo>
                  <a:pt x="229768" y="0"/>
                </a:lnTo>
                <a:lnTo>
                  <a:pt x="0" y="0"/>
                </a:lnTo>
                <a:lnTo>
                  <a:pt x="0" y="203606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646170" y="2364460"/>
            <a:ext cx="231775" cy="203835"/>
          </a:xfrm>
          <a:custGeom>
            <a:avLst/>
            <a:gdLst/>
            <a:ahLst/>
            <a:cxnLst/>
            <a:rect l="l" t="t" r="r" b="b"/>
            <a:pathLst>
              <a:path w="231775" h="203835">
                <a:moveTo>
                  <a:pt x="0" y="203606"/>
                </a:moveTo>
                <a:lnTo>
                  <a:pt x="231292" y="203606"/>
                </a:lnTo>
                <a:lnTo>
                  <a:pt x="231292" y="0"/>
                </a:lnTo>
                <a:lnTo>
                  <a:pt x="0" y="0"/>
                </a:lnTo>
                <a:lnTo>
                  <a:pt x="0" y="203606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976372" y="2423160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69" h="76200">
                <a:moveTo>
                  <a:pt x="3047" y="0"/>
                </a:moveTo>
                <a:lnTo>
                  <a:pt x="0" y="76200"/>
                </a:lnTo>
                <a:lnTo>
                  <a:pt x="77215" y="41148"/>
                </a:lnTo>
                <a:lnTo>
                  <a:pt x="304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262884" y="2426207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70" h="76200">
                <a:moveTo>
                  <a:pt x="0" y="0"/>
                </a:moveTo>
                <a:lnTo>
                  <a:pt x="2031" y="76200"/>
                </a:lnTo>
                <a:lnTo>
                  <a:pt x="77469" y="3606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567684" y="2424683"/>
            <a:ext cx="78740" cy="76200"/>
          </a:xfrm>
          <a:custGeom>
            <a:avLst/>
            <a:gdLst/>
            <a:ahLst/>
            <a:cxnLst/>
            <a:rect l="l" t="t" r="r" b="b"/>
            <a:pathLst>
              <a:path w="78739" h="76200">
                <a:moveTo>
                  <a:pt x="3048" y="0"/>
                </a:moveTo>
                <a:lnTo>
                  <a:pt x="0" y="76200"/>
                </a:lnTo>
                <a:lnTo>
                  <a:pt x="78739" y="41148"/>
                </a:lnTo>
                <a:lnTo>
                  <a:pt x="304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5409438" y="3219450"/>
            <a:ext cx="822960" cy="925194"/>
          </a:xfrm>
          <a:prstGeom prst="rect">
            <a:avLst/>
          </a:prstGeom>
          <a:ln w="25907">
            <a:solidFill>
              <a:srgbClr val="FF0000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250">
              <a:latin typeface="Times New Roman"/>
              <a:cs typeface="Times New Roman"/>
            </a:endParaRPr>
          </a:p>
          <a:p>
            <a:pPr marL="166370" marR="151765" indent="85090">
              <a:lnSpc>
                <a:spcPct val="95800"/>
              </a:lnSpc>
            </a:pPr>
            <a:r>
              <a:rPr dirty="0" sz="1100" spc="-20">
                <a:latin typeface="Arial"/>
                <a:cs typeface="Arial"/>
              </a:rPr>
              <a:t>Bee </a:t>
            </a:r>
            <a:r>
              <a:rPr dirty="0" sz="1100">
                <a:latin typeface="Arial"/>
                <a:cs typeface="Arial"/>
              </a:rPr>
              <a:t>1  </a:t>
            </a:r>
            <a:r>
              <a:rPr dirty="0" sz="1100" spc="-25">
                <a:latin typeface="Arial"/>
                <a:cs typeface="Arial"/>
              </a:rPr>
              <a:t>double</a:t>
            </a:r>
            <a:r>
              <a:rPr dirty="0" sz="1100" spc="-204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x  </a:t>
            </a:r>
            <a:r>
              <a:rPr dirty="0" sz="1100" spc="-25">
                <a:latin typeface="Arial"/>
                <a:cs typeface="Arial"/>
              </a:rPr>
              <a:t>double</a:t>
            </a:r>
            <a:r>
              <a:rPr dirty="0" sz="1100" spc="-204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y  </a:t>
            </a:r>
            <a:r>
              <a:rPr dirty="0" sz="1100" spc="-25">
                <a:latin typeface="Arial"/>
                <a:cs typeface="Arial"/>
              </a:rPr>
              <a:t>double</a:t>
            </a:r>
            <a:r>
              <a:rPr dirty="0" sz="1100" spc="-204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z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97573" y="3233166"/>
            <a:ext cx="822960" cy="925194"/>
          </a:xfrm>
          <a:prstGeom prst="rect">
            <a:avLst/>
          </a:prstGeom>
          <a:ln w="25907">
            <a:solidFill>
              <a:srgbClr val="FF0000"/>
            </a:solidFill>
          </a:ln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Times New Roman"/>
              <a:cs typeface="Times New Roman"/>
            </a:endParaRPr>
          </a:p>
          <a:p>
            <a:pPr marL="173990" marR="143510" indent="86360">
              <a:lnSpc>
                <a:spcPct val="95800"/>
              </a:lnSpc>
            </a:pPr>
            <a:r>
              <a:rPr dirty="0" sz="1100" spc="-20">
                <a:latin typeface="Arial"/>
                <a:cs typeface="Arial"/>
              </a:rPr>
              <a:t>Bee </a:t>
            </a:r>
            <a:r>
              <a:rPr dirty="0" sz="1100">
                <a:latin typeface="Arial"/>
                <a:cs typeface="Arial"/>
              </a:rPr>
              <a:t>2  </a:t>
            </a:r>
            <a:r>
              <a:rPr dirty="0" sz="1100" spc="-25">
                <a:latin typeface="Arial"/>
                <a:cs typeface="Arial"/>
              </a:rPr>
              <a:t>double</a:t>
            </a:r>
            <a:r>
              <a:rPr dirty="0" sz="1100" spc="-204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x  </a:t>
            </a:r>
            <a:r>
              <a:rPr dirty="0" sz="1100" spc="-25">
                <a:latin typeface="Arial"/>
                <a:cs typeface="Arial"/>
              </a:rPr>
              <a:t>double</a:t>
            </a:r>
            <a:r>
              <a:rPr dirty="0" sz="1100" spc="-204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y  </a:t>
            </a:r>
            <a:r>
              <a:rPr dirty="0" sz="1100" spc="-25">
                <a:latin typeface="Arial"/>
                <a:cs typeface="Arial"/>
              </a:rPr>
              <a:t>double</a:t>
            </a:r>
            <a:r>
              <a:rPr dirty="0" sz="1100" spc="-204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z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518654" y="3227070"/>
            <a:ext cx="821690" cy="923925"/>
          </a:xfrm>
          <a:prstGeom prst="rect">
            <a:avLst/>
          </a:prstGeom>
          <a:ln w="25907">
            <a:solidFill>
              <a:srgbClr val="FF0000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imes New Roman"/>
              <a:cs typeface="Times New Roman"/>
            </a:endParaRPr>
          </a:p>
          <a:p>
            <a:pPr marL="160655" marR="156210" indent="86360">
              <a:lnSpc>
                <a:spcPct val="95800"/>
              </a:lnSpc>
            </a:pPr>
            <a:r>
              <a:rPr dirty="0" sz="1100" spc="-20">
                <a:latin typeface="Arial"/>
                <a:cs typeface="Arial"/>
              </a:rPr>
              <a:t>Bee </a:t>
            </a:r>
            <a:r>
              <a:rPr dirty="0" sz="1100">
                <a:latin typeface="Arial"/>
                <a:cs typeface="Arial"/>
              </a:rPr>
              <a:t>3  </a:t>
            </a:r>
            <a:r>
              <a:rPr dirty="0" sz="1100" spc="-25">
                <a:latin typeface="Arial"/>
                <a:cs typeface="Arial"/>
              </a:rPr>
              <a:t>double</a:t>
            </a:r>
            <a:r>
              <a:rPr dirty="0" sz="1100" spc="-204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x  </a:t>
            </a:r>
            <a:r>
              <a:rPr dirty="0" sz="1100" spc="-25">
                <a:latin typeface="Arial"/>
                <a:cs typeface="Arial"/>
              </a:rPr>
              <a:t>double</a:t>
            </a:r>
            <a:r>
              <a:rPr dirty="0" sz="1100" spc="-204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y  </a:t>
            </a:r>
            <a:r>
              <a:rPr dirty="0" sz="1100" spc="-25">
                <a:latin typeface="Arial"/>
                <a:cs typeface="Arial"/>
              </a:rPr>
              <a:t>double</a:t>
            </a:r>
            <a:r>
              <a:rPr dirty="0" sz="1100" spc="-204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z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731245" y="3252978"/>
            <a:ext cx="821690" cy="925194"/>
          </a:xfrm>
          <a:prstGeom prst="rect">
            <a:avLst/>
          </a:prstGeom>
          <a:ln w="25907">
            <a:solidFill>
              <a:srgbClr val="FF0000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imes New Roman"/>
              <a:cs typeface="Times New Roman"/>
            </a:endParaRPr>
          </a:p>
          <a:p>
            <a:pPr marL="175895" marR="140335" indent="85090">
              <a:lnSpc>
                <a:spcPct val="95800"/>
              </a:lnSpc>
            </a:pPr>
            <a:r>
              <a:rPr dirty="0" sz="1100" spc="-20">
                <a:latin typeface="Arial"/>
                <a:cs typeface="Arial"/>
              </a:rPr>
              <a:t>Bee </a:t>
            </a:r>
            <a:r>
              <a:rPr dirty="0" sz="1100">
                <a:latin typeface="Arial"/>
                <a:cs typeface="Arial"/>
              </a:rPr>
              <a:t>n  </a:t>
            </a:r>
            <a:r>
              <a:rPr dirty="0" sz="1100" spc="-25">
                <a:latin typeface="Arial"/>
                <a:cs typeface="Arial"/>
              </a:rPr>
              <a:t>double</a:t>
            </a:r>
            <a:r>
              <a:rPr dirty="0" sz="1100" spc="-204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x  </a:t>
            </a:r>
            <a:r>
              <a:rPr dirty="0" sz="1100" spc="-25">
                <a:latin typeface="Arial"/>
                <a:cs typeface="Arial"/>
              </a:rPr>
              <a:t>double</a:t>
            </a:r>
            <a:r>
              <a:rPr dirty="0" sz="1100" spc="-204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y  </a:t>
            </a:r>
            <a:r>
              <a:rPr dirty="0" sz="1100" spc="-25">
                <a:latin typeface="Arial"/>
                <a:cs typeface="Arial"/>
              </a:rPr>
              <a:t>double</a:t>
            </a:r>
            <a:r>
              <a:rPr dirty="0" sz="1100" spc="-20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z</a:t>
            </a:r>
            <a:endParaRPr sz="11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606790" y="3240785"/>
            <a:ext cx="821690" cy="923925"/>
          </a:xfrm>
          <a:prstGeom prst="rect">
            <a:avLst/>
          </a:prstGeom>
          <a:ln w="25907">
            <a:solidFill>
              <a:srgbClr val="FF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Times New Roman"/>
              <a:cs typeface="Times New Roman"/>
            </a:endParaRPr>
          </a:p>
          <a:p>
            <a:pPr marL="281305">
              <a:lnSpc>
                <a:spcPct val="100000"/>
              </a:lnSpc>
            </a:pPr>
            <a:r>
              <a:rPr dirty="0" sz="1100" spc="-60">
                <a:latin typeface="Arial"/>
                <a:cs typeface="Arial"/>
              </a:rPr>
              <a:t>……….</a:t>
            </a:r>
            <a:endParaRPr sz="11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643109" y="3240785"/>
            <a:ext cx="821690" cy="923925"/>
          </a:xfrm>
          <a:prstGeom prst="rect">
            <a:avLst/>
          </a:prstGeom>
          <a:ln w="25907">
            <a:solidFill>
              <a:srgbClr val="FF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290195">
              <a:lnSpc>
                <a:spcPct val="100000"/>
              </a:lnSpc>
            </a:pPr>
            <a:r>
              <a:rPr dirty="0" sz="1100" spc="-60">
                <a:latin typeface="Arial"/>
                <a:cs typeface="Arial"/>
              </a:rPr>
              <a:t>……….</a:t>
            </a:r>
            <a:endParaRPr sz="11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318247" y="3653028"/>
            <a:ext cx="199644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230111" y="3653028"/>
            <a:ext cx="267715" cy="760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339328" y="3659123"/>
            <a:ext cx="266192" cy="760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9427464" y="3663696"/>
            <a:ext cx="214883" cy="76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0463783" y="3672840"/>
            <a:ext cx="267716" cy="760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274825" y="2367508"/>
            <a:ext cx="231775" cy="203835"/>
          </a:xfrm>
          <a:custGeom>
            <a:avLst/>
            <a:gdLst/>
            <a:ahLst/>
            <a:cxnLst/>
            <a:rect l="l" t="t" r="r" b="b"/>
            <a:pathLst>
              <a:path w="231775" h="203835">
                <a:moveTo>
                  <a:pt x="0" y="203606"/>
                </a:moveTo>
                <a:lnTo>
                  <a:pt x="231292" y="203606"/>
                </a:lnTo>
                <a:lnTo>
                  <a:pt x="231292" y="0"/>
                </a:lnTo>
                <a:lnTo>
                  <a:pt x="0" y="0"/>
                </a:lnTo>
                <a:lnTo>
                  <a:pt x="0" y="203606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579625" y="2370556"/>
            <a:ext cx="231775" cy="203835"/>
          </a:xfrm>
          <a:custGeom>
            <a:avLst/>
            <a:gdLst/>
            <a:ahLst/>
            <a:cxnLst/>
            <a:rect l="l" t="t" r="r" b="b"/>
            <a:pathLst>
              <a:path w="231775" h="203835">
                <a:moveTo>
                  <a:pt x="0" y="203606"/>
                </a:moveTo>
                <a:lnTo>
                  <a:pt x="231292" y="203606"/>
                </a:lnTo>
                <a:lnTo>
                  <a:pt x="231292" y="0"/>
                </a:lnTo>
                <a:lnTo>
                  <a:pt x="0" y="0"/>
                </a:lnTo>
                <a:lnTo>
                  <a:pt x="0" y="203606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866138" y="2369032"/>
            <a:ext cx="231775" cy="203835"/>
          </a:xfrm>
          <a:custGeom>
            <a:avLst/>
            <a:gdLst/>
            <a:ahLst/>
            <a:cxnLst/>
            <a:rect l="l" t="t" r="r" b="b"/>
            <a:pathLst>
              <a:path w="231775" h="203835">
                <a:moveTo>
                  <a:pt x="0" y="203606"/>
                </a:moveTo>
                <a:lnTo>
                  <a:pt x="231292" y="203606"/>
                </a:lnTo>
                <a:lnTo>
                  <a:pt x="231292" y="0"/>
                </a:lnTo>
                <a:lnTo>
                  <a:pt x="0" y="0"/>
                </a:lnTo>
                <a:lnTo>
                  <a:pt x="0" y="203606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172461" y="2372080"/>
            <a:ext cx="231775" cy="203835"/>
          </a:xfrm>
          <a:custGeom>
            <a:avLst/>
            <a:gdLst/>
            <a:ahLst/>
            <a:cxnLst/>
            <a:rect l="l" t="t" r="r" b="b"/>
            <a:pathLst>
              <a:path w="231775" h="203835">
                <a:moveTo>
                  <a:pt x="0" y="203606"/>
                </a:moveTo>
                <a:lnTo>
                  <a:pt x="231292" y="203606"/>
                </a:lnTo>
                <a:lnTo>
                  <a:pt x="231292" y="0"/>
                </a:lnTo>
                <a:lnTo>
                  <a:pt x="0" y="0"/>
                </a:lnTo>
                <a:lnTo>
                  <a:pt x="0" y="203606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502663" y="2430779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69" h="76200">
                <a:moveTo>
                  <a:pt x="3048" y="0"/>
                </a:moveTo>
                <a:lnTo>
                  <a:pt x="0" y="76200"/>
                </a:lnTo>
                <a:lnTo>
                  <a:pt x="77216" y="41148"/>
                </a:lnTo>
                <a:lnTo>
                  <a:pt x="304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789176" y="2433827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69" h="76200">
                <a:moveTo>
                  <a:pt x="0" y="0"/>
                </a:moveTo>
                <a:lnTo>
                  <a:pt x="2031" y="76200"/>
                </a:lnTo>
                <a:lnTo>
                  <a:pt x="77469" y="3606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093976" y="2432304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69" h="76200">
                <a:moveTo>
                  <a:pt x="3048" y="0"/>
                </a:moveTo>
                <a:lnTo>
                  <a:pt x="0" y="76200"/>
                </a:lnTo>
                <a:lnTo>
                  <a:pt x="77216" y="41148"/>
                </a:lnTo>
                <a:lnTo>
                  <a:pt x="304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218438" y="3696436"/>
            <a:ext cx="231775" cy="203835"/>
          </a:xfrm>
          <a:custGeom>
            <a:avLst/>
            <a:gdLst/>
            <a:ahLst/>
            <a:cxnLst/>
            <a:rect l="l" t="t" r="r" b="b"/>
            <a:pathLst>
              <a:path w="231775" h="203835">
                <a:moveTo>
                  <a:pt x="0" y="203606"/>
                </a:moveTo>
                <a:lnTo>
                  <a:pt x="231292" y="203606"/>
                </a:lnTo>
                <a:lnTo>
                  <a:pt x="231292" y="0"/>
                </a:lnTo>
                <a:lnTo>
                  <a:pt x="0" y="0"/>
                </a:lnTo>
                <a:lnTo>
                  <a:pt x="0" y="203606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524761" y="3699484"/>
            <a:ext cx="229870" cy="203835"/>
          </a:xfrm>
          <a:custGeom>
            <a:avLst/>
            <a:gdLst/>
            <a:ahLst/>
            <a:cxnLst/>
            <a:rect l="l" t="t" r="r" b="b"/>
            <a:pathLst>
              <a:path w="229869" h="203835">
                <a:moveTo>
                  <a:pt x="0" y="203606"/>
                </a:moveTo>
                <a:lnTo>
                  <a:pt x="229768" y="203606"/>
                </a:lnTo>
                <a:lnTo>
                  <a:pt x="229768" y="0"/>
                </a:lnTo>
                <a:lnTo>
                  <a:pt x="0" y="0"/>
                </a:lnTo>
                <a:lnTo>
                  <a:pt x="0" y="203606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811273" y="3697960"/>
            <a:ext cx="229870" cy="203835"/>
          </a:xfrm>
          <a:custGeom>
            <a:avLst/>
            <a:gdLst/>
            <a:ahLst/>
            <a:cxnLst/>
            <a:rect l="l" t="t" r="r" b="b"/>
            <a:pathLst>
              <a:path w="229869" h="203835">
                <a:moveTo>
                  <a:pt x="0" y="203606"/>
                </a:moveTo>
                <a:lnTo>
                  <a:pt x="229768" y="203606"/>
                </a:lnTo>
                <a:lnTo>
                  <a:pt x="229768" y="0"/>
                </a:lnTo>
                <a:lnTo>
                  <a:pt x="0" y="0"/>
                </a:lnTo>
                <a:lnTo>
                  <a:pt x="0" y="203606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116073" y="3701008"/>
            <a:ext cx="231775" cy="203835"/>
          </a:xfrm>
          <a:custGeom>
            <a:avLst/>
            <a:gdLst/>
            <a:ahLst/>
            <a:cxnLst/>
            <a:rect l="l" t="t" r="r" b="b"/>
            <a:pathLst>
              <a:path w="231775" h="203835">
                <a:moveTo>
                  <a:pt x="0" y="203606"/>
                </a:moveTo>
                <a:lnTo>
                  <a:pt x="231292" y="203606"/>
                </a:lnTo>
                <a:lnTo>
                  <a:pt x="231292" y="0"/>
                </a:lnTo>
                <a:lnTo>
                  <a:pt x="0" y="0"/>
                </a:lnTo>
                <a:lnTo>
                  <a:pt x="0" y="203606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446275" y="3759708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69" h="76200">
                <a:moveTo>
                  <a:pt x="3048" y="0"/>
                </a:moveTo>
                <a:lnTo>
                  <a:pt x="0" y="76200"/>
                </a:lnTo>
                <a:lnTo>
                  <a:pt x="77215" y="41148"/>
                </a:lnTo>
                <a:lnTo>
                  <a:pt x="304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732788" y="3762755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69" h="76200">
                <a:moveTo>
                  <a:pt x="0" y="0"/>
                </a:moveTo>
                <a:lnTo>
                  <a:pt x="2031" y="76200"/>
                </a:lnTo>
                <a:lnTo>
                  <a:pt x="77469" y="3606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037588" y="3761232"/>
            <a:ext cx="78740" cy="76200"/>
          </a:xfrm>
          <a:custGeom>
            <a:avLst/>
            <a:gdLst/>
            <a:ahLst/>
            <a:cxnLst/>
            <a:rect l="l" t="t" r="r" b="b"/>
            <a:pathLst>
              <a:path w="78739" h="76200">
                <a:moveTo>
                  <a:pt x="3048" y="0"/>
                </a:moveTo>
                <a:lnTo>
                  <a:pt x="0" y="76200"/>
                </a:lnTo>
                <a:lnTo>
                  <a:pt x="78739" y="41148"/>
                </a:lnTo>
                <a:lnTo>
                  <a:pt x="304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716529" y="3681196"/>
            <a:ext cx="231775" cy="203835"/>
          </a:xfrm>
          <a:custGeom>
            <a:avLst/>
            <a:gdLst/>
            <a:ahLst/>
            <a:cxnLst/>
            <a:rect l="l" t="t" r="r" b="b"/>
            <a:pathLst>
              <a:path w="231775" h="203835">
                <a:moveTo>
                  <a:pt x="0" y="203606"/>
                </a:moveTo>
                <a:lnTo>
                  <a:pt x="231292" y="203606"/>
                </a:lnTo>
                <a:lnTo>
                  <a:pt x="231292" y="0"/>
                </a:lnTo>
                <a:lnTo>
                  <a:pt x="0" y="0"/>
                </a:lnTo>
                <a:lnTo>
                  <a:pt x="0" y="203606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021329" y="3684244"/>
            <a:ext cx="231775" cy="203835"/>
          </a:xfrm>
          <a:custGeom>
            <a:avLst/>
            <a:gdLst/>
            <a:ahLst/>
            <a:cxnLst/>
            <a:rect l="l" t="t" r="r" b="b"/>
            <a:pathLst>
              <a:path w="231775" h="203835">
                <a:moveTo>
                  <a:pt x="0" y="203606"/>
                </a:moveTo>
                <a:lnTo>
                  <a:pt x="231292" y="203606"/>
                </a:lnTo>
                <a:lnTo>
                  <a:pt x="231292" y="0"/>
                </a:lnTo>
                <a:lnTo>
                  <a:pt x="0" y="0"/>
                </a:lnTo>
                <a:lnTo>
                  <a:pt x="0" y="203606"/>
                </a:lnTo>
                <a:close/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307841" y="3682720"/>
            <a:ext cx="231775" cy="203835"/>
          </a:xfrm>
          <a:custGeom>
            <a:avLst/>
            <a:gdLst/>
            <a:ahLst/>
            <a:cxnLst/>
            <a:rect l="l" t="t" r="r" b="b"/>
            <a:pathLst>
              <a:path w="231775" h="203835">
                <a:moveTo>
                  <a:pt x="0" y="203606"/>
                </a:moveTo>
                <a:lnTo>
                  <a:pt x="231292" y="203606"/>
                </a:lnTo>
                <a:lnTo>
                  <a:pt x="231292" y="0"/>
                </a:lnTo>
                <a:lnTo>
                  <a:pt x="0" y="0"/>
                </a:lnTo>
                <a:lnTo>
                  <a:pt x="0" y="203606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614165" y="3685768"/>
            <a:ext cx="231775" cy="203835"/>
          </a:xfrm>
          <a:custGeom>
            <a:avLst/>
            <a:gdLst/>
            <a:ahLst/>
            <a:cxnLst/>
            <a:rect l="l" t="t" r="r" b="b"/>
            <a:pathLst>
              <a:path w="231775" h="203835">
                <a:moveTo>
                  <a:pt x="0" y="203606"/>
                </a:moveTo>
                <a:lnTo>
                  <a:pt x="231292" y="203606"/>
                </a:lnTo>
                <a:lnTo>
                  <a:pt x="231292" y="0"/>
                </a:lnTo>
                <a:lnTo>
                  <a:pt x="0" y="0"/>
                </a:lnTo>
                <a:lnTo>
                  <a:pt x="0" y="203606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942844" y="3744467"/>
            <a:ext cx="78740" cy="76200"/>
          </a:xfrm>
          <a:custGeom>
            <a:avLst/>
            <a:gdLst/>
            <a:ahLst/>
            <a:cxnLst/>
            <a:rect l="l" t="t" r="r" b="b"/>
            <a:pathLst>
              <a:path w="78739" h="76200">
                <a:moveTo>
                  <a:pt x="3048" y="0"/>
                </a:moveTo>
                <a:lnTo>
                  <a:pt x="0" y="76199"/>
                </a:lnTo>
                <a:lnTo>
                  <a:pt x="78739" y="41147"/>
                </a:lnTo>
                <a:lnTo>
                  <a:pt x="304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230879" y="3747515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70" h="76200">
                <a:moveTo>
                  <a:pt x="0" y="0"/>
                </a:moveTo>
                <a:lnTo>
                  <a:pt x="2031" y="76199"/>
                </a:lnTo>
                <a:lnTo>
                  <a:pt x="77469" y="3606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535679" y="3745991"/>
            <a:ext cx="77470" cy="76200"/>
          </a:xfrm>
          <a:custGeom>
            <a:avLst/>
            <a:gdLst/>
            <a:ahLst/>
            <a:cxnLst/>
            <a:rect l="l" t="t" r="r" b="b"/>
            <a:pathLst>
              <a:path w="77470" h="76200">
                <a:moveTo>
                  <a:pt x="3048" y="0"/>
                </a:moveTo>
                <a:lnTo>
                  <a:pt x="0" y="76199"/>
                </a:lnTo>
                <a:lnTo>
                  <a:pt x="77216" y="41147"/>
                </a:lnTo>
                <a:lnTo>
                  <a:pt x="304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4239005" y="282066"/>
            <a:ext cx="376555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DATA</a:t>
            </a:r>
            <a:r>
              <a:rPr dirty="0" sz="3200" spc="-160"/>
              <a:t> </a:t>
            </a:r>
            <a:r>
              <a:rPr dirty="0" sz="3200"/>
              <a:t>STRUCTURE</a:t>
            </a:r>
            <a:endParaRPr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7870" y="0"/>
            <a:ext cx="816165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OPERATIONS OF THE DATA</a:t>
            </a:r>
            <a:r>
              <a:rPr dirty="0" sz="3200" spc="-229"/>
              <a:t> </a:t>
            </a:r>
            <a:r>
              <a:rPr dirty="0" sz="3200"/>
              <a:t>STRUCTURE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660398" y="2989326"/>
            <a:ext cx="1481455" cy="1303020"/>
          </a:xfrm>
          <a:custGeom>
            <a:avLst/>
            <a:gdLst/>
            <a:ahLst/>
            <a:cxnLst/>
            <a:rect l="l" t="t" r="r" b="b"/>
            <a:pathLst>
              <a:path w="1481455" h="1303020">
                <a:moveTo>
                  <a:pt x="1263903" y="1302893"/>
                </a:moveTo>
                <a:lnTo>
                  <a:pt x="1307338" y="1129157"/>
                </a:lnTo>
                <a:lnTo>
                  <a:pt x="1481074" y="1085723"/>
                </a:lnTo>
                <a:lnTo>
                  <a:pt x="1263903" y="1302893"/>
                </a:lnTo>
                <a:lnTo>
                  <a:pt x="0" y="1302893"/>
                </a:lnTo>
                <a:lnTo>
                  <a:pt x="0" y="0"/>
                </a:lnTo>
                <a:lnTo>
                  <a:pt x="1481074" y="0"/>
                </a:lnTo>
                <a:lnTo>
                  <a:pt x="1481074" y="1085723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793239" y="3286505"/>
            <a:ext cx="1223010" cy="75247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 marL="12065" marR="5080" indent="-1905">
              <a:lnSpc>
                <a:spcPct val="99100"/>
              </a:lnSpc>
              <a:spcBef>
                <a:spcPts val="110"/>
              </a:spcBef>
            </a:pPr>
            <a:r>
              <a:rPr dirty="0" sz="1600" spc="-15">
                <a:latin typeface="Arial"/>
                <a:cs typeface="Arial"/>
              </a:rPr>
              <a:t>File </a:t>
            </a:r>
            <a:r>
              <a:rPr dirty="0" sz="1600" spc="-5">
                <a:latin typeface="Arial"/>
                <a:cs typeface="Arial"/>
              </a:rPr>
              <a:t>that  contains</a:t>
            </a:r>
            <a:r>
              <a:rPr dirty="0" sz="1600" spc="-14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data  set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17725" y="1372361"/>
            <a:ext cx="1568450" cy="652780"/>
          </a:xfrm>
          <a:prstGeom prst="rect">
            <a:avLst/>
          </a:prstGeom>
          <a:ln w="25908">
            <a:solidFill>
              <a:srgbClr val="000000"/>
            </a:solidFill>
          </a:ln>
        </p:spPr>
        <p:txBody>
          <a:bodyPr wrap="square" lIns="0" tIns="94615" rIns="0" bIns="0" rtlCol="0" vert="horz">
            <a:spAutoFit/>
          </a:bodyPr>
          <a:lstStyle/>
          <a:p>
            <a:pPr marL="421005" marR="134620" indent="-299085">
              <a:lnSpc>
                <a:spcPts val="1900"/>
              </a:lnSpc>
              <a:spcBef>
                <a:spcPts val="745"/>
              </a:spcBef>
            </a:pPr>
            <a:r>
              <a:rPr dirty="0" sz="1600" spc="-15">
                <a:latin typeface="Arial"/>
                <a:cs typeface="Arial"/>
              </a:rPr>
              <a:t>Reading </a:t>
            </a:r>
            <a:r>
              <a:rPr dirty="0" sz="1600" spc="-5">
                <a:latin typeface="Arial"/>
                <a:cs typeface="Arial"/>
              </a:rPr>
              <a:t>of</a:t>
            </a:r>
            <a:r>
              <a:rPr dirty="0" sz="1600" spc="-13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the  data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set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00236" y="2085848"/>
            <a:ext cx="0" cy="902969"/>
          </a:xfrm>
          <a:custGeom>
            <a:avLst/>
            <a:gdLst/>
            <a:ahLst/>
            <a:cxnLst/>
            <a:rect l="l" t="t" r="r" b="b"/>
            <a:pathLst>
              <a:path w="0" h="902969">
                <a:moveTo>
                  <a:pt x="0" y="0"/>
                </a:moveTo>
                <a:lnTo>
                  <a:pt x="0" y="90258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62200" y="2022348"/>
            <a:ext cx="762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127753" y="2108454"/>
            <a:ext cx="1568450" cy="650875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wrap="square" lIns="0" tIns="50165" rIns="0" bIns="0" rtlCol="0" vert="horz">
            <a:spAutoFit/>
          </a:bodyPr>
          <a:lstStyle/>
          <a:p>
            <a:pPr algn="ctr" marL="201295" marR="186055">
              <a:lnSpc>
                <a:spcPct val="98000"/>
              </a:lnSpc>
              <a:spcBef>
                <a:spcPts val="395"/>
              </a:spcBef>
            </a:pPr>
            <a:r>
              <a:rPr dirty="0" sz="1200" spc="-5">
                <a:latin typeface="Arial"/>
                <a:cs typeface="Arial"/>
              </a:rPr>
              <a:t>Splitting each</a:t>
            </a:r>
            <a:r>
              <a:rPr dirty="0" sz="1200" spc="-2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line  </a:t>
            </a:r>
            <a:r>
              <a:rPr dirty="0" sz="1200">
                <a:latin typeface="Arial"/>
                <a:cs typeface="Arial"/>
              </a:rPr>
              <a:t>by </a:t>
            </a:r>
            <a:r>
              <a:rPr dirty="0" sz="1200" spc="-5">
                <a:latin typeface="Arial"/>
                <a:cs typeface="Arial"/>
              </a:rPr>
              <a:t>commas  </a:t>
            </a:r>
            <a:r>
              <a:rPr dirty="0" sz="1200" spc="-20">
                <a:latin typeface="Arial"/>
                <a:cs typeface="Arial"/>
              </a:rPr>
              <a:t>(Str.split())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63542" y="1659635"/>
            <a:ext cx="66675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185160" y="1697672"/>
            <a:ext cx="778510" cy="0"/>
          </a:xfrm>
          <a:custGeom>
            <a:avLst/>
            <a:gdLst/>
            <a:ahLst/>
            <a:cxnLst/>
            <a:rect l="l" t="t" r="r" b="b"/>
            <a:pathLst>
              <a:path w="778510" h="0">
                <a:moveTo>
                  <a:pt x="0" y="0"/>
                </a:moveTo>
                <a:lnTo>
                  <a:pt x="77834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976242" y="1692910"/>
            <a:ext cx="63500" cy="9525"/>
          </a:xfrm>
          <a:custGeom>
            <a:avLst/>
            <a:gdLst/>
            <a:ahLst/>
            <a:cxnLst/>
            <a:rect l="l" t="t" r="r" b="b"/>
            <a:pathLst>
              <a:path w="63500" h="9525">
                <a:moveTo>
                  <a:pt x="53975" y="0"/>
                </a:moveTo>
                <a:lnTo>
                  <a:pt x="0" y="0"/>
                </a:lnTo>
                <a:lnTo>
                  <a:pt x="0" y="9525"/>
                </a:lnTo>
                <a:lnTo>
                  <a:pt x="53975" y="9525"/>
                </a:lnTo>
                <a:lnTo>
                  <a:pt x="63373" y="4825"/>
                </a:lnTo>
                <a:lnTo>
                  <a:pt x="539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906075" y="3118167"/>
          <a:ext cx="1993900" cy="665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2150"/>
                <a:gridCol w="629285"/>
                <a:gridCol w="629285"/>
              </a:tblGrid>
              <a:tr h="636270">
                <a:tc>
                  <a:txBody>
                    <a:bodyPr/>
                    <a:lstStyle/>
                    <a:p>
                      <a:pPr marL="201930" marR="133985">
                        <a:lnSpc>
                          <a:spcPts val="1600"/>
                        </a:lnSpc>
                        <a:spcBef>
                          <a:spcPts val="860"/>
                        </a:spcBef>
                      </a:pPr>
                      <a:r>
                        <a:rPr dirty="0" sz="1400" spc="-20">
                          <a:latin typeface="Arial"/>
                          <a:cs typeface="Arial"/>
                        </a:rPr>
                        <a:t>F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rs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t 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da</a:t>
                      </a:r>
                      <a:r>
                        <a:rPr dirty="0" sz="1400" spc="5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0922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 indent="-128270">
                        <a:lnSpc>
                          <a:spcPts val="1600"/>
                        </a:lnSpc>
                        <a:spcBef>
                          <a:spcPts val="93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400" spc="5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on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d 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data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181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0495" marR="95885" indent="-29209">
                        <a:lnSpc>
                          <a:spcPts val="1600"/>
                        </a:lnSpc>
                        <a:spcBef>
                          <a:spcPts val="710"/>
                        </a:spcBef>
                      </a:pPr>
                      <a:r>
                        <a:rPr dirty="0" sz="1400" spc="-20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h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d  </a:t>
                      </a:r>
                      <a:r>
                        <a:rPr dirty="0" sz="1400">
                          <a:latin typeface="Arial"/>
                          <a:cs typeface="Arial"/>
                        </a:rPr>
                        <a:t>data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4337303" y="2966847"/>
            <a:ext cx="85090" cy="687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403852" y="2753867"/>
            <a:ext cx="509270" cy="252095"/>
          </a:xfrm>
          <a:custGeom>
            <a:avLst/>
            <a:gdLst/>
            <a:ahLst/>
            <a:cxnLst/>
            <a:rect l="l" t="t" r="r" b="b"/>
            <a:pathLst>
              <a:path w="509270" h="252094">
                <a:moveTo>
                  <a:pt x="504825" y="0"/>
                </a:moveTo>
                <a:lnTo>
                  <a:pt x="0" y="243078"/>
                </a:lnTo>
                <a:lnTo>
                  <a:pt x="4063" y="251587"/>
                </a:lnTo>
                <a:lnTo>
                  <a:pt x="508888" y="8636"/>
                </a:lnTo>
                <a:lnTo>
                  <a:pt x="5048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439283" y="2988436"/>
            <a:ext cx="85216" cy="684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08803" y="2753867"/>
            <a:ext cx="549275" cy="273050"/>
          </a:xfrm>
          <a:custGeom>
            <a:avLst/>
            <a:gdLst/>
            <a:ahLst/>
            <a:cxnLst/>
            <a:rect l="l" t="t" r="r" b="b"/>
            <a:pathLst>
              <a:path w="549275" h="273050">
                <a:moveTo>
                  <a:pt x="4191" y="0"/>
                </a:moveTo>
                <a:lnTo>
                  <a:pt x="0" y="8509"/>
                </a:lnTo>
                <a:lnTo>
                  <a:pt x="545084" y="273050"/>
                </a:lnTo>
                <a:lnTo>
                  <a:pt x="549148" y="264541"/>
                </a:lnTo>
                <a:lnTo>
                  <a:pt x="41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872228" y="2758439"/>
            <a:ext cx="76200" cy="2876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3897820" y="4082097"/>
          <a:ext cx="1993900" cy="665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2150"/>
                <a:gridCol w="629285"/>
                <a:gridCol w="629285"/>
              </a:tblGrid>
              <a:tr h="6362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340995" marR="100330" indent="-177165">
                        <a:lnSpc>
                          <a:spcPts val="1310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doub</a:t>
                      </a:r>
                      <a:r>
                        <a:rPr dirty="0" sz="1100" spc="-10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e  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x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99720" marR="53975" indent="-189230">
                        <a:lnSpc>
                          <a:spcPts val="140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do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ub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e 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285750" marR="69215" indent="-190500">
                        <a:lnSpc>
                          <a:spcPts val="1400"/>
                        </a:lnSpc>
                        <a:spcBef>
                          <a:spcPts val="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do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ub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e 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z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4268723" y="3788664"/>
            <a:ext cx="76200" cy="2876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545835" y="3796284"/>
            <a:ext cx="76200" cy="2907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933188" y="3788664"/>
            <a:ext cx="76200" cy="28765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4187190" y="5124450"/>
            <a:ext cx="1568450" cy="65278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Times New Roman"/>
              <a:cs typeface="Times New Roman"/>
            </a:endParaRPr>
          </a:p>
          <a:p>
            <a:pPr marL="446405" marR="111760" indent="-347980">
              <a:lnSpc>
                <a:spcPts val="1400"/>
              </a:lnSpc>
            </a:pPr>
            <a:r>
              <a:rPr dirty="0" sz="1200" spc="-5">
                <a:latin typeface="Arial"/>
                <a:cs typeface="Arial"/>
              </a:rPr>
              <a:t>Creation </a:t>
            </a:r>
            <a:r>
              <a:rPr dirty="0" sz="1200">
                <a:latin typeface="Arial"/>
                <a:cs typeface="Arial"/>
              </a:rPr>
              <a:t>of the</a:t>
            </a:r>
            <a:r>
              <a:rPr dirty="0" sz="1200" spc="-23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bees  </a:t>
            </a:r>
            <a:r>
              <a:rPr dirty="0" sz="1200" spc="-25">
                <a:latin typeface="Arial"/>
                <a:cs typeface="Arial"/>
              </a:rPr>
              <a:t>Bee(x,y,z)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885690" y="5053838"/>
            <a:ext cx="85217" cy="6959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273296" y="4744211"/>
            <a:ext cx="633095" cy="347345"/>
          </a:xfrm>
          <a:custGeom>
            <a:avLst/>
            <a:gdLst/>
            <a:ahLst/>
            <a:cxnLst/>
            <a:rect l="l" t="t" r="r" b="b"/>
            <a:pathLst>
              <a:path w="633095" h="347345">
                <a:moveTo>
                  <a:pt x="4571" y="0"/>
                </a:moveTo>
                <a:lnTo>
                  <a:pt x="0" y="8381"/>
                </a:lnTo>
                <a:lnTo>
                  <a:pt x="628268" y="347218"/>
                </a:lnTo>
                <a:lnTo>
                  <a:pt x="632840" y="338836"/>
                </a:lnTo>
                <a:lnTo>
                  <a:pt x="45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971288" y="5050535"/>
            <a:ext cx="84709" cy="7277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033136" y="4751832"/>
            <a:ext cx="523240" cy="335280"/>
          </a:xfrm>
          <a:custGeom>
            <a:avLst/>
            <a:gdLst/>
            <a:ahLst/>
            <a:cxnLst/>
            <a:rect l="l" t="t" r="r" b="b"/>
            <a:pathLst>
              <a:path w="523239" h="335279">
                <a:moveTo>
                  <a:pt x="517905" y="0"/>
                </a:moveTo>
                <a:lnTo>
                  <a:pt x="0" y="326771"/>
                </a:lnTo>
                <a:lnTo>
                  <a:pt x="5079" y="334772"/>
                </a:lnTo>
                <a:lnTo>
                  <a:pt x="522986" y="8001"/>
                </a:lnTo>
                <a:lnTo>
                  <a:pt x="5179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927091" y="5044440"/>
            <a:ext cx="75946" cy="7899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935854" y="4747259"/>
            <a:ext cx="34290" cy="300990"/>
          </a:xfrm>
          <a:custGeom>
            <a:avLst/>
            <a:gdLst/>
            <a:ahLst/>
            <a:cxnLst/>
            <a:rect l="l" t="t" r="r" b="b"/>
            <a:pathLst>
              <a:path w="34289" h="300989">
                <a:moveTo>
                  <a:pt x="9525" y="0"/>
                </a:moveTo>
                <a:lnTo>
                  <a:pt x="0" y="762"/>
                </a:lnTo>
                <a:lnTo>
                  <a:pt x="24511" y="300608"/>
                </a:lnTo>
                <a:lnTo>
                  <a:pt x="33909" y="299846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621526" y="5481573"/>
            <a:ext cx="76200" cy="43180"/>
          </a:xfrm>
          <a:custGeom>
            <a:avLst/>
            <a:gdLst/>
            <a:ahLst/>
            <a:cxnLst/>
            <a:rect l="l" t="t" r="r" b="b"/>
            <a:pathLst>
              <a:path w="76200" h="43179">
                <a:moveTo>
                  <a:pt x="67564" y="0"/>
                </a:moveTo>
                <a:lnTo>
                  <a:pt x="12573" y="0"/>
                </a:lnTo>
                <a:lnTo>
                  <a:pt x="12700" y="9525"/>
                </a:lnTo>
                <a:lnTo>
                  <a:pt x="0" y="9525"/>
                </a:lnTo>
                <a:lnTo>
                  <a:pt x="253" y="42925"/>
                </a:lnTo>
                <a:lnTo>
                  <a:pt x="76073" y="4063"/>
                </a:lnTo>
                <a:lnTo>
                  <a:pt x="67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754623" y="5490400"/>
            <a:ext cx="867410" cy="0"/>
          </a:xfrm>
          <a:custGeom>
            <a:avLst/>
            <a:gdLst/>
            <a:ahLst/>
            <a:cxnLst/>
            <a:rect l="l" t="t" r="r" b="b"/>
            <a:pathLst>
              <a:path w="867409" h="0">
                <a:moveTo>
                  <a:pt x="0" y="0"/>
                </a:moveTo>
                <a:lnTo>
                  <a:pt x="866901" y="0"/>
                </a:lnTo>
              </a:path>
            </a:pathLst>
          </a:custGeom>
          <a:ln w="176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621018" y="5448300"/>
            <a:ext cx="68580" cy="33655"/>
          </a:xfrm>
          <a:custGeom>
            <a:avLst/>
            <a:gdLst/>
            <a:ahLst/>
            <a:cxnLst/>
            <a:rect l="l" t="t" r="r" b="b"/>
            <a:pathLst>
              <a:path w="68579" h="33654">
                <a:moveTo>
                  <a:pt x="0" y="0"/>
                </a:moveTo>
                <a:lnTo>
                  <a:pt x="380" y="33274"/>
                </a:lnTo>
                <a:lnTo>
                  <a:pt x="68072" y="332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6761226" y="5034534"/>
            <a:ext cx="1737360" cy="65278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wrap="square" lIns="0" tIns="146685" rIns="0" bIns="0" rtlCol="0" vert="horz">
            <a:spAutoFit/>
          </a:bodyPr>
          <a:lstStyle/>
          <a:p>
            <a:pPr algn="ctr" marR="7620">
              <a:lnSpc>
                <a:spcPts val="1420"/>
              </a:lnSpc>
              <a:spcBef>
                <a:spcPts val="1155"/>
              </a:spcBef>
            </a:pPr>
            <a:r>
              <a:rPr dirty="0" sz="1200" spc="-5">
                <a:latin typeface="Arial"/>
                <a:cs typeface="Arial"/>
              </a:rPr>
              <a:t>Insertion </a:t>
            </a:r>
            <a:r>
              <a:rPr dirty="0" sz="1200">
                <a:latin typeface="Arial"/>
                <a:cs typeface="Arial"/>
              </a:rPr>
              <a:t>of the </a:t>
            </a:r>
            <a:r>
              <a:rPr dirty="0" sz="1200" spc="-5">
                <a:latin typeface="Arial"/>
                <a:cs typeface="Arial"/>
              </a:rPr>
              <a:t>bees</a:t>
            </a:r>
            <a:r>
              <a:rPr dirty="0" sz="1200" spc="-1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to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420"/>
              </a:lnSpc>
            </a:pP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LinkedList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631239" y="4692269"/>
            <a:ext cx="0" cy="341630"/>
          </a:xfrm>
          <a:custGeom>
            <a:avLst/>
            <a:gdLst/>
            <a:ahLst/>
            <a:cxnLst/>
            <a:rect l="l" t="t" r="r" b="b"/>
            <a:pathLst>
              <a:path w="0" h="341629">
                <a:moveTo>
                  <a:pt x="0" y="0"/>
                </a:moveTo>
                <a:lnTo>
                  <a:pt x="0" y="341375"/>
                </a:lnTo>
              </a:path>
            </a:pathLst>
          </a:custGeom>
          <a:ln w="14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595616" y="4616196"/>
            <a:ext cx="76200" cy="767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6656069" y="1189482"/>
            <a:ext cx="1739264" cy="1237615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Times New Roman"/>
              <a:cs typeface="Times New Roman"/>
            </a:endParaRPr>
          </a:p>
          <a:p>
            <a:pPr algn="ctr" marL="111760" marR="93980" indent="-2540">
              <a:lnSpc>
                <a:spcPct val="98900"/>
              </a:lnSpc>
            </a:pPr>
            <a:r>
              <a:rPr dirty="0" sz="1200" spc="-5">
                <a:latin typeface="Arial"/>
                <a:cs typeface="Arial"/>
              </a:rPr>
              <a:t>Creation </a:t>
            </a:r>
            <a:r>
              <a:rPr dirty="0" sz="1200">
                <a:latin typeface="Arial"/>
                <a:cs typeface="Arial"/>
              </a:rPr>
              <a:t>of the main  </a:t>
            </a:r>
            <a:r>
              <a:rPr dirty="0" sz="1200" spc="-5">
                <a:latin typeface="Arial"/>
                <a:cs typeface="Arial"/>
              </a:rPr>
              <a:t>octant </a:t>
            </a:r>
            <a:r>
              <a:rPr dirty="0" sz="1200" spc="-10">
                <a:latin typeface="Arial"/>
                <a:cs typeface="Arial"/>
              </a:rPr>
              <a:t>assigning </a:t>
            </a:r>
            <a:r>
              <a:rPr dirty="0" sz="1200">
                <a:latin typeface="Arial"/>
                <a:cs typeface="Arial"/>
              </a:rPr>
              <a:t>its  min </a:t>
            </a:r>
            <a:r>
              <a:rPr dirty="0" sz="1200" spc="-10">
                <a:latin typeface="Arial"/>
                <a:cs typeface="Arial"/>
              </a:rPr>
              <a:t>x, </a:t>
            </a:r>
            <a:r>
              <a:rPr dirty="0" sz="1200">
                <a:latin typeface="Arial"/>
                <a:cs typeface="Arial"/>
              </a:rPr>
              <a:t>min </a:t>
            </a:r>
            <a:r>
              <a:rPr dirty="0" sz="1200" spc="-75">
                <a:latin typeface="Arial"/>
                <a:cs typeface="Arial"/>
              </a:rPr>
              <a:t>y, </a:t>
            </a:r>
            <a:r>
              <a:rPr dirty="0" sz="1200">
                <a:latin typeface="Arial"/>
                <a:cs typeface="Arial"/>
              </a:rPr>
              <a:t>min z</a:t>
            </a:r>
            <a:r>
              <a:rPr dirty="0" sz="1200" spc="-1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and  max </a:t>
            </a:r>
            <a:r>
              <a:rPr dirty="0" sz="1200" spc="-10">
                <a:latin typeface="Arial"/>
                <a:cs typeface="Arial"/>
              </a:rPr>
              <a:t>x, </a:t>
            </a:r>
            <a:r>
              <a:rPr dirty="0" sz="1200">
                <a:latin typeface="Arial"/>
                <a:cs typeface="Arial"/>
              </a:rPr>
              <a:t>max </a:t>
            </a:r>
            <a:r>
              <a:rPr dirty="0" sz="1200" spc="-75">
                <a:latin typeface="Arial"/>
                <a:cs typeface="Arial"/>
              </a:rPr>
              <a:t>y, </a:t>
            </a:r>
            <a:r>
              <a:rPr dirty="0" sz="1200">
                <a:latin typeface="Arial"/>
                <a:cs typeface="Arial"/>
              </a:rPr>
              <a:t>max</a:t>
            </a:r>
            <a:r>
              <a:rPr dirty="0" sz="1200" spc="-120">
                <a:latin typeface="Arial"/>
                <a:cs typeface="Arial"/>
              </a:rPr>
              <a:t> </a:t>
            </a:r>
            <a:r>
              <a:rPr dirty="0" sz="1200" spc="-15">
                <a:latin typeface="Arial"/>
                <a:cs typeface="Arial"/>
              </a:rPr>
              <a:t>z.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836914" y="1483613"/>
            <a:ext cx="1739264" cy="650875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wrap="square" lIns="0" tIns="50165" rIns="0" bIns="0" rtlCol="0" vert="horz">
            <a:spAutoFit/>
          </a:bodyPr>
          <a:lstStyle/>
          <a:p>
            <a:pPr algn="ctr" marL="184785" marR="170180" indent="1270">
              <a:lnSpc>
                <a:spcPct val="98000"/>
              </a:lnSpc>
              <a:spcBef>
                <a:spcPts val="395"/>
              </a:spcBef>
            </a:pPr>
            <a:r>
              <a:rPr dirty="0" sz="1200" spc="-10">
                <a:latin typeface="Arial"/>
                <a:cs typeface="Arial"/>
              </a:rPr>
              <a:t>Assignation </a:t>
            </a:r>
            <a:r>
              <a:rPr dirty="0" sz="1200">
                <a:latin typeface="Arial"/>
                <a:cs typeface="Arial"/>
              </a:rPr>
              <a:t>of this  </a:t>
            </a:r>
            <a:r>
              <a:rPr dirty="0" sz="1200" spc="-10">
                <a:latin typeface="Arial"/>
                <a:cs typeface="Arial"/>
              </a:rPr>
              <a:t>LinkedList </a:t>
            </a:r>
            <a:r>
              <a:rPr dirty="0" sz="1200">
                <a:latin typeface="Arial"/>
                <a:cs typeface="Arial"/>
              </a:rPr>
              <a:t>of </a:t>
            </a:r>
            <a:r>
              <a:rPr dirty="0" sz="1200" spc="-5">
                <a:latin typeface="Arial"/>
                <a:cs typeface="Arial"/>
              </a:rPr>
              <a:t>bees</a:t>
            </a:r>
            <a:r>
              <a:rPr dirty="0" sz="1200" spc="-18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to  the main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octant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040885" y="1245869"/>
            <a:ext cx="1737360" cy="65278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wrap="square" lIns="0" tIns="127635" rIns="0" bIns="0" rtlCol="0" vert="horz">
            <a:spAutoFit/>
          </a:bodyPr>
          <a:lstStyle/>
          <a:p>
            <a:pPr marL="463550" marR="102870" indent="-374015">
              <a:lnSpc>
                <a:spcPts val="1600"/>
              </a:lnSpc>
              <a:spcBef>
                <a:spcPts val="1005"/>
              </a:spcBef>
            </a:pPr>
            <a:r>
              <a:rPr dirty="0" sz="1400" spc="-10">
                <a:latin typeface="Arial"/>
                <a:cs typeface="Arial"/>
              </a:rPr>
              <a:t>For(number </a:t>
            </a:r>
            <a:r>
              <a:rPr dirty="0" sz="1400">
                <a:latin typeface="Arial"/>
                <a:cs typeface="Arial"/>
              </a:rPr>
              <a:t>of</a:t>
            </a:r>
            <a:r>
              <a:rPr dirty="0" sz="1400" spc="-2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bees  in </a:t>
            </a:r>
            <a:r>
              <a:rPr dirty="0" sz="1400" spc="-5">
                <a:latin typeface="Arial"/>
                <a:cs typeface="Arial"/>
              </a:rPr>
              <a:t>text</a:t>
            </a:r>
            <a:r>
              <a:rPr dirty="0" sz="1400" spc="-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file)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555867" y="1533144"/>
            <a:ext cx="76073" cy="762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777484" y="1571180"/>
            <a:ext cx="778510" cy="0"/>
          </a:xfrm>
          <a:custGeom>
            <a:avLst/>
            <a:gdLst/>
            <a:ahLst/>
            <a:cxnLst/>
            <a:rect l="l" t="t" r="r" b="b"/>
            <a:pathLst>
              <a:path w="778509" h="0">
                <a:moveTo>
                  <a:pt x="0" y="0"/>
                </a:moveTo>
                <a:lnTo>
                  <a:pt x="77838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759697" y="1802638"/>
            <a:ext cx="76200" cy="43180"/>
          </a:xfrm>
          <a:custGeom>
            <a:avLst/>
            <a:gdLst/>
            <a:ahLst/>
            <a:cxnLst/>
            <a:rect l="l" t="t" r="r" b="b"/>
            <a:pathLst>
              <a:path w="76200" h="43180">
                <a:moveTo>
                  <a:pt x="66548" y="0"/>
                </a:moveTo>
                <a:lnTo>
                  <a:pt x="12700" y="0"/>
                </a:lnTo>
                <a:lnTo>
                  <a:pt x="12700" y="9525"/>
                </a:lnTo>
                <a:lnTo>
                  <a:pt x="0" y="9525"/>
                </a:lnTo>
                <a:lnTo>
                  <a:pt x="0" y="42925"/>
                </a:lnTo>
                <a:lnTo>
                  <a:pt x="76073" y="4825"/>
                </a:lnTo>
                <a:lnTo>
                  <a:pt x="665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394192" y="1807464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 h="0">
                <a:moveTo>
                  <a:pt x="0" y="0"/>
                </a:moveTo>
                <a:lnTo>
                  <a:pt x="365505" y="0"/>
                </a:lnTo>
              </a:path>
            </a:pathLst>
          </a:custGeom>
          <a:ln w="96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759697" y="1769364"/>
            <a:ext cx="66675" cy="33655"/>
          </a:xfrm>
          <a:custGeom>
            <a:avLst/>
            <a:gdLst/>
            <a:ahLst/>
            <a:cxnLst/>
            <a:rect l="l" t="t" r="r" b="b"/>
            <a:pathLst>
              <a:path w="66675" h="33655">
                <a:moveTo>
                  <a:pt x="0" y="0"/>
                </a:moveTo>
                <a:lnTo>
                  <a:pt x="0" y="33274"/>
                </a:lnTo>
                <a:lnTo>
                  <a:pt x="66548" y="332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6694169" y="4139946"/>
            <a:ext cx="516890" cy="46990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wrap="square" lIns="0" tIns="132080" rIns="0" bIns="0" rtlCol="0" vert="horz">
            <a:spAutoFit/>
          </a:bodyPr>
          <a:lstStyle/>
          <a:p>
            <a:pPr marL="60960">
              <a:lnSpc>
                <a:spcPct val="100000"/>
              </a:lnSpc>
              <a:spcBef>
                <a:spcPts val="1040"/>
              </a:spcBef>
            </a:pPr>
            <a:r>
              <a:rPr dirty="0" sz="1200" spc="-5">
                <a:latin typeface="Arial"/>
                <a:cs typeface="Arial"/>
              </a:rPr>
              <a:t>Bee</a:t>
            </a:r>
            <a:r>
              <a:rPr dirty="0" sz="1200" spc="-10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378445" y="4146041"/>
            <a:ext cx="515620" cy="47117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wrap="square" lIns="0" tIns="99060" rIns="0" bIns="0" rtlCol="0" vert="horz">
            <a:spAutoFit/>
          </a:bodyPr>
          <a:lstStyle/>
          <a:p>
            <a:pPr marL="78105">
              <a:lnSpc>
                <a:spcPct val="100000"/>
              </a:lnSpc>
              <a:spcBef>
                <a:spcPts val="780"/>
              </a:spcBef>
            </a:pPr>
            <a:r>
              <a:rPr dirty="0" sz="1200">
                <a:latin typeface="Arial"/>
                <a:cs typeface="Arial"/>
              </a:rPr>
              <a:t>…….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018526" y="4142994"/>
            <a:ext cx="516890" cy="47117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Times New Roman"/>
              <a:cs typeface="Times New Roman"/>
            </a:endParaRPr>
          </a:p>
          <a:p>
            <a:pPr marL="62230">
              <a:lnSpc>
                <a:spcPct val="100000"/>
              </a:lnSpc>
            </a:pPr>
            <a:r>
              <a:rPr dirty="0" sz="1200" spc="-5">
                <a:latin typeface="Arial"/>
                <a:cs typeface="Arial"/>
              </a:rPr>
              <a:t>Bee</a:t>
            </a:r>
            <a:r>
              <a:rPr dirty="0" sz="1200" spc="-10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210043" y="4340352"/>
            <a:ext cx="167640" cy="762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892795" y="4341876"/>
            <a:ext cx="124968" cy="762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422859" y="688594"/>
            <a:ext cx="21450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Read </a:t>
            </a:r>
            <a:r>
              <a:rPr dirty="0" sz="1800" b="1">
                <a:latin typeface="Arial"/>
                <a:cs typeface="Arial"/>
              </a:rPr>
              <a:t>and </a:t>
            </a:r>
            <a:r>
              <a:rPr dirty="0" sz="1800" spc="-15" b="1">
                <a:latin typeface="Arial"/>
                <a:cs typeface="Arial"/>
              </a:rPr>
              <a:t>save</a:t>
            </a:r>
            <a:r>
              <a:rPr dirty="0" sz="1800" spc="-14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2859" y="0"/>
            <a:ext cx="9747250" cy="78613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97660">
              <a:lnSpc>
                <a:spcPts val="3829"/>
              </a:lnSpc>
              <a:spcBef>
                <a:spcPts val="100"/>
              </a:spcBef>
            </a:pPr>
            <a:r>
              <a:rPr dirty="0" sz="3200"/>
              <a:t>OPERATIONS OF THE DATA</a:t>
            </a:r>
            <a:r>
              <a:rPr dirty="0" sz="3200" spc="-229"/>
              <a:t> </a:t>
            </a:r>
            <a:r>
              <a:rPr dirty="0" sz="3200"/>
              <a:t>STRUCTURE</a:t>
            </a:r>
            <a:endParaRPr sz="3200"/>
          </a:p>
          <a:p>
            <a:pPr marL="12700">
              <a:lnSpc>
                <a:spcPts val="2150"/>
              </a:lnSpc>
            </a:pPr>
            <a:r>
              <a:rPr dirty="0" sz="1800" spc="-5">
                <a:solidFill>
                  <a:srgbClr val="000000"/>
                </a:solidFill>
              </a:rPr>
              <a:t>Detecting</a:t>
            </a:r>
            <a:r>
              <a:rPr dirty="0" sz="1800" spc="-45">
                <a:solidFill>
                  <a:srgbClr val="000000"/>
                </a:solidFill>
              </a:rPr>
              <a:t> </a:t>
            </a:r>
            <a:r>
              <a:rPr dirty="0" sz="1800" spc="-5">
                <a:solidFill>
                  <a:srgbClr val="000000"/>
                </a:solidFill>
              </a:rPr>
              <a:t>Collisions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2757677" y="1451610"/>
            <a:ext cx="794385" cy="253365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wrap="square" lIns="0" tIns="3111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245"/>
              </a:spcBef>
            </a:pPr>
            <a:r>
              <a:rPr dirty="0" sz="1200">
                <a:latin typeface="Arial"/>
                <a:cs typeface="Arial"/>
              </a:rPr>
              <a:t>Octant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o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9858" y="1853945"/>
            <a:ext cx="1618615" cy="387350"/>
          </a:xfrm>
          <a:prstGeom prst="rect">
            <a:avLst/>
          </a:prstGeom>
          <a:ln w="25908">
            <a:solidFill>
              <a:srgbClr val="000000"/>
            </a:solidFill>
          </a:ln>
        </p:spPr>
        <p:txBody>
          <a:bodyPr wrap="square" lIns="0" tIns="20320" rIns="0" bIns="0" rtlCol="0" vert="horz">
            <a:spAutoFit/>
          </a:bodyPr>
          <a:lstStyle/>
          <a:p>
            <a:pPr marL="140970" marR="151765" indent="254000">
              <a:lnSpc>
                <a:spcPct val="100000"/>
              </a:lnSpc>
              <a:spcBef>
                <a:spcPts val="160"/>
              </a:spcBef>
            </a:pPr>
            <a:r>
              <a:rPr dirty="0" sz="1100">
                <a:latin typeface="Arial"/>
                <a:cs typeface="Arial"/>
              </a:rPr>
              <a:t>If </a:t>
            </a:r>
            <a:r>
              <a:rPr dirty="0" sz="1100" spc="-5">
                <a:latin typeface="Arial"/>
                <a:cs typeface="Arial"/>
              </a:rPr>
              <a:t>its </a:t>
            </a:r>
            <a:r>
              <a:rPr dirty="0" sz="1100">
                <a:latin typeface="Arial"/>
                <a:cs typeface="Arial"/>
              </a:rPr>
              <a:t>diagonal  </a:t>
            </a:r>
            <a:r>
              <a:rPr dirty="0" sz="1100" spc="-5">
                <a:latin typeface="Arial"/>
                <a:cs typeface="Arial"/>
              </a:rPr>
              <a:t>measures </a:t>
            </a:r>
            <a:r>
              <a:rPr dirty="0" sz="1100">
                <a:latin typeface="Arial"/>
                <a:cs typeface="Arial"/>
              </a:rPr>
              <a:t>100 or</a:t>
            </a:r>
            <a:r>
              <a:rPr dirty="0" sz="1100" spc="-2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less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9737" y="3115817"/>
            <a:ext cx="1734820" cy="402590"/>
          </a:xfrm>
          <a:prstGeom prst="rect">
            <a:avLst/>
          </a:prstGeom>
          <a:ln w="25908">
            <a:solidFill>
              <a:srgbClr val="000000"/>
            </a:solidFill>
          </a:ln>
        </p:spPr>
        <p:txBody>
          <a:bodyPr wrap="square" lIns="0" tIns="40640" rIns="0" bIns="0" rtlCol="0" vert="horz">
            <a:spAutoFit/>
          </a:bodyPr>
          <a:lstStyle/>
          <a:p>
            <a:pPr marL="217170" marR="96520" indent="-127000">
              <a:lnSpc>
                <a:spcPts val="1310"/>
              </a:lnSpc>
              <a:spcBef>
                <a:spcPts val="320"/>
              </a:spcBef>
            </a:pPr>
            <a:r>
              <a:rPr dirty="0" sz="1100" spc="-5">
                <a:latin typeface="Arial"/>
                <a:cs typeface="Arial"/>
              </a:rPr>
              <a:t>All </a:t>
            </a:r>
            <a:r>
              <a:rPr dirty="0" sz="1100">
                <a:latin typeface="Arial"/>
                <a:cs typeface="Arial"/>
              </a:rPr>
              <a:t>the bees </a:t>
            </a:r>
            <a:r>
              <a:rPr dirty="0" sz="1100" spc="-5">
                <a:latin typeface="Arial"/>
                <a:cs typeface="Arial"/>
              </a:rPr>
              <a:t>in this</a:t>
            </a:r>
            <a:r>
              <a:rPr dirty="0" sz="1100" spc="-19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octant  are </a:t>
            </a:r>
            <a:r>
              <a:rPr dirty="0" sz="1100" spc="-5">
                <a:latin typeface="Arial"/>
                <a:cs typeface="Arial"/>
              </a:rPr>
              <a:t>in risk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-14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collision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0594" y="2387345"/>
            <a:ext cx="1736089" cy="477520"/>
          </a:xfrm>
          <a:prstGeom prst="rect">
            <a:avLst/>
          </a:prstGeom>
          <a:ln w="25908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402590">
              <a:lnSpc>
                <a:spcPts val="1150"/>
              </a:lnSpc>
            </a:pPr>
            <a:r>
              <a:rPr dirty="0" sz="1100" spc="-5">
                <a:latin typeface="Arial"/>
                <a:cs typeface="Arial"/>
              </a:rPr>
              <a:t>If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the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size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of</a:t>
            </a:r>
            <a:r>
              <a:rPr dirty="0" sz="1100" spc="-19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the</a:t>
            </a:r>
            <a:endParaRPr sz="1100">
              <a:latin typeface="Arial"/>
              <a:cs typeface="Arial"/>
            </a:endParaRPr>
          </a:p>
          <a:p>
            <a:pPr algn="ctr" marL="147955" marR="128270">
              <a:lnSpc>
                <a:spcPts val="1200"/>
              </a:lnSpc>
              <a:spcBef>
                <a:spcPts val="125"/>
              </a:spcBef>
            </a:pPr>
            <a:r>
              <a:rPr dirty="0" sz="1100" spc="-25">
                <a:latin typeface="Arial"/>
                <a:cs typeface="Arial"/>
              </a:rPr>
              <a:t>LinkedList</a:t>
            </a:r>
            <a:r>
              <a:rPr dirty="0" sz="1100" spc="-8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of</a:t>
            </a:r>
            <a:r>
              <a:rPr dirty="0" sz="1100" spc="-65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bees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in</a:t>
            </a:r>
            <a:r>
              <a:rPr dirty="0" sz="1100" spc="-17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this  </a:t>
            </a:r>
            <a:r>
              <a:rPr dirty="0" sz="1100" spc="-25">
                <a:latin typeface="Arial"/>
                <a:cs typeface="Arial"/>
              </a:rPr>
              <a:t>octant</a:t>
            </a:r>
            <a:r>
              <a:rPr dirty="0" sz="1100" spc="-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is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bigger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than</a:t>
            </a:r>
            <a:r>
              <a:rPr dirty="0" sz="1100" spc="-18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83001" y="2411755"/>
            <a:ext cx="1735455" cy="476884"/>
          </a:xfrm>
          <a:custGeom>
            <a:avLst/>
            <a:gdLst/>
            <a:ahLst/>
            <a:cxnLst/>
            <a:rect l="l" t="t" r="r" b="b"/>
            <a:pathLst>
              <a:path w="1735454" h="476885">
                <a:moveTo>
                  <a:pt x="0" y="476605"/>
                </a:moveTo>
                <a:lnTo>
                  <a:pt x="1735327" y="476605"/>
                </a:lnTo>
                <a:lnTo>
                  <a:pt x="1735327" y="0"/>
                </a:lnTo>
                <a:lnTo>
                  <a:pt x="0" y="0"/>
                </a:lnTo>
                <a:lnTo>
                  <a:pt x="0" y="476605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817622" y="2380869"/>
            <a:ext cx="1476375" cy="51244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algn="ctr" marL="12700" marR="5080" indent="1270">
              <a:lnSpc>
                <a:spcPct val="95000"/>
              </a:lnSpc>
              <a:spcBef>
                <a:spcPts val="170"/>
              </a:spcBef>
            </a:pPr>
            <a:r>
              <a:rPr dirty="0" sz="1100" spc="-5">
                <a:latin typeface="Arial"/>
                <a:cs typeface="Arial"/>
              </a:rPr>
              <a:t>If </a:t>
            </a:r>
            <a:r>
              <a:rPr dirty="0" sz="1100" spc="-10">
                <a:latin typeface="Arial"/>
                <a:cs typeface="Arial"/>
              </a:rPr>
              <a:t>the </a:t>
            </a:r>
            <a:r>
              <a:rPr dirty="0" sz="1100" spc="-15">
                <a:latin typeface="Arial"/>
                <a:cs typeface="Arial"/>
              </a:rPr>
              <a:t>size </a:t>
            </a:r>
            <a:r>
              <a:rPr dirty="0" sz="1100" spc="-10">
                <a:latin typeface="Arial"/>
                <a:cs typeface="Arial"/>
              </a:rPr>
              <a:t>of the  </a:t>
            </a:r>
            <a:r>
              <a:rPr dirty="0" sz="1100" spc="-25">
                <a:latin typeface="Arial"/>
                <a:cs typeface="Arial"/>
              </a:rPr>
              <a:t>LinkedList</a:t>
            </a:r>
            <a:r>
              <a:rPr dirty="0" sz="1100" spc="-8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of</a:t>
            </a:r>
            <a:r>
              <a:rPr dirty="0" sz="1100" spc="-65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bees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in</a:t>
            </a:r>
            <a:r>
              <a:rPr dirty="0" sz="1100" spc="-17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this  </a:t>
            </a:r>
            <a:r>
              <a:rPr dirty="0" sz="1100" spc="-25">
                <a:latin typeface="Arial"/>
                <a:cs typeface="Arial"/>
              </a:rPr>
              <a:t>octant </a:t>
            </a:r>
            <a:r>
              <a:rPr dirty="0" sz="1100" spc="-5">
                <a:latin typeface="Arial"/>
                <a:cs typeface="Arial"/>
              </a:rPr>
              <a:t>is</a:t>
            </a:r>
            <a:r>
              <a:rPr dirty="0" sz="1100" spc="-15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75966" y="3088398"/>
            <a:ext cx="1565275" cy="402590"/>
          </a:xfrm>
          <a:custGeom>
            <a:avLst/>
            <a:gdLst/>
            <a:ahLst/>
            <a:cxnLst/>
            <a:rect l="l" t="t" r="r" b="b"/>
            <a:pathLst>
              <a:path w="1565275" h="402589">
                <a:moveTo>
                  <a:pt x="0" y="402069"/>
                </a:moveTo>
                <a:lnTo>
                  <a:pt x="1564767" y="402069"/>
                </a:lnTo>
                <a:lnTo>
                  <a:pt x="1564767" y="0"/>
                </a:lnTo>
                <a:lnTo>
                  <a:pt x="0" y="0"/>
                </a:lnTo>
                <a:lnTo>
                  <a:pt x="0" y="402069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864357" y="3122422"/>
            <a:ext cx="136144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3660" marR="5080" indent="-6096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Arial"/>
                <a:cs typeface="Arial"/>
              </a:rPr>
              <a:t>Access the </a:t>
            </a:r>
            <a:r>
              <a:rPr dirty="0" sz="1000" spc="-10">
                <a:latin typeface="Arial"/>
                <a:cs typeface="Arial"/>
              </a:rPr>
              <a:t>LinkedList</a:t>
            </a:r>
            <a:r>
              <a:rPr dirty="0" sz="1000" spc="-22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of  </a:t>
            </a:r>
            <a:r>
              <a:rPr dirty="0" sz="1000" spc="-15">
                <a:latin typeface="Arial"/>
                <a:cs typeface="Arial"/>
              </a:rPr>
              <a:t>bees </a:t>
            </a:r>
            <a:r>
              <a:rPr dirty="0" sz="1000" spc="-5">
                <a:latin typeface="Arial"/>
                <a:cs typeface="Arial"/>
              </a:rPr>
              <a:t>in </a:t>
            </a:r>
            <a:r>
              <a:rPr dirty="0" sz="1000" spc="-10">
                <a:latin typeface="Arial"/>
                <a:cs typeface="Arial"/>
              </a:rPr>
              <a:t>the </a:t>
            </a:r>
            <a:r>
              <a:rPr dirty="0" sz="1000" spc="-15">
                <a:latin typeface="Arial"/>
                <a:cs typeface="Arial"/>
              </a:rPr>
              <a:t>dad</a:t>
            </a:r>
            <a:r>
              <a:rPr dirty="0" sz="1000" spc="-145">
                <a:latin typeface="Arial"/>
                <a:cs typeface="Arial"/>
              </a:rPr>
              <a:t> </a:t>
            </a:r>
            <a:r>
              <a:rPr dirty="0" sz="1000" spc="-15">
                <a:latin typeface="Arial"/>
                <a:cs typeface="Arial"/>
              </a:rPr>
              <a:t>octant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18054" y="3740658"/>
            <a:ext cx="1679575" cy="57912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wrap="square" lIns="0" tIns="19685" rIns="0" bIns="0" rtlCol="0" vert="horz">
            <a:spAutoFit/>
          </a:bodyPr>
          <a:lstStyle/>
          <a:p>
            <a:pPr algn="ctr" marL="115570" marR="100965" indent="635">
              <a:lnSpc>
                <a:spcPts val="1070"/>
              </a:lnSpc>
              <a:spcBef>
                <a:spcPts val="155"/>
              </a:spcBef>
            </a:pPr>
            <a:r>
              <a:rPr dirty="0" sz="900" spc="5">
                <a:latin typeface="Arial"/>
                <a:cs typeface="Arial"/>
              </a:rPr>
              <a:t>With </a:t>
            </a:r>
            <a:r>
              <a:rPr dirty="0" sz="900" spc="-5">
                <a:latin typeface="Arial"/>
                <a:cs typeface="Arial"/>
              </a:rPr>
              <a:t>a </a:t>
            </a:r>
            <a:r>
              <a:rPr dirty="0" sz="900">
                <a:latin typeface="Arial"/>
                <a:cs typeface="Arial"/>
              </a:rPr>
              <a:t>for each cycle,  </a:t>
            </a:r>
            <a:r>
              <a:rPr dirty="0" sz="900" spc="-5">
                <a:latin typeface="Arial"/>
                <a:cs typeface="Arial"/>
              </a:rPr>
              <a:t>compare </a:t>
            </a:r>
            <a:r>
              <a:rPr dirty="0" sz="900">
                <a:latin typeface="Arial"/>
                <a:cs typeface="Arial"/>
              </a:rPr>
              <a:t>the </a:t>
            </a:r>
            <a:r>
              <a:rPr dirty="0" sz="900" spc="-5">
                <a:latin typeface="Arial"/>
                <a:cs typeface="Arial"/>
              </a:rPr>
              <a:t>only bee in </a:t>
            </a:r>
            <a:r>
              <a:rPr dirty="0" sz="900">
                <a:latin typeface="Arial"/>
                <a:cs typeface="Arial"/>
              </a:rPr>
              <a:t>the  </a:t>
            </a:r>
            <a:r>
              <a:rPr dirty="0" sz="900" spc="-5">
                <a:latin typeface="Arial"/>
                <a:cs typeface="Arial"/>
              </a:rPr>
              <a:t>octant with all </a:t>
            </a:r>
            <a:r>
              <a:rPr dirty="0" sz="900">
                <a:latin typeface="Arial"/>
                <a:cs typeface="Arial"/>
              </a:rPr>
              <a:t>the </a:t>
            </a:r>
            <a:r>
              <a:rPr dirty="0" sz="900" spc="-5">
                <a:latin typeface="Arial"/>
                <a:cs typeface="Arial"/>
              </a:rPr>
              <a:t>bees in</a:t>
            </a:r>
            <a:r>
              <a:rPr dirty="0" sz="900" spc="-19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the  </a:t>
            </a:r>
            <a:r>
              <a:rPr dirty="0" sz="900" spc="-5">
                <a:latin typeface="Arial"/>
                <a:cs typeface="Arial"/>
              </a:rPr>
              <a:t>dad</a:t>
            </a:r>
            <a:r>
              <a:rPr dirty="0" sz="900" spc="-5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octant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05533" y="4571238"/>
            <a:ext cx="2048510" cy="57912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wrap="square" lIns="0" tIns="81280" rIns="0" bIns="0" rtlCol="0" vert="horz">
            <a:spAutoFit/>
          </a:bodyPr>
          <a:lstStyle/>
          <a:p>
            <a:pPr marL="179070" marR="132080" indent="-60960">
              <a:lnSpc>
                <a:spcPct val="98300"/>
              </a:lnSpc>
              <a:spcBef>
                <a:spcPts val="640"/>
              </a:spcBef>
            </a:pPr>
            <a:r>
              <a:rPr dirty="0" sz="900">
                <a:latin typeface="Arial"/>
                <a:cs typeface="Arial"/>
              </a:rPr>
              <a:t>If</a:t>
            </a:r>
            <a:r>
              <a:rPr dirty="0" sz="900" spc="-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the</a:t>
            </a:r>
            <a:r>
              <a:rPr dirty="0" sz="900" spc="-2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distance</a:t>
            </a:r>
            <a:r>
              <a:rPr dirty="0" sz="900" spc="-5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between</a:t>
            </a:r>
            <a:r>
              <a:rPr dirty="0" sz="900" spc="-5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the</a:t>
            </a:r>
            <a:r>
              <a:rPr dirty="0" sz="900" spc="-4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bee</a:t>
            </a:r>
            <a:r>
              <a:rPr dirty="0" sz="900" spc="-4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and  any other bee in </a:t>
            </a:r>
            <a:r>
              <a:rPr dirty="0" sz="900">
                <a:latin typeface="Arial"/>
                <a:cs typeface="Arial"/>
              </a:rPr>
              <a:t>the </a:t>
            </a:r>
            <a:r>
              <a:rPr dirty="0" sz="900" spc="-5">
                <a:latin typeface="Arial"/>
                <a:cs typeface="Arial"/>
              </a:rPr>
              <a:t>dad octant is  </a:t>
            </a:r>
            <a:r>
              <a:rPr dirty="0" sz="900">
                <a:latin typeface="Arial"/>
                <a:cs typeface="Arial"/>
              </a:rPr>
              <a:t>less</a:t>
            </a:r>
            <a:r>
              <a:rPr dirty="0" sz="900" spc="-5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than</a:t>
            </a:r>
            <a:r>
              <a:rPr dirty="0" sz="900" spc="-3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100</a:t>
            </a:r>
            <a:r>
              <a:rPr dirty="0" sz="900" spc="-4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but</a:t>
            </a:r>
            <a:r>
              <a:rPr dirty="0" sz="900" spc="-3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different</a:t>
            </a:r>
            <a:r>
              <a:rPr dirty="0" sz="900" spc="-4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than</a:t>
            </a:r>
            <a:r>
              <a:rPr dirty="0" sz="900" spc="-4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98142" y="5398770"/>
            <a:ext cx="1490980" cy="38100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wrap="square" lIns="0" tIns="32384" rIns="0" bIns="0" rtlCol="0" vert="horz">
            <a:spAutoFit/>
          </a:bodyPr>
          <a:lstStyle/>
          <a:p>
            <a:pPr marL="494665" marR="147955" indent="-355600">
              <a:lnSpc>
                <a:spcPts val="1310"/>
              </a:lnSpc>
              <a:spcBef>
                <a:spcPts val="254"/>
              </a:spcBef>
            </a:pPr>
            <a:r>
              <a:rPr dirty="0" sz="1100">
                <a:latin typeface="Arial"/>
                <a:cs typeface="Arial"/>
              </a:rPr>
              <a:t>The bee </a:t>
            </a:r>
            <a:r>
              <a:rPr dirty="0" sz="1100" spc="-5">
                <a:latin typeface="Arial"/>
                <a:cs typeface="Arial"/>
              </a:rPr>
              <a:t>is in </a:t>
            </a:r>
            <a:r>
              <a:rPr dirty="0" sz="1100">
                <a:latin typeface="Arial"/>
                <a:cs typeface="Arial"/>
              </a:rPr>
              <a:t>risk</a:t>
            </a:r>
            <a:r>
              <a:rPr dirty="0" sz="1100" spc="-229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of  </a:t>
            </a:r>
            <a:r>
              <a:rPr dirty="0" sz="1100" spc="-5">
                <a:latin typeface="Arial"/>
                <a:cs typeface="Arial"/>
              </a:rPr>
              <a:t>collision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44290" y="5389626"/>
            <a:ext cx="1565275" cy="40259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wrap="square" lIns="0" tIns="104775" rIns="0" bIns="0" rtlCol="0" vert="horz">
            <a:spAutoFit/>
          </a:bodyPr>
          <a:lstStyle/>
          <a:p>
            <a:pPr marL="151765">
              <a:lnSpc>
                <a:spcPct val="100000"/>
              </a:lnSpc>
              <a:spcBef>
                <a:spcPts val="825"/>
              </a:spcBef>
            </a:pPr>
            <a:r>
              <a:rPr dirty="0" sz="1200" spc="-5">
                <a:latin typeface="Arial"/>
                <a:cs typeface="Arial"/>
              </a:rPr>
              <a:t>Break </a:t>
            </a:r>
            <a:r>
              <a:rPr dirty="0" sz="1200">
                <a:latin typeface="Arial"/>
                <a:cs typeface="Arial"/>
              </a:rPr>
              <a:t>the for</a:t>
            </a:r>
            <a:r>
              <a:rPr dirty="0" sz="1200" spc="-14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cycle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68773" y="4531677"/>
            <a:ext cx="763270" cy="35052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wrap="square" lIns="0" tIns="79375" rIns="0" bIns="0" rtlCol="0" vert="horz">
            <a:spAutoFit/>
          </a:bodyPr>
          <a:lstStyle/>
          <a:p>
            <a:pPr marL="233045">
              <a:lnSpc>
                <a:spcPct val="100000"/>
              </a:lnSpc>
              <a:spcBef>
                <a:spcPts val="625"/>
              </a:spcBef>
            </a:pPr>
            <a:r>
              <a:rPr dirty="0" sz="1200" spc="-5">
                <a:latin typeface="Arial"/>
                <a:cs typeface="Arial"/>
              </a:rPr>
              <a:t>Else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979926" y="1849437"/>
            <a:ext cx="765175" cy="348615"/>
          </a:xfrm>
          <a:custGeom>
            <a:avLst/>
            <a:gdLst/>
            <a:ahLst/>
            <a:cxnLst/>
            <a:rect l="l" t="t" r="r" b="b"/>
            <a:pathLst>
              <a:path w="765175" h="348614">
                <a:moveTo>
                  <a:pt x="0" y="348424"/>
                </a:moveTo>
                <a:lnTo>
                  <a:pt x="764755" y="348424"/>
                </a:lnTo>
                <a:lnTo>
                  <a:pt x="764755" y="0"/>
                </a:lnTo>
                <a:lnTo>
                  <a:pt x="0" y="0"/>
                </a:lnTo>
                <a:lnTo>
                  <a:pt x="0" y="34842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200905" y="1915795"/>
            <a:ext cx="3225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E</a:t>
            </a:r>
            <a:r>
              <a:rPr dirty="0" sz="1200" spc="-5">
                <a:latin typeface="Arial"/>
                <a:cs typeface="Arial"/>
              </a:rPr>
              <a:t>l</a:t>
            </a:r>
            <a:r>
              <a:rPr dirty="0" sz="1200" spc="-5">
                <a:latin typeface="Arial"/>
                <a:cs typeface="Arial"/>
              </a:rPr>
              <a:t>se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639306" y="1814347"/>
            <a:ext cx="1734185" cy="478155"/>
          </a:xfrm>
          <a:custGeom>
            <a:avLst/>
            <a:gdLst/>
            <a:ahLst/>
            <a:cxnLst/>
            <a:rect l="l" t="t" r="r" b="b"/>
            <a:pathLst>
              <a:path w="1734184" h="478155">
                <a:moveTo>
                  <a:pt x="0" y="478129"/>
                </a:moveTo>
                <a:lnTo>
                  <a:pt x="1733803" y="478129"/>
                </a:lnTo>
                <a:lnTo>
                  <a:pt x="1733803" y="0"/>
                </a:lnTo>
                <a:lnTo>
                  <a:pt x="0" y="0"/>
                </a:lnTo>
                <a:lnTo>
                  <a:pt x="0" y="478129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736842" y="1943227"/>
            <a:ext cx="15252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Creates 8 new</a:t>
            </a:r>
            <a:r>
              <a:rPr dirty="0" sz="1200" spc="-16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octants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561581" y="2013204"/>
            <a:ext cx="76708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742688" y="2036952"/>
            <a:ext cx="1819910" cy="0"/>
          </a:xfrm>
          <a:custGeom>
            <a:avLst/>
            <a:gdLst/>
            <a:ahLst/>
            <a:cxnLst/>
            <a:rect l="l" t="t" r="r" b="b"/>
            <a:pathLst>
              <a:path w="1819909" h="0">
                <a:moveTo>
                  <a:pt x="0" y="0"/>
                </a:moveTo>
                <a:lnTo>
                  <a:pt x="181952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767073" y="5551932"/>
            <a:ext cx="762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387852" y="5589492"/>
            <a:ext cx="379730" cy="0"/>
          </a:xfrm>
          <a:custGeom>
            <a:avLst/>
            <a:gdLst/>
            <a:ahLst/>
            <a:cxnLst/>
            <a:rect l="l" t="t" r="r" b="b"/>
            <a:pathLst>
              <a:path w="379729" h="0">
                <a:moveTo>
                  <a:pt x="0" y="0"/>
                </a:moveTo>
                <a:lnTo>
                  <a:pt x="379349" y="0"/>
                </a:lnTo>
              </a:path>
            </a:pathLst>
          </a:custGeom>
          <a:ln w="106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599944" y="5148071"/>
            <a:ext cx="76200" cy="2499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967985" y="4482591"/>
            <a:ext cx="80772" cy="756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557015" y="4314444"/>
            <a:ext cx="1417320" cy="210820"/>
          </a:xfrm>
          <a:custGeom>
            <a:avLst/>
            <a:gdLst/>
            <a:ahLst/>
            <a:cxnLst/>
            <a:rect l="l" t="t" r="r" b="b"/>
            <a:pathLst>
              <a:path w="1417320" h="210820">
                <a:moveTo>
                  <a:pt x="1397" y="0"/>
                </a:moveTo>
                <a:lnTo>
                  <a:pt x="0" y="9397"/>
                </a:lnTo>
                <a:lnTo>
                  <a:pt x="1415669" y="210692"/>
                </a:lnTo>
                <a:lnTo>
                  <a:pt x="1416939" y="201294"/>
                </a:lnTo>
                <a:lnTo>
                  <a:pt x="1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628900" y="4513453"/>
            <a:ext cx="83438" cy="736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701163" y="4314444"/>
            <a:ext cx="857250" cy="240665"/>
          </a:xfrm>
          <a:custGeom>
            <a:avLst/>
            <a:gdLst/>
            <a:ahLst/>
            <a:cxnLst/>
            <a:rect l="l" t="t" r="r" b="b"/>
            <a:pathLst>
              <a:path w="857250" h="240664">
                <a:moveTo>
                  <a:pt x="854456" y="0"/>
                </a:moveTo>
                <a:lnTo>
                  <a:pt x="0" y="231266"/>
                </a:lnTo>
                <a:lnTo>
                  <a:pt x="2539" y="240537"/>
                </a:lnTo>
                <a:lnTo>
                  <a:pt x="856869" y="9143"/>
                </a:lnTo>
                <a:lnTo>
                  <a:pt x="8544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518915" y="3489959"/>
            <a:ext cx="76200" cy="2499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515867" y="2887979"/>
            <a:ext cx="76200" cy="1996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014983" y="2863595"/>
            <a:ext cx="76200" cy="2514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470909" y="2364867"/>
            <a:ext cx="79882" cy="7607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958339" y="2235707"/>
            <a:ext cx="1517650" cy="172085"/>
          </a:xfrm>
          <a:custGeom>
            <a:avLst/>
            <a:gdLst/>
            <a:ahLst/>
            <a:cxnLst/>
            <a:rect l="l" t="t" r="r" b="b"/>
            <a:pathLst>
              <a:path w="1517650" h="172085">
                <a:moveTo>
                  <a:pt x="1016" y="0"/>
                </a:moveTo>
                <a:lnTo>
                  <a:pt x="0" y="9525"/>
                </a:lnTo>
                <a:lnTo>
                  <a:pt x="1516126" y="171957"/>
                </a:lnTo>
                <a:lnTo>
                  <a:pt x="1517142" y="162432"/>
                </a:lnTo>
                <a:lnTo>
                  <a:pt x="1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046988" y="2336800"/>
            <a:ext cx="81356" cy="754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121549" y="2235707"/>
            <a:ext cx="838200" cy="143510"/>
          </a:xfrm>
          <a:custGeom>
            <a:avLst/>
            <a:gdLst/>
            <a:ahLst/>
            <a:cxnLst/>
            <a:rect l="l" t="t" r="r" b="b"/>
            <a:pathLst>
              <a:path w="838200" h="143510">
                <a:moveTo>
                  <a:pt x="836282" y="0"/>
                </a:moveTo>
                <a:lnTo>
                  <a:pt x="0" y="134112"/>
                </a:lnTo>
                <a:lnTo>
                  <a:pt x="1511" y="143509"/>
                </a:lnTo>
                <a:lnTo>
                  <a:pt x="837806" y="9397"/>
                </a:lnTo>
                <a:lnTo>
                  <a:pt x="8362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281170" y="1801367"/>
            <a:ext cx="80263" cy="7569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153155" y="1699260"/>
            <a:ext cx="1133475" cy="144780"/>
          </a:xfrm>
          <a:custGeom>
            <a:avLst/>
            <a:gdLst/>
            <a:ahLst/>
            <a:cxnLst/>
            <a:rect l="l" t="t" r="r" b="b"/>
            <a:pathLst>
              <a:path w="1133475" h="144780">
                <a:moveTo>
                  <a:pt x="1143" y="0"/>
                </a:moveTo>
                <a:lnTo>
                  <a:pt x="0" y="9398"/>
                </a:lnTo>
                <a:lnTo>
                  <a:pt x="1132078" y="144652"/>
                </a:lnTo>
                <a:lnTo>
                  <a:pt x="1133094" y="135254"/>
                </a:lnTo>
                <a:lnTo>
                  <a:pt x="1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958339" y="1806067"/>
            <a:ext cx="80391" cy="7569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033397" y="1699260"/>
            <a:ext cx="1121410" cy="149860"/>
          </a:xfrm>
          <a:custGeom>
            <a:avLst/>
            <a:gdLst/>
            <a:ahLst/>
            <a:cxnLst/>
            <a:rect l="l" t="t" r="r" b="b"/>
            <a:pathLst>
              <a:path w="1121410" h="149860">
                <a:moveTo>
                  <a:pt x="1119885" y="0"/>
                </a:moveTo>
                <a:lnTo>
                  <a:pt x="0" y="139953"/>
                </a:lnTo>
                <a:lnTo>
                  <a:pt x="1142" y="149351"/>
                </a:lnTo>
                <a:lnTo>
                  <a:pt x="1121028" y="9398"/>
                </a:lnTo>
                <a:lnTo>
                  <a:pt x="11198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068567" y="2246376"/>
            <a:ext cx="2919984" cy="171602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851267" y="3593210"/>
            <a:ext cx="272160" cy="18732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237855" y="3368675"/>
            <a:ext cx="234061" cy="18224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526781" y="3691001"/>
            <a:ext cx="66928" cy="7493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614666" y="3715765"/>
            <a:ext cx="187960" cy="62865"/>
          </a:xfrm>
          <a:custGeom>
            <a:avLst/>
            <a:gdLst/>
            <a:ahLst/>
            <a:cxnLst/>
            <a:rect l="l" t="t" r="r" b="b"/>
            <a:pathLst>
              <a:path w="187959" h="62864">
                <a:moveTo>
                  <a:pt x="72088" y="9270"/>
                </a:moveTo>
                <a:lnTo>
                  <a:pt x="52069" y="9270"/>
                </a:lnTo>
                <a:lnTo>
                  <a:pt x="57784" y="9651"/>
                </a:lnTo>
                <a:lnTo>
                  <a:pt x="59562" y="10159"/>
                </a:lnTo>
                <a:lnTo>
                  <a:pt x="61086" y="11175"/>
                </a:lnTo>
                <a:lnTo>
                  <a:pt x="62483" y="12191"/>
                </a:lnTo>
                <a:lnTo>
                  <a:pt x="63500" y="13588"/>
                </a:lnTo>
                <a:lnTo>
                  <a:pt x="64007" y="15239"/>
                </a:lnTo>
                <a:lnTo>
                  <a:pt x="64515" y="16763"/>
                </a:lnTo>
                <a:lnTo>
                  <a:pt x="64515" y="22986"/>
                </a:lnTo>
                <a:lnTo>
                  <a:pt x="62737" y="56260"/>
                </a:lnTo>
                <a:lnTo>
                  <a:pt x="71627" y="56768"/>
                </a:lnTo>
                <a:lnTo>
                  <a:pt x="73596" y="19430"/>
                </a:lnTo>
                <a:lnTo>
                  <a:pt x="73913" y="14350"/>
                </a:lnTo>
                <a:lnTo>
                  <a:pt x="72643" y="9905"/>
                </a:lnTo>
                <a:lnTo>
                  <a:pt x="72088" y="9270"/>
                </a:lnTo>
                <a:close/>
              </a:path>
              <a:path w="187959" h="62864">
                <a:moveTo>
                  <a:pt x="40639" y="7746"/>
                </a:moveTo>
                <a:lnTo>
                  <a:pt x="21970" y="7746"/>
                </a:lnTo>
                <a:lnTo>
                  <a:pt x="24510" y="7873"/>
                </a:lnTo>
                <a:lnTo>
                  <a:pt x="27812" y="8000"/>
                </a:lnTo>
                <a:lnTo>
                  <a:pt x="30099" y="9143"/>
                </a:lnTo>
                <a:lnTo>
                  <a:pt x="31495" y="11175"/>
                </a:lnTo>
                <a:lnTo>
                  <a:pt x="32892" y="13334"/>
                </a:lnTo>
                <a:lnTo>
                  <a:pt x="33202" y="15112"/>
                </a:lnTo>
                <a:lnTo>
                  <a:pt x="33317" y="18922"/>
                </a:lnTo>
                <a:lnTo>
                  <a:pt x="33224" y="21208"/>
                </a:lnTo>
                <a:lnTo>
                  <a:pt x="31368" y="54609"/>
                </a:lnTo>
                <a:lnTo>
                  <a:pt x="40385" y="55117"/>
                </a:lnTo>
                <a:lnTo>
                  <a:pt x="42101" y="22986"/>
                </a:lnTo>
                <a:lnTo>
                  <a:pt x="42290" y="18922"/>
                </a:lnTo>
                <a:lnTo>
                  <a:pt x="43687" y="15112"/>
                </a:lnTo>
                <a:lnTo>
                  <a:pt x="48894" y="10413"/>
                </a:lnTo>
                <a:lnTo>
                  <a:pt x="49247" y="10286"/>
                </a:lnTo>
                <a:lnTo>
                  <a:pt x="41275" y="10286"/>
                </a:lnTo>
                <a:lnTo>
                  <a:pt x="40639" y="7746"/>
                </a:lnTo>
                <a:close/>
              </a:path>
              <a:path w="187959" h="62864">
                <a:moveTo>
                  <a:pt x="2793" y="126"/>
                </a:moveTo>
                <a:lnTo>
                  <a:pt x="0" y="52958"/>
                </a:lnTo>
                <a:lnTo>
                  <a:pt x="9016" y="53466"/>
                </a:lnTo>
                <a:lnTo>
                  <a:pt x="10667" y="21208"/>
                </a:lnTo>
                <a:lnTo>
                  <a:pt x="11302" y="17525"/>
                </a:lnTo>
                <a:lnTo>
                  <a:pt x="12445" y="15112"/>
                </a:lnTo>
                <a:lnTo>
                  <a:pt x="13461" y="12572"/>
                </a:lnTo>
                <a:lnTo>
                  <a:pt x="15112" y="10667"/>
                </a:lnTo>
                <a:lnTo>
                  <a:pt x="17399" y="9524"/>
                </a:lnTo>
                <a:lnTo>
                  <a:pt x="19557" y="8254"/>
                </a:lnTo>
                <a:lnTo>
                  <a:pt x="20764" y="8000"/>
                </a:lnTo>
                <a:lnTo>
                  <a:pt x="10413" y="8000"/>
                </a:lnTo>
                <a:lnTo>
                  <a:pt x="10794" y="507"/>
                </a:lnTo>
                <a:lnTo>
                  <a:pt x="2793" y="126"/>
                </a:lnTo>
                <a:close/>
              </a:path>
              <a:path w="187959" h="62864">
                <a:moveTo>
                  <a:pt x="51434" y="1523"/>
                </a:moveTo>
                <a:lnTo>
                  <a:pt x="45847" y="4317"/>
                </a:lnTo>
                <a:lnTo>
                  <a:pt x="41275" y="10286"/>
                </a:lnTo>
                <a:lnTo>
                  <a:pt x="49247" y="10286"/>
                </a:lnTo>
                <a:lnTo>
                  <a:pt x="52069" y="9270"/>
                </a:lnTo>
                <a:lnTo>
                  <a:pt x="72088" y="9270"/>
                </a:lnTo>
                <a:lnTo>
                  <a:pt x="67309" y="3809"/>
                </a:lnTo>
                <a:lnTo>
                  <a:pt x="63373" y="2031"/>
                </a:lnTo>
                <a:lnTo>
                  <a:pt x="58165" y="1777"/>
                </a:lnTo>
                <a:lnTo>
                  <a:pt x="51434" y="1523"/>
                </a:lnTo>
                <a:close/>
              </a:path>
              <a:path w="187959" h="62864">
                <a:moveTo>
                  <a:pt x="23367" y="0"/>
                </a:moveTo>
                <a:lnTo>
                  <a:pt x="20192" y="634"/>
                </a:lnTo>
                <a:lnTo>
                  <a:pt x="17399" y="2031"/>
                </a:lnTo>
                <a:lnTo>
                  <a:pt x="14477" y="3428"/>
                </a:lnTo>
                <a:lnTo>
                  <a:pt x="12191" y="5460"/>
                </a:lnTo>
                <a:lnTo>
                  <a:pt x="10413" y="8000"/>
                </a:lnTo>
                <a:lnTo>
                  <a:pt x="20764" y="8000"/>
                </a:lnTo>
                <a:lnTo>
                  <a:pt x="21970" y="7746"/>
                </a:lnTo>
                <a:lnTo>
                  <a:pt x="40639" y="7746"/>
                </a:lnTo>
                <a:lnTo>
                  <a:pt x="40512" y="7238"/>
                </a:lnTo>
                <a:lnTo>
                  <a:pt x="38861" y="4825"/>
                </a:lnTo>
                <a:lnTo>
                  <a:pt x="36449" y="3174"/>
                </a:lnTo>
                <a:lnTo>
                  <a:pt x="33908" y="1396"/>
                </a:lnTo>
                <a:lnTo>
                  <a:pt x="30860" y="380"/>
                </a:lnTo>
                <a:lnTo>
                  <a:pt x="26924" y="126"/>
                </a:lnTo>
                <a:lnTo>
                  <a:pt x="23367" y="0"/>
                </a:lnTo>
                <a:close/>
              </a:path>
              <a:path w="187959" h="62864">
                <a:moveTo>
                  <a:pt x="130939" y="32765"/>
                </a:moveTo>
                <a:lnTo>
                  <a:pt x="121919" y="32765"/>
                </a:lnTo>
                <a:lnTo>
                  <a:pt x="121665" y="36067"/>
                </a:lnTo>
                <a:lnTo>
                  <a:pt x="121538" y="40004"/>
                </a:lnTo>
                <a:lnTo>
                  <a:pt x="120903" y="42925"/>
                </a:lnTo>
                <a:lnTo>
                  <a:pt x="118363" y="47497"/>
                </a:lnTo>
                <a:lnTo>
                  <a:pt x="116331" y="49402"/>
                </a:lnTo>
                <a:lnTo>
                  <a:pt x="110743" y="52196"/>
                </a:lnTo>
                <a:lnTo>
                  <a:pt x="107695" y="52831"/>
                </a:lnTo>
                <a:lnTo>
                  <a:pt x="121538" y="52831"/>
                </a:lnTo>
                <a:lnTo>
                  <a:pt x="121792" y="55371"/>
                </a:lnTo>
                <a:lnTo>
                  <a:pt x="122174" y="57530"/>
                </a:lnTo>
                <a:lnTo>
                  <a:pt x="123062" y="59435"/>
                </a:lnTo>
                <a:lnTo>
                  <a:pt x="132460" y="59943"/>
                </a:lnTo>
                <a:lnTo>
                  <a:pt x="131444" y="57784"/>
                </a:lnTo>
                <a:lnTo>
                  <a:pt x="130682" y="55752"/>
                </a:lnTo>
                <a:lnTo>
                  <a:pt x="130287" y="52196"/>
                </a:lnTo>
                <a:lnTo>
                  <a:pt x="130405" y="43687"/>
                </a:lnTo>
                <a:lnTo>
                  <a:pt x="130939" y="32765"/>
                </a:lnTo>
                <a:close/>
              </a:path>
              <a:path w="187959" h="62864">
                <a:moveTo>
                  <a:pt x="129393" y="11810"/>
                </a:moveTo>
                <a:lnTo>
                  <a:pt x="106044" y="11810"/>
                </a:lnTo>
                <a:lnTo>
                  <a:pt x="110235" y="11937"/>
                </a:lnTo>
                <a:lnTo>
                  <a:pt x="114807" y="12191"/>
                </a:lnTo>
                <a:lnTo>
                  <a:pt x="118109" y="13461"/>
                </a:lnTo>
                <a:lnTo>
                  <a:pt x="120268" y="15620"/>
                </a:lnTo>
                <a:lnTo>
                  <a:pt x="121919" y="17144"/>
                </a:lnTo>
                <a:lnTo>
                  <a:pt x="122645" y="19684"/>
                </a:lnTo>
                <a:lnTo>
                  <a:pt x="122545" y="21716"/>
                </a:lnTo>
                <a:lnTo>
                  <a:pt x="122427" y="23367"/>
                </a:lnTo>
                <a:lnTo>
                  <a:pt x="122300" y="25780"/>
                </a:lnTo>
                <a:lnTo>
                  <a:pt x="118744" y="26796"/>
                </a:lnTo>
                <a:lnTo>
                  <a:pt x="113410" y="27558"/>
                </a:lnTo>
                <a:lnTo>
                  <a:pt x="106172" y="27939"/>
                </a:lnTo>
                <a:lnTo>
                  <a:pt x="102488" y="28193"/>
                </a:lnTo>
                <a:lnTo>
                  <a:pt x="84297" y="48132"/>
                </a:lnTo>
                <a:lnTo>
                  <a:pt x="85598" y="51561"/>
                </a:lnTo>
                <a:lnTo>
                  <a:pt x="105282" y="59689"/>
                </a:lnTo>
                <a:lnTo>
                  <a:pt x="108584" y="59308"/>
                </a:lnTo>
                <a:lnTo>
                  <a:pt x="111759" y="58292"/>
                </a:lnTo>
                <a:lnTo>
                  <a:pt x="114807" y="57276"/>
                </a:lnTo>
                <a:lnTo>
                  <a:pt x="118109" y="55498"/>
                </a:lnTo>
                <a:lnTo>
                  <a:pt x="121538" y="52831"/>
                </a:lnTo>
                <a:lnTo>
                  <a:pt x="107695" y="52831"/>
                </a:lnTo>
                <a:lnTo>
                  <a:pt x="104266" y="52577"/>
                </a:lnTo>
                <a:lnTo>
                  <a:pt x="93852" y="46100"/>
                </a:lnTo>
                <a:lnTo>
                  <a:pt x="93979" y="43687"/>
                </a:lnTo>
                <a:lnTo>
                  <a:pt x="99186" y="36829"/>
                </a:lnTo>
                <a:lnTo>
                  <a:pt x="100710" y="36194"/>
                </a:lnTo>
                <a:lnTo>
                  <a:pt x="103377" y="35686"/>
                </a:lnTo>
                <a:lnTo>
                  <a:pt x="107060" y="35432"/>
                </a:lnTo>
                <a:lnTo>
                  <a:pt x="113664" y="34797"/>
                </a:lnTo>
                <a:lnTo>
                  <a:pt x="118617" y="33908"/>
                </a:lnTo>
                <a:lnTo>
                  <a:pt x="121919" y="32765"/>
                </a:lnTo>
                <a:lnTo>
                  <a:pt x="130939" y="32765"/>
                </a:lnTo>
                <a:lnTo>
                  <a:pt x="131317" y="25653"/>
                </a:lnTo>
                <a:lnTo>
                  <a:pt x="131465" y="23367"/>
                </a:lnTo>
                <a:lnTo>
                  <a:pt x="131572" y="18922"/>
                </a:lnTo>
                <a:lnTo>
                  <a:pt x="130936" y="14858"/>
                </a:lnTo>
                <a:lnTo>
                  <a:pt x="130175" y="12826"/>
                </a:lnTo>
                <a:lnTo>
                  <a:pt x="129393" y="11810"/>
                </a:lnTo>
                <a:close/>
              </a:path>
              <a:path w="187959" h="62864">
                <a:moveTo>
                  <a:pt x="107441" y="4444"/>
                </a:moveTo>
                <a:lnTo>
                  <a:pt x="91693" y="10794"/>
                </a:lnTo>
                <a:lnTo>
                  <a:pt x="89661" y="12953"/>
                </a:lnTo>
                <a:lnTo>
                  <a:pt x="88264" y="16001"/>
                </a:lnTo>
                <a:lnTo>
                  <a:pt x="87249" y="19684"/>
                </a:lnTo>
                <a:lnTo>
                  <a:pt x="95884" y="21335"/>
                </a:lnTo>
                <a:lnTo>
                  <a:pt x="97154" y="17652"/>
                </a:lnTo>
                <a:lnTo>
                  <a:pt x="98678" y="15112"/>
                </a:lnTo>
                <a:lnTo>
                  <a:pt x="100837" y="13715"/>
                </a:lnTo>
                <a:lnTo>
                  <a:pt x="102869" y="12318"/>
                </a:lnTo>
                <a:lnTo>
                  <a:pt x="106044" y="11810"/>
                </a:lnTo>
                <a:lnTo>
                  <a:pt x="129393" y="11810"/>
                </a:lnTo>
                <a:lnTo>
                  <a:pt x="127634" y="9524"/>
                </a:lnTo>
                <a:lnTo>
                  <a:pt x="125602" y="8000"/>
                </a:lnTo>
                <a:lnTo>
                  <a:pt x="122808" y="6857"/>
                </a:lnTo>
                <a:lnTo>
                  <a:pt x="120141" y="5587"/>
                </a:lnTo>
                <a:lnTo>
                  <a:pt x="116458" y="4825"/>
                </a:lnTo>
                <a:lnTo>
                  <a:pt x="111886" y="4698"/>
                </a:lnTo>
                <a:lnTo>
                  <a:pt x="107441" y="4444"/>
                </a:lnTo>
                <a:close/>
              </a:path>
              <a:path w="187959" h="62864">
                <a:moveTo>
                  <a:pt x="172703" y="40639"/>
                </a:moveTo>
                <a:lnTo>
                  <a:pt x="162940" y="40639"/>
                </a:lnTo>
                <a:lnTo>
                  <a:pt x="175513" y="62229"/>
                </a:lnTo>
                <a:lnTo>
                  <a:pt x="186562" y="62737"/>
                </a:lnTo>
                <a:lnTo>
                  <a:pt x="172703" y="40639"/>
                </a:lnTo>
                <a:close/>
              </a:path>
              <a:path w="187959" h="62864">
                <a:moveTo>
                  <a:pt x="141350" y="7365"/>
                </a:moveTo>
                <a:lnTo>
                  <a:pt x="157860" y="33654"/>
                </a:lnTo>
                <a:lnTo>
                  <a:pt x="137032" y="60197"/>
                </a:lnTo>
                <a:lnTo>
                  <a:pt x="147954" y="60705"/>
                </a:lnTo>
                <a:lnTo>
                  <a:pt x="162940" y="40639"/>
                </a:lnTo>
                <a:lnTo>
                  <a:pt x="172703" y="40639"/>
                </a:lnTo>
                <a:lnTo>
                  <a:pt x="168401" y="33781"/>
                </a:lnTo>
                <a:lnTo>
                  <a:pt x="173990" y="26923"/>
                </a:lnTo>
                <a:lnTo>
                  <a:pt x="163322" y="26923"/>
                </a:lnTo>
                <a:lnTo>
                  <a:pt x="162559" y="25272"/>
                </a:lnTo>
                <a:lnTo>
                  <a:pt x="161416" y="23240"/>
                </a:lnTo>
                <a:lnTo>
                  <a:pt x="152526" y="8000"/>
                </a:lnTo>
                <a:lnTo>
                  <a:pt x="141350" y="7365"/>
                </a:lnTo>
                <a:close/>
              </a:path>
              <a:path w="187959" h="62864">
                <a:moveTo>
                  <a:pt x="177291" y="9270"/>
                </a:moveTo>
                <a:lnTo>
                  <a:pt x="167639" y="21335"/>
                </a:lnTo>
                <a:lnTo>
                  <a:pt x="166369" y="22859"/>
                </a:lnTo>
                <a:lnTo>
                  <a:pt x="164973" y="24764"/>
                </a:lnTo>
                <a:lnTo>
                  <a:pt x="163322" y="26923"/>
                </a:lnTo>
                <a:lnTo>
                  <a:pt x="173990" y="26923"/>
                </a:lnTo>
                <a:lnTo>
                  <a:pt x="187959" y="9778"/>
                </a:lnTo>
                <a:lnTo>
                  <a:pt x="177291" y="9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667372" y="3568319"/>
            <a:ext cx="234823" cy="11442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6456426" y="2550413"/>
            <a:ext cx="30226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latin typeface="Arial"/>
                <a:cs typeface="Arial"/>
              </a:rPr>
              <a:t>Z</a:t>
            </a:r>
            <a:r>
              <a:rPr dirty="0" sz="800" spc="-12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max</a:t>
            </a:r>
            <a:endParaRPr sz="8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472809" y="3437635"/>
            <a:ext cx="60325" cy="76200"/>
          </a:xfrm>
          <a:custGeom>
            <a:avLst/>
            <a:gdLst/>
            <a:ahLst/>
            <a:cxnLst/>
            <a:rect l="l" t="t" r="r" b="b"/>
            <a:pathLst>
              <a:path w="60325" h="76200">
                <a:moveTo>
                  <a:pt x="8127" y="0"/>
                </a:moveTo>
                <a:lnTo>
                  <a:pt x="7619" y="8636"/>
                </a:lnTo>
                <a:lnTo>
                  <a:pt x="48387" y="10794"/>
                </a:lnTo>
                <a:lnTo>
                  <a:pt x="45846" y="13080"/>
                </a:lnTo>
                <a:lnTo>
                  <a:pt x="43180" y="15875"/>
                </a:lnTo>
                <a:lnTo>
                  <a:pt x="40386" y="19050"/>
                </a:lnTo>
                <a:lnTo>
                  <a:pt x="507" y="63880"/>
                </a:lnTo>
                <a:lnTo>
                  <a:pt x="0" y="72771"/>
                </a:lnTo>
                <a:lnTo>
                  <a:pt x="57785" y="75818"/>
                </a:lnTo>
                <a:lnTo>
                  <a:pt x="58165" y="67183"/>
                </a:lnTo>
                <a:lnTo>
                  <a:pt x="11556" y="64769"/>
                </a:lnTo>
                <a:lnTo>
                  <a:pt x="16255" y="59816"/>
                </a:lnTo>
                <a:lnTo>
                  <a:pt x="59943" y="11429"/>
                </a:lnTo>
                <a:lnTo>
                  <a:pt x="60324" y="2793"/>
                </a:lnTo>
                <a:lnTo>
                  <a:pt x="81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555105" y="3446271"/>
            <a:ext cx="154535" cy="7645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400800" y="4008120"/>
            <a:ext cx="2020824" cy="155448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507223" y="5180076"/>
            <a:ext cx="838200" cy="49357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8427593" y="5090795"/>
            <a:ext cx="234060" cy="18224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422263" y="5464936"/>
            <a:ext cx="202184" cy="9880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299200" y="5330444"/>
            <a:ext cx="60960" cy="76200"/>
          </a:xfrm>
          <a:custGeom>
            <a:avLst/>
            <a:gdLst/>
            <a:ahLst/>
            <a:cxnLst/>
            <a:rect l="l" t="t" r="r" b="b"/>
            <a:pathLst>
              <a:path w="60960" h="76200">
                <a:moveTo>
                  <a:pt x="8127" y="0"/>
                </a:moveTo>
                <a:lnTo>
                  <a:pt x="7620" y="8635"/>
                </a:lnTo>
                <a:lnTo>
                  <a:pt x="48387" y="10794"/>
                </a:lnTo>
                <a:lnTo>
                  <a:pt x="45847" y="13080"/>
                </a:lnTo>
                <a:lnTo>
                  <a:pt x="43179" y="15874"/>
                </a:lnTo>
                <a:lnTo>
                  <a:pt x="40386" y="19049"/>
                </a:lnTo>
                <a:lnTo>
                  <a:pt x="508" y="63880"/>
                </a:lnTo>
                <a:lnTo>
                  <a:pt x="0" y="72770"/>
                </a:lnTo>
                <a:lnTo>
                  <a:pt x="57785" y="75818"/>
                </a:lnTo>
                <a:lnTo>
                  <a:pt x="58165" y="67182"/>
                </a:lnTo>
                <a:lnTo>
                  <a:pt x="11557" y="64769"/>
                </a:lnTo>
                <a:lnTo>
                  <a:pt x="16255" y="59816"/>
                </a:lnTo>
                <a:lnTo>
                  <a:pt x="59944" y="11429"/>
                </a:lnTo>
                <a:lnTo>
                  <a:pt x="60451" y="2793"/>
                </a:lnTo>
                <a:lnTo>
                  <a:pt x="81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381496" y="5339079"/>
            <a:ext cx="154558" cy="7645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6312153" y="4352035"/>
            <a:ext cx="30226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Z</a:t>
            </a:r>
            <a:r>
              <a:rPr dirty="0" sz="800" spc="-12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max</a:t>
            </a:r>
            <a:endParaRPr sz="8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335776" y="4840732"/>
            <a:ext cx="60325" cy="76200"/>
          </a:xfrm>
          <a:custGeom>
            <a:avLst/>
            <a:gdLst/>
            <a:ahLst/>
            <a:cxnLst/>
            <a:rect l="l" t="t" r="r" b="b"/>
            <a:pathLst>
              <a:path w="60325" h="76200">
                <a:moveTo>
                  <a:pt x="8000" y="0"/>
                </a:moveTo>
                <a:lnTo>
                  <a:pt x="7620" y="8636"/>
                </a:lnTo>
                <a:lnTo>
                  <a:pt x="48260" y="10795"/>
                </a:lnTo>
                <a:lnTo>
                  <a:pt x="45720" y="13081"/>
                </a:lnTo>
                <a:lnTo>
                  <a:pt x="43052" y="15875"/>
                </a:lnTo>
                <a:lnTo>
                  <a:pt x="40259" y="19050"/>
                </a:lnTo>
                <a:lnTo>
                  <a:pt x="381" y="63881"/>
                </a:lnTo>
                <a:lnTo>
                  <a:pt x="0" y="72771"/>
                </a:lnTo>
                <a:lnTo>
                  <a:pt x="57658" y="75819"/>
                </a:lnTo>
                <a:lnTo>
                  <a:pt x="58165" y="67183"/>
                </a:lnTo>
                <a:lnTo>
                  <a:pt x="11557" y="64770"/>
                </a:lnTo>
                <a:lnTo>
                  <a:pt x="16256" y="59817"/>
                </a:lnTo>
                <a:lnTo>
                  <a:pt x="59816" y="11430"/>
                </a:lnTo>
                <a:lnTo>
                  <a:pt x="60325" y="2794"/>
                </a:lnTo>
                <a:lnTo>
                  <a:pt x="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419596" y="4849495"/>
            <a:ext cx="291465" cy="83820"/>
          </a:xfrm>
          <a:custGeom>
            <a:avLst/>
            <a:gdLst/>
            <a:ahLst/>
            <a:cxnLst/>
            <a:rect l="l" t="t" r="r" b="b"/>
            <a:pathLst>
              <a:path w="291465" h="83820">
                <a:moveTo>
                  <a:pt x="72199" y="24764"/>
                </a:moveTo>
                <a:lnTo>
                  <a:pt x="51942" y="24764"/>
                </a:lnTo>
                <a:lnTo>
                  <a:pt x="55752" y="24891"/>
                </a:lnTo>
                <a:lnTo>
                  <a:pt x="57784" y="25018"/>
                </a:lnTo>
                <a:lnTo>
                  <a:pt x="59562" y="25653"/>
                </a:lnTo>
                <a:lnTo>
                  <a:pt x="60959" y="26669"/>
                </a:lnTo>
                <a:lnTo>
                  <a:pt x="62483" y="27685"/>
                </a:lnTo>
                <a:lnTo>
                  <a:pt x="63500" y="28955"/>
                </a:lnTo>
                <a:lnTo>
                  <a:pt x="64515" y="32257"/>
                </a:lnTo>
                <a:lnTo>
                  <a:pt x="64579" y="35686"/>
                </a:lnTo>
                <a:lnTo>
                  <a:pt x="64388" y="38353"/>
                </a:lnTo>
                <a:lnTo>
                  <a:pt x="62737" y="71754"/>
                </a:lnTo>
                <a:lnTo>
                  <a:pt x="71627" y="72135"/>
                </a:lnTo>
                <a:lnTo>
                  <a:pt x="73532" y="35940"/>
                </a:lnTo>
                <a:lnTo>
                  <a:pt x="73787" y="29844"/>
                </a:lnTo>
                <a:lnTo>
                  <a:pt x="72643" y="25272"/>
                </a:lnTo>
                <a:lnTo>
                  <a:pt x="72199" y="24764"/>
                </a:lnTo>
                <a:close/>
              </a:path>
              <a:path w="291465" h="83820">
                <a:moveTo>
                  <a:pt x="40501" y="23113"/>
                </a:moveTo>
                <a:lnTo>
                  <a:pt x="21970" y="23113"/>
                </a:lnTo>
                <a:lnTo>
                  <a:pt x="24511" y="23240"/>
                </a:lnTo>
                <a:lnTo>
                  <a:pt x="27812" y="23494"/>
                </a:lnTo>
                <a:lnTo>
                  <a:pt x="30099" y="24510"/>
                </a:lnTo>
                <a:lnTo>
                  <a:pt x="31495" y="26669"/>
                </a:lnTo>
                <a:lnTo>
                  <a:pt x="32765" y="28701"/>
                </a:lnTo>
                <a:lnTo>
                  <a:pt x="33400" y="31749"/>
                </a:lnTo>
                <a:lnTo>
                  <a:pt x="33133" y="35940"/>
                </a:lnTo>
                <a:lnTo>
                  <a:pt x="31368" y="70103"/>
                </a:lnTo>
                <a:lnTo>
                  <a:pt x="40386" y="70484"/>
                </a:lnTo>
                <a:lnTo>
                  <a:pt x="41909" y="39877"/>
                </a:lnTo>
                <a:lnTo>
                  <a:pt x="42290" y="34416"/>
                </a:lnTo>
                <a:lnTo>
                  <a:pt x="43687" y="30479"/>
                </a:lnTo>
                <a:lnTo>
                  <a:pt x="48894" y="25780"/>
                </a:lnTo>
                <a:lnTo>
                  <a:pt x="49275" y="25653"/>
                </a:lnTo>
                <a:lnTo>
                  <a:pt x="41275" y="25653"/>
                </a:lnTo>
                <a:lnTo>
                  <a:pt x="40501" y="23113"/>
                </a:lnTo>
                <a:close/>
              </a:path>
              <a:path w="291465" h="83820">
                <a:moveTo>
                  <a:pt x="2793" y="15493"/>
                </a:moveTo>
                <a:lnTo>
                  <a:pt x="0" y="68452"/>
                </a:lnTo>
                <a:lnTo>
                  <a:pt x="8889" y="68833"/>
                </a:lnTo>
                <a:lnTo>
                  <a:pt x="10667" y="36702"/>
                </a:lnTo>
                <a:lnTo>
                  <a:pt x="11302" y="33019"/>
                </a:lnTo>
                <a:lnTo>
                  <a:pt x="12445" y="30479"/>
                </a:lnTo>
                <a:lnTo>
                  <a:pt x="13462" y="27939"/>
                </a:lnTo>
                <a:lnTo>
                  <a:pt x="15112" y="26161"/>
                </a:lnTo>
                <a:lnTo>
                  <a:pt x="17399" y="24891"/>
                </a:lnTo>
                <a:lnTo>
                  <a:pt x="19557" y="23748"/>
                </a:lnTo>
                <a:lnTo>
                  <a:pt x="21005" y="23367"/>
                </a:lnTo>
                <a:lnTo>
                  <a:pt x="10413" y="23367"/>
                </a:lnTo>
                <a:lnTo>
                  <a:pt x="10794" y="16001"/>
                </a:lnTo>
                <a:lnTo>
                  <a:pt x="2793" y="15493"/>
                </a:lnTo>
                <a:close/>
              </a:path>
              <a:path w="291465" h="83820">
                <a:moveTo>
                  <a:pt x="51434" y="16890"/>
                </a:moveTo>
                <a:lnTo>
                  <a:pt x="45846" y="19684"/>
                </a:lnTo>
                <a:lnTo>
                  <a:pt x="41275" y="25653"/>
                </a:lnTo>
                <a:lnTo>
                  <a:pt x="49275" y="25653"/>
                </a:lnTo>
                <a:lnTo>
                  <a:pt x="51942" y="24764"/>
                </a:lnTo>
                <a:lnTo>
                  <a:pt x="72199" y="24764"/>
                </a:lnTo>
                <a:lnTo>
                  <a:pt x="67309" y="19176"/>
                </a:lnTo>
                <a:lnTo>
                  <a:pt x="63373" y="17525"/>
                </a:lnTo>
                <a:lnTo>
                  <a:pt x="51434" y="16890"/>
                </a:lnTo>
                <a:close/>
              </a:path>
              <a:path w="291465" h="83820">
                <a:moveTo>
                  <a:pt x="23367" y="15493"/>
                </a:moveTo>
                <a:lnTo>
                  <a:pt x="20192" y="16001"/>
                </a:lnTo>
                <a:lnTo>
                  <a:pt x="17271" y="17525"/>
                </a:lnTo>
                <a:lnTo>
                  <a:pt x="14477" y="18922"/>
                </a:lnTo>
                <a:lnTo>
                  <a:pt x="12191" y="20827"/>
                </a:lnTo>
                <a:lnTo>
                  <a:pt x="10413" y="23367"/>
                </a:lnTo>
                <a:lnTo>
                  <a:pt x="21005" y="23367"/>
                </a:lnTo>
                <a:lnTo>
                  <a:pt x="21970" y="23113"/>
                </a:lnTo>
                <a:lnTo>
                  <a:pt x="40501" y="23113"/>
                </a:lnTo>
                <a:lnTo>
                  <a:pt x="26796" y="15620"/>
                </a:lnTo>
                <a:lnTo>
                  <a:pt x="23367" y="15493"/>
                </a:lnTo>
                <a:close/>
              </a:path>
              <a:path w="291465" h="83820">
                <a:moveTo>
                  <a:pt x="90550" y="0"/>
                </a:moveTo>
                <a:lnTo>
                  <a:pt x="90043" y="10286"/>
                </a:lnTo>
                <a:lnTo>
                  <a:pt x="99059" y="10794"/>
                </a:lnTo>
                <a:lnTo>
                  <a:pt x="99568" y="507"/>
                </a:lnTo>
                <a:lnTo>
                  <a:pt x="90550" y="0"/>
                </a:lnTo>
                <a:close/>
              </a:path>
              <a:path w="291465" h="83820">
                <a:moveTo>
                  <a:pt x="89534" y="20065"/>
                </a:moveTo>
                <a:lnTo>
                  <a:pt x="86740" y="73024"/>
                </a:lnTo>
                <a:lnTo>
                  <a:pt x="95757" y="73405"/>
                </a:lnTo>
                <a:lnTo>
                  <a:pt x="98551" y="20573"/>
                </a:lnTo>
                <a:lnTo>
                  <a:pt x="89534" y="20065"/>
                </a:lnTo>
                <a:close/>
              </a:path>
              <a:path w="291465" h="83820">
                <a:moveTo>
                  <a:pt x="127126" y="20827"/>
                </a:moveTo>
                <a:lnTo>
                  <a:pt x="111125" y="33400"/>
                </a:lnTo>
                <a:lnTo>
                  <a:pt x="109093" y="37591"/>
                </a:lnTo>
                <a:lnTo>
                  <a:pt x="107950" y="42290"/>
                </a:lnTo>
                <a:lnTo>
                  <a:pt x="107442" y="52958"/>
                </a:lnTo>
                <a:lnTo>
                  <a:pt x="108076" y="57911"/>
                </a:lnTo>
                <a:lnTo>
                  <a:pt x="109854" y="62102"/>
                </a:lnTo>
                <a:lnTo>
                  <a:pt x="111632" y="66420"/>
                </a:lnTo>
                <a:lnTo>
                  <a:pt x="114173" y="69722"/>
                </a:lnTo>
                <a:lnTo>
                  <a:pt x="121030" y="74802"/>
                </a:lnTo>
                <a:lnTo>
                  <a:pt x="124840" y="76199"/>
                </a:lnTo>
                <a:lnTo>
                  <a:pt x="129031" y="76326"/>
                </a:lnTo>
                <a:lnTo>
                  <a:pt x="135508" y="76707"/>
                </a:lnTo>
                <a:lnTo>
                  <a:pt x="140588" y="74421"/>
                </a:lnTo>
                <a:lnTo>
                  <a:pt x="144145" y="69341"/>
                </a:lnTo>
                <a:lnTo>
                  <a:pt x="152517" y="69341"/>
                </a:lnTo>
                <a:lnTo>
                  <a:pt x="134111" y="69214"/>
                </a:lnTo>
                <a:lnTo>
                  <a:pt x="130175" y="69087"/>
                </a:lnTo>
                <a:lnTo>
                  <a:pt x="126364" y="68833"/>
                </a:lnTo>
                <a:lnTo>
                  <a:pt x="123062" y="67055"/>
                </a:lnTo>
                <a:lnTo>
                  <a:pt x="117728" y="59943"/>
                </a:lnTo>
                <a:lnTo>
                  <a:pt x="116585" y="54863"/>
                </a:lnTo>
                <a:lnTo>
                  <a:pt x="116839" y="48132"/>
                </a:lnTo>
                <a:lnTo>
                  <a:pt x="128015" y="28320"/>
                </a:lnTo>
                <a:lnTo>
                  <a:pt x="145175" y="28320"/>
                </a:lnTo>
                <a:lnTo>
                  <a:pt x="144272" y="26923"/>
                </a:lnTo>
                <a:lnTo>
                  <a:pt x="142367" y="25018"/>
                </a:lnTo>
                <a:lnTo>
                  <a:pt x="139953" y="23621"/>
                </a:lnTo>
                <a:lnTo>
                  <a:pt x="137540" y="22097"/>
                </a:lnTo>
                <a:lnTo>
                  <a:pt x="134620" y="21208"/>
                </a:lnTo>
                <a:lnTo>
                  <a:pt x="131445" y="21081"/>
                </a:lnTo>
                <a:lnTo>
                  <a:pt x="127126" y="20827"/>
                </a:lnTo>
                <a:close/>
              </a:path>
              <a:path w="291465" h="83820">
                <a:moveTo>
                  <a:pt x="152517" y="69341"/>
                </a:moveTo>
                <a:lnTo>
                  <a:pt x="144145" y="69341"/>
                </a:lnTo>
                <a:lnTo>
                  <a:pt x="143890" y="75945"/>
                </a:lnTo>
                <a:lnTo>
                  <a:pt x="152146" y="76453"/>
                </a:lnTo>
                <a:lnTo>
                  <a:pt x="152517" y="69341"/>
                </a:lnTo>
                <a:close/>
              </a:path>
              <a:path w="291465" h="83820">
                <a:moveTo>
                  <a:pt x="145175" y="28320"/>
                </a:moveTo>
                <a:lnTo>
                  <a:pt x="128015" y="28320"/>
                </a:lnTo>
                <a:lnTo>
                  <a:pt x="136017" y="28828"/>
                </a:lnTo>
                <a:lnTo>
                  <a:pt x="139446" y="30606"/>
                </a:lnTo>
                <a:lnTo>
                  <a:pt x="141985" y="34162"/>
                </a:lnTo>
                <a:lnTo>
                  <a:pt x="144652" y="37718"/>
                </a:lnTo>
                <a:lnTo>
                  <a:pt x="145669" y="43052"/>
                </a:lnTo>
                <a:lnTo>
                  <a:pt x="145287" y="50291"/>
                </a:lnTo>
                <a:lnTo>
                  <a:pt x="145033" y="56895"/>
                </a:lnTo>
                <a:lnTo>
                  <a:pt x="143382" y="61721"/>
                </a:lnTo>
                <a:lnTo>
                  <a:pt x="137540" y="67817"/>
                </a:lnTo>
                <a:lnTo>
                  <a:pt x="134111" y="69214"/>
                </a:lnTo>
                <a:lnTo>
                  <a:pt x="152523" y="69214"/>
                </a:lnTo>
                <a:lnTo>
                  <a:pt x="154617" y="29082"/>
                </a:lnTo>
                <a:lnTo>
                  <a:pt x="145669" y="29082"/>
                </a:lnTo>
                <a:lnTo>
                  <a:pt x="145175" y="28320"/>
                </a:lnTo>
                <a:close/>
              </a:path>
              <a:path w="291465" h="83820">
                <a:moveTo>
                  <a:pt x="147065" y="2920"/>
                </a:moveTo>
                <a:lnTo>
                  <a:pt x="145669" y="29082"/>
                </a:lnTo>
                <a:lnTo>
                  <a:pt x="154617" y="29082"/>
                </a:lnTo>
                <a:lnTo>
                  <a:pt x="155955" y="3428"/>
                </a:lnTo>
                <a:lnTo>
                  <a:pt x="147065" y="2920"/>
                </a:lnTo>
                <a:close/>
              </a:path>
              <a:path w="291465" h="83820">
                <a:moveTo>
                  <a:pt x="183514" y="23875"/>
                </a:moveTo>
                <a:lnTo>
                  <a:pt x="179450" y="24764"/>
                </a:lnTo>
                <a:lnTo>
                  <a:pt x="175768" y="26923"/>
                </a:lnTo>
                <a:lnTo>
                  <a:pt x="172211" y="28955"/>
                </a:lnTo>
                <a:lnTo>
                  <a:pt x="163702" y="56006"/>
                </a:lnTo>
                <a:lnTo>
                  <a:pt x="164464" y="60832"/>
                </a:lnTo>
                <a:lnTo>
                  <a:pt x="166115" y="65023"/>
                </a:lnTo>
                <a:lnTo>
                  <a:pt x="167894" y="69341"/>
                </a:lnTo>
                <a:lnTo>
                  <a:pt x="170433" y="72770"/>
                </a:lnTo>
                <a:lnTo>
                  <a:pt x="173862" y="75183"/>
                </a:lnTo>
                <a:lnTo>
                  <a:pt x="177292" y="77723"/>
                </a:lnTo>
                <a:lnTo>
                  <a:pt x="181101" y="79120"/>
                </a:lnTo>
                <a:lnTo>
                  <a:pt x="185293" y="79374"/>
                </a:lnTo>
                <a:lnTo>
                  <a:pt x="191770" y="79628"/>
                </a:lnTo>
                <a:lnTo>
                  <a:pt x="196850" y="77342"/>
                </a:lnTo>
                <a:lnTo>
                  <a:pt x="200532" y="72262"/>
                </a:lnTo>
                <a:lnTo>
                  <a:pt x="190500" y="72262"/>
                </a:lnTo>
                <a:lnTo>
                  <a:pt x="182625" y="71754"/>
                </a:lnTo>
                <a:lnTo>
                  <a:pt x="179324" y="69976"/>
                </a:lnTo>
                <a:lnTo>
                  <a:pt x="176656" y="66420"/>
                </a:lnTo>
                <a:lnTo>
                  <a:pt x="173989" y="62991"/>
                </a:lnTo>
                <a:lnTo>
                  <a:pt x="172847" y="57784"/>
                </a:lnTo>
                <a:lnTo>
                  <a:pt x="173608" y="44068"/>
                </a:lnTo>
                <a:lnTo>
                  <a:pt x="175132" y="38988"/>
                </a:lnTo>
                <a:lnTo>
                  <a:pt x="180848" y="32765"/>
                </a:lnTo>
                <a:lnTo>
                  <a:pt x="184276" y="31368"/>
                </a:lnTo>
                <a:lnTo>
                  <a:pt x="201549" y="31368"/>
                </a:lnTo>
                <a:lnTo>
                  <a:pt x="200532" y="29844"/>
                </a:lnTo>
                <a:lnTo>
                  <a:pt x="198627" y="27939"/>
                </a:lnTo>
                <a:lnTo>
                  <a:pt x="196214" y="26542"/>
                </a:lnTo>
                <a:lnTo>
                  <a:pt x="193801" y="25018"/>
                </a:lnTo>
                <a:lnTo>
                  <a:pt x="191007" y="24256"/>
                </a:lnTo>
                <a:lnTo>
                  <a:pt x="187832" y="24002"/>
                </a:lnTo>
                <a:lnTo>
                  <a:pt x="183514" y="23875"/>
                </a:lnTo>
                <a:close/>
              </a:path>
              <a:path w="291465" h="83820">
                <a:moveTo>
                  <a:pt x="201549" y="31368"/>
                </a:moveTo>
                <a:lnTo>
                  <a:pt x="184276" y="31368"/>
                </a:lnTo>
                <a:lnTo>
                  <a:pt x="188213" y="31495"/>
                </a:lnTo>
                <a:lnTo>
                  <a:pt x="192404" y="31749"/>
                </a:lnTo>
                <a:lnTo>
                  <a:pt x="195706" y="33654"/>
                </a:lnTo>
                <a:lnTo>
                  <a:pt x="198247" y="37083"/>
                </a:lnTo>
                <a:lnTo>
                  <a:pt x="200913" y="40639"/>
                </a:lnTo>
                <a:lnTo>
                  <a:pt x="202056" y="46100"/>
                </a:lnTo>
                <a:lnTo>
                  <a:pt x="201295" y="59816"/>
                </a:lnTo>
                <a:lnTo>
                  <a:pt x="199644" y="64642"/>
                </a:lnTo>
                <a:lnTo>
                  <a:pt x="196723" y="67690"/>
                </a:lnTo>
                <a:lnTo>
                  <a:pt x="193928" y="70738"/>
                </a:lnTo>
                <a:lnTo>
                  <a:pt x="190500" y="72262"/>
                </a:lnTo>
                <a:lnTo>
                  <a:pt x="200532" y="72262"/>
                </a:lnTo>
                <a:lnTo>
                  <a:pt x="200151" y="78866"/>
                </a:lnTo>
                <a:lnTo>
                  <a:pt x="208533" y="79374"/>
                </a:lnTo>
                <a:lnTo>
                  <a:pt x="210998" y="32130"/>
                </a:lnTo>
                <a:lnTo>
                  <a:pt x="202056" y="32130"/>
                </a:lnTo>
                <a:lnTo>
                  <a:pt x="201549" y="31368"/>
                </a:lnTo>
                <a:close/>
              </a:path>
              <a:path w="291465" h="83820">
                <a:moveTo>
                  <a:pt x="203326" y="5841"/>
                </a:moveTo>
                <a:lnTo>
                  <a:pt x="202056" y="32130"/>
                </a:lnTo>
                <a:lnTo>
                  <a:pt x="210998" y="32130"/>
                </a:lnTo>
                <a:lnTo>
                  <a:pt x="212344" y="6349"/>
                </a:lnTo>
                <a:lnTo>
                  <a:pt x="203326" y="5841"/>
                </a:lnTo>
                <a:close/>
              </a:path>
              <a:path w="291465" h="83820">
                <a:moveTo>
                  <a:pt x="225805" y="7111"/>
                </a:moveTo>
                <a:lnTo>
                  <a:pt x="221996" y="80009"/>
                </a:lnTo>
                <a:lnTo>
                  <a:pt x="230885" y="80517"/>
                </a:lnTo>
                <a:lnTo>
                  <a:pt x="234696" y="7492"/>
                </a:lnTo>
                <a:lnTo>
                  <a:pt x="225805" y="7111"/>
                </a:lnTo>
                <a:close/>
              </a:path>
              <a:path w="291465" h="83820">
                <a:moveTo>
                  <a:pt x="260730" y="27812"/>
                </a:moveTo>
                <a:lnTo>
                  <a:pt x="241426" y="63626"/>
                </a:lnTo>
                <a:lnTo>
                  <a:pt x="243331" y="70484"/>
                </a:lnTo>
                <a:lnTo>
                  <a:pt x="247650" y="75437"/>
                </a:lnTo>
                <a:lnTo>
                  <a:pt x="251840" y="80390"/>
                </a:lnTo>
                <a:lnTo>
                  <a:pt x="257936" y="83184"/>
                </a:lnTo>
                <a:lnTo>
                  <a:pt x="271779" y="83819"/>
                </a:lnTo>
                <a:lnTo>
                  <a:pt x="276859" y="82676"/>
                </a:lnTo>
                <a:lnTo>
                  <a:pt x="280924" y="79882"/>
                </a:lnTo>
                <a:lnTo>
                  <a:pt x="285114" y="77088"/>
                </a:lnTo>
                <a:lnTo>
                  <a:pt x="285662" y="76326"/>
                </a:lnTo>
                <a:lnTo>
                  <a:pt x="269367" y="76326"/>
                </a:lnTo>
                <a:lnTo>
                  <a:pt x="266064" y="76199"/>
                </a:lnTo>
                <a:lnTo>
                  <a:pt x="250951" y="57403"/>
                </a:lnTo>
                <a:lnTo>
                  <a:pt x="290575" y="57403"/>
                </a:lnTo>
                <a:lnTo>
                  <a:pt x="290693" y="54990"/>
                </a:lnTo>
                <a:lnTo>
                  <a:pt x="290892" y="51561"/>
                </a:lnTo>
                <a:lnTo>
                  <a:pt x="281431" y="51561"/>
                </a:lnTo>
                <a:lnTo>
                  <a:pt x="251840" y="50037"/>
                </a:lnTo>
                <a:lnTo>
                  <a:pt x="252475" y="45465"/>
                </a:lnTo>
                <a:lnTo>
                  <a:pt x="254126" y="41782"/>
                </a:lnTo>
                <a:lnTo>
                  <a:pt x="257175" y="39242"/>
                </a:lnTo>
                <a:lnTo>
                  <a:pt x="260096" y="36575"/>
                </a:lnTo>
                <a:lnTo>
                  <a:pt x="263651" y="35432"/>
                </a:lnTo>
                <a:lnTo>
                  <a:pt x="284212" y="35432"/>
                </a:lnTo>
                <a:lnTo>
                  <a:pt x="280670" y="31368"/>
                </a:lnTo>
                <a:lnTo>
                  <a:pt x="275081" y="28574"/>
                </a:lnTo>
                <a:lnTo>
                  <a:pt x="260730" y="27812"/>
                </a:lnTo>
                <a:close/>
              </a:path>
              <a:path w="291465" h="83820">
                <a:moveTo>
                  <a:pt x="280543" y="66039"/>
                </a:moveTo>
                <a:lnTo>
                  <a:pt x="279019" y="69722"/>
                </a:lnTo>
                <a:lnTo>
                  <a:pt x="276986" y="72389"/>
                </a:lnTo>
                <a:lnTo>
                  <a:pt x="272160" y="75691"/>
                </a:lnTo>
                <a:lnTo>
                  <a:pt x="269367" y="76326"/>
                </a:lnTo>
                <a:lnTo>
                  <a:pt x="285662" y="76326"/>
                </a:lnTo>
                <a:lnTo>
                  <a:pt x="288035" y="73024"/>
                </a:lnTo>
                <a:lnTo>
                  <a:pt x="289813" y="67690"/>
                </a:lnTo>
                <a:lnTo>
                  <a:pt x="280543" y="66039"/>
                </a:lnTo>
                <a:close/>
              </a:path>
              <a:path w="291465" h="83820">
                <a:moveTo>
                  <a:pt x="290575" y="57403"/>
                </a:moveTo>
                <a:lnTo>
                  <a:pt x="250951" y="57403"/>
                </a:lnTo>
                <a:lnTo>
                  <a:pt x="290449" y="59435"/>
                </a:lnTo>
                <a:lnTo>
                  <a:pt x="290575" y="57403"/>
                </a:lnTo>
                <a:close/>
              </a:path>
              <a:path w="291465" h="83820">
                <a:moveTo>
                  <a:pt x="284212" y="35432"/>
                </a:moveTo>
                <a:lnTo>
                  <a:pt x="263651" y="35432"/>
                </a:lnTo>
                <a:lnTo>
                  <a:pt x="267715" y="35686"/>
                </a:lnTo>
                <a:lnTo>
                  <a:pt x="272287" y="35813"/>
                </a:lnTo>
                <a:lnTo>
                  <a:pt x="275844" y="37845"/>
                </a:lnTo>
                <a:lnTo>
                  <a:pt x="278510" y="41401"/>
                </a:lnTo>
                <a:lnTo>
                  <a:pt x="280288" y="43687"/>
                </a:lnTo>
                <a:lnTo>
                  <a:pt x="281304" y="47116"/>
                </a:lnTo>
                <a:lnTo>
                  <a:pt x="281431" y="51561"/>
                </a:lnTo>
                <a:lnTo>
                  <a:pt x="290892" y="51561"/>
                </a:lnTo>
                <a:lnTo>
                  <a:pt x="291083" y="48259"/>
                </a:lnTo>
                <a:lnTo>
                  <a:pt x="289178" y="41401"/>
                </a:lnTo>
                <a:lnTo>
                  <a:pt x="284987" y="36321"/>
                </a:lnTo>
                <a:lnTo>
                  <a:pt x="284212" y="35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899402" y="5492750"/>
            <a:ext cx="66928" cy="7493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987285" y="5502021"/>
            <a:ext cx="292735" cy="84455"/>
          </a:xfrm>
          <a:custGeom>
            <a:avLst/>
            <a:gdLst/>
            <a:ahLst/>
            <a:cxnLst/>
            <a:rect l="l" t="t" r="r" b="b"/>
            <a:pathLst>
              <a:path w="292734" h="84454">
                <a:moveTo>
                  <a:pt x="72088" y="24764"/>
                </a:moveTo>
                <a:lnTo>
                  <a:pt x="52070" y="24764"/>
                </a:lnTo>
                <a:lnTo>
                  <a:pt x="57785" y="25145"/>
                </a:lnTo>
                <a:lnTo>
                  <a:pt x="59563" y="25653"/>
                </a:lnTo>
                <a:lnTo>
                  <a:pt x="61087" y="26669"/>
                </a:lnTo>
                <a:lnTo>
                  <a:pt x="62484" y="27812"/>
                </a:lnTo>
                <a:lnTo>
                  <a:pt x="63500" y="29082"/>
                </a:lnTo>
                <a:lnTo>
                  <a:pt x="64008" y="30733"/>
                </a:lnTo>
                <a:lnTo>
                  <a:pt x="64516" y="32257"/>
                </a:lnTo>
                <a:lnTo>
                  <a:pt x="64516" y="38480"/>
                </a:lnTo>
                <a:lnTo>
                  <a:pt x="62738" y="71754"/>
                </a:lnTo>
                <a:lnTo>
                  <a:pt x="71628" y="72262"/>
                </a:lnTo>
                <a:lnTo>
                  <a:pt x="73493" y="36702"/>
                </a:lnTo>
                <a:lnTo>
                  <a:pt x="73787" y="29971"/>
                </a:lnTo>
                <a:lnTo>
                  <a:pt x="72644" y="25399"/>
                </a:lnTo>
                <a:lnTo>
                  <a:pt x="72088" y="24764"/>
                </a:lnTo>
                <a:close/>
              </a:path>
              <a:path w="292734" h="84454">
                <a:moveTo>
                  <a:pt x="40534" y="23240"/>
                </a:moveTo>
                <a:lnTo>
                  <a:pt x="21971" y="23240"/>
                </a:lnTo>
                <a:lnTo>
                  <a:pt x="24511" y="23367"/>
                </a:lnTo>
                <a:lnTo>
                  <a:pt x="27813" y="23494"/>
                </a:lnTo>
                <a:lnTo>
                  <a:pt x="30099" y="24637"/>
                </a:lnTo>
                <a:lnTo>
                  <a:pt x="31496" y="26669"/>
                </a:lnTo>
                <a:lnTo>
                  <a:pt x="32893" y="28828"/>
                </a:lnTo>
                <a:lnTo>
                  <a:pt x="33202" y="30606"/>
                </a:lnTo>
                <a:lnTo>
                  <a:pt x="33321" y="33019"/>
                </a:lnTo>
                <a:lnTo>
                  <a:pt x="32936" y="39877"/>
                </a:lnTo>
                <a:lnTo>
                  <a:pt x="31369" y="70103"/>
                </a:lnTo>
                <a:lnTo>
                  <a:pt x="40386" y="70611"/>
                </a:lnTo>
                <a:lnTo>
                  <a:pt x="41910" y="39877"/>
                </a:lnTo>
                <a:lnTo>
                  <a:pt x="42291" y="34416"/>
                </a:lnTo>
                <a:lnTo>
                  <a:pt x="43688" y="30606"/>
                </a:lnTo>
                <a:lnTo>
                  <a:pt x="46228" y="28193"/>
                </a:lnTo>
                <a:lnTo>
                  <a:pt x="48895" y="25907"/>
                </a:lnTo>
                <a:lnTo>
                  <a:pt x="49247" y="25780"/>
                </a:lnTo>
                <a:lnTo>
                  <a:pt x="41275" y="25780"/>
                </a:lnTo>
                <a:lnTo>
                  <a:pt x="40534" y="23240"/>
                </a:lnTo>
                <a:close/>
              </a:path>
              <a:path w="292734" h="84454">
                <a:moveTo>
                  <a:pt x="2794" y="15620"/>
                </a:moveTo>
                <a:lnTo>
                  <a:pt x="0" y="68452"/>
                </a:lnTo>
                <a:lnTo>
                  <a:pt x="8890" y="68960"/>
                </a:lnTo>
                <a:lnTo>
                  <a:pt x="10668" y="36702"/>
                </a:lnTo>
                <a:lnTo>
                  <a:pt x="11303" y="33019"/>
                </a:lnTo>
                <a:lnTo>
                  <a:pt x="12446" y="30606"/>
                </a:lnTo>
                <a:lnTo>
                  <a:pt x="13462" y="28066"/>
                </a:lnTo>
                <a:lnTo>
                  <a:pt x="15113" y="26161"/>
                </a:lnTo>
                <a:lnTo>
                  <a:pt x="17399" y="25018"/>
                </a:lnTo>
                <a:lnTo>
                  <a:pt x="19558" y="23748"/>
                </a:lnTo>
                <a:lnTo>
                  <a:pt x="20764" y="23494"/>
                </a:lnTo>
                <a:lnTo>
                  <a:pt x="10414" y="23494"/>
                </a:lnTo>
                <a:lnTo>
                  <a:pt x="10795" y="16001"/>
                </a:lnTo>
                <a:lnTo>
                  <a:pt x="2794" y="15620"/>
                </a:lnTo>
                <a:close/>
              </a:path>
              <a:path w="292734" h="84454">
                <a:moveTo>
                  <a:pt x="51435" y="17017"/>
                </a:moveTo>
                <a:lnTo>
                  <a:pt x="45847" y="19811"/>
                </a:lnTo>
                <a:lnTo>
                  <a:pt x="41275" y="25780"/>
                </a:lnTo>
                <a:lnTo>
                  <a:pt x="49247" y="25780"/>
                </a:lnTo>
                <a:lnTo>
                  <a:pt x="52070" y="24764"/>
                </a:lnTo>
                <a:lnTo>
                  <a:pt x="72088" y="24764"/>
                </a:lnTo>
                <a:lnTo>
                  <a:pt x="67310" y="19303"/>
                </a:lnTo>
                <a:lnTo>
                  <a:pt x="63373" y="17652"/>
                </a:lnTo>
                <a:lnTo>
                  <a:pt x="58166" y="17271"/>
                </a:lnTo>
                <a:lnTo>
                  <a:pt x="51435" y="17017"/>
                </a:lnTo>
                <a:close/>
              </a:path>
              <a:path w="292734" h="84454">
                <a:moveTo>
                  <a:pt x="23368" y="15493"/>
                </a:moveTo>
                <a:lnTo>
                  <a:pt x="10414" y="23494"/>
                </a:lnTo>
                <a:lnTo>
                  <a:pt x="20764" y="23494"/>
                </a:lnTo>
                <a:lnTo>
                  <a:pt x="21971" y="23240"/>
                </a:lnTo>
                <a:lnTo>
                  <a:pt x="40534" y="23240"/>
                </a:lnTo>
                <a:lnTo>
                  <a:pt x="26924" y="15747"/>
                </a:lnTo>
                <a:lnTo>
                  <a:pt x="23368" y="15493"/>
                </a:lnTo>
                <a:close/>
              </a:path>
              <a:path w="292734" h="84454">
                <a:moveTo>
                  <a:pt x="90550" y="0"/>
                </a:moveTo>
                <a:lnTo>
                  <a:pt x="90043" y="10413"/>
                </a:lnTo>
                <a:lnTo>
                  <a:pt x="99060" y="10794"/>
                </a:lnTo>
                <a:lnTo>
                  <a:pt x="99568" y="507"/>
                </a:lnTo>
                <a:lnTo>
                  <a:pt x="90550" y="0"/>
                </a:lnTo>
                <a:close/>
              </a:path>
              <a:path w="292734" h="84454">
                <a:moveTo>
                  <a:pt x="89535" y="20192"/>
                </a:moveTo>
                <a:lnTo>
                  <a:pt x="86741" y="73024"/>
                </a:lnTo>
                <a:lnTo>
                  <a:pt x="95758" y="73532"/>
                </a:lnTo>
                <a:lnTo>
                  <a:pt x="98552" y="20700"/>
                </a:lnTo>
                <a:lnTo>
                  <a:pt x="89535" y="20192"/>
                </a:lnTo>
                <a:close/>
              </a:path>
              <a:path w="292734" h="84454">
                <a:moveTo>
                  <a:pt x="127127" y="20954"/>
                </a:moveTo>
                <a:lnTo>
                  <a:pt x="123190" y="21843"/>
                </a:lnTo>
                <a:lnTo>
                  <a:pt x="119507" y="24002"/>
                </a:lnTo>
                <a:lnTo>
                  <a:pt x="115950" y="26034"/>
                </a:lnTo>
                <a:lnTo>
                  <a:pt x="113030" y="29209"/>
                </a:lnTo>
                <a:lnTo>
                  <a:pt x="111125" y="33400"/>
                </a:lnTo>
                <a:lnTo>
                  <a:pt x="109093" y="37718"/>
                </a:lnTo>
                <a:lnTo>
                  <a:pt x="107950" y="42417"/>
                </a:lnTo>
                <a:lnTo>
                  <a:pt x="107442" y="53085"/>
                </a:lnTo>
                <a:lnTo>
                  <a:pt x="108204" y="57911"/>
                </a:lnTo>
                <a:lnTo>
                  <a:pt x="135509" y="76834"/>
                </a:lnTo>
                <a:lnTo>
                  <a:pt x="140589" y="74421"/>
                </a:lnTo>
                <a:lnTo>
                  <a:pt x="144272" y="69341"/>
                </a:lnTo>
                <a:lnTo>
                  <a:pt x="134112" y="69341"/>
                </a:lnTo>
                <a:lnTo>
                  <a:pt x="130302" y="69087"/>
                </a:lnTo>
                <a:lnTo>
                  <a:pt x="116586" y="54990"/>
                </a:lnTo>
                <a:lnTo>
                  <a:pt x="116967" y="48132"/>
                </a:lnTo>
                <a:lnTo>
                  <a:pt x="117221" y="41147"/>
                </a:lnTo>
                <a:lnTo>
                  <a:pt x="118872" y="36067"/>
                </a:lnTo>
                <a:lnTo>
                  <a:pt x="121793" y="33019"/>
                </a:lnTo>
                <a:lnTo>
                  <a:pt x="124587" y="29844"/>
                </a:lnTo>
                <a:lnTo>
                  <a:pt x="128016" y="28447"/>
                </a:lnTo>
                <a:lnTo>
                  <a:pt x="145203" y="28447"/>
                </a:lnTo>
                <a:lnTo>
                  <a:pt x="144272" y="26923"/>
                </a:lnTo>
                <a:lnTo>
                  <a:pt x="131572" y="21208"/>
                </a:lnTo>
                <a:lnTo>
                  <a:pt x="127127" y="20954"/>
                </a:lnTo>
                <a:close/>
              </a:path>
              <a:path w="292734" h="84454">
                <a:moveTo>
                  <a:pt x="145203" y="28447"/>
                </a:moveTo>
                <a:lnTo>
                  <a:pt x="128016" y="28447"/>
                </a:lnTo>
                <a:lnTo>
                  <a:pt x="131953" y="28574"/>
                </a:lnTo>
                <a:lnTo>
                  <a:pt x="136017" y="28828"/>
                </a:lnTo>
                <a:lnTo>
                  <a:pt x="139446" y="30733"/>
                </a:lnTo>
                <a:lnTo>
                  <a:pt x="141986" y="34289"/>
                </a:lnTo>
                <a:lnTo>
                  <a:pt x="144653" y="37845"/>
                </a:lnTo>
                <a:lnTo>
                  <a:pt x="145796" y="43179"/>
                </a:lnTo>
                <a:lnTo>
                  <a:pt x="145034" y="57022"/>
                </a:lnTo>
                <a:lnTo>
                  <a:pt x="143383" y="61848"/>
                </a:lnTo>
                <a:lnTo>
                  <a:pt x="137541" y="67944"/>
                </a:lnTo>
                <a:lnTo>
                  <a:pt x="134112" y="69341"/>
                </a:lnTo>
                <a:lnTo>
                  <a:pt x="144272" y="69341"/>
                </a:lnTo>
                <a:lnTo>
                  <a:pt x="143891" y="76072"/>
                </a:lnTo>
                <a:lnTo>
                  <a:pt x="152146" y="76453"/>
                </a:lnTo>
                <a:lnTo>
                  <a:pt x="154610" y="29209"/>
                </a:lnTo>
                <a:lnTo>
                  <a:pt x="145669" y="29209"/>
                </a:lnTo>
                <a:lnTo>
                  <a:pt x="145203" y="28447"/>
                </a:lnTo>
                <a:close/>
              </a:path>
              <a:path w="292734" h="84454">
                <a:moveTo>
                  <a:pt x="147066" y="3047"/>
                </a:moveTo>
                <a:lnTo>
                  <a:pt x="145669" y="29209"/>
                </a:lnTo>
                <a:lnTo>
                  <a:pt x="154610" y="29209"/>
                </a:lnTo>
                <a:lnTo>
                  <a:pt x="155956" y="3428"/>
                </a:lnTo>
                <a:lnTo>
                  <a:pt x="147066" y="3047"/>
                </a:lnTo>
                <a:close/>
              </a:path>
              <a:path w="292734" h="84454">
                <a:moveTo>
                  <a:pt x="183515" y="23875"/>
                </a:moveTo>
                <a:lnTo>
                  <a:pt x="163703" y="56006"/>
                </a:lnTo>
                <a:lnTo>
                  <a:pt x="164465" y="60832"/>
                </a:lnTo>
                <a:lnTo>
                  <a:pt x="185293" y="79374"/>
                </a:lnTo>
                <a:lnTo>
                  <a:pt x="191770" y="79755"/>
                </a:lnTo>
                <a:lnTo>
                  <a:pt x="196850" y="77342"/>
                </a:lnTo>
                <a:lnTo>
                  <a:pt x="200533" y="72262"/>
                </a:lnTo>
                <a:lnTo>
                  <a:pt x="190500" y="72262"/>
                </a:lnTo>
                <a:lnTo>
                  <a:pt x="186563" y="72135"/>
                </a:lnTo>
                <a:lnTo>
                  <a:pt x="172847" y="57911"/>
                </a:lnTo>
                <a:lnTo>
                  <a:pt x="173609" y="44068"/>
                </a:lnTo>
                <a:lnTo>
                  <a:pt x="175260" y="39115"/>
                </a:lnTo>
                <a:lnTo>
                  <a:pt x="178054" y="35940"/>
                </a:lnTo>
                <a:lnTo>
                  <a:pt x="180848" y="32892"/>
                </a:lnTo>
                <a:lnTo>
                  <a:pt x="184277" y="31368"/>
                </a:lnTo>
                <a:lnTo>
                  <a:pt x="201519" y="31368"/>
                </a:lnTo>
                <a:lnTo>
                  <a:pt x="200533" y="29971"/>
                </a:lnTo>
                <a:lnTo>
                  <a:pt x="187833" y="24129"/>
                </a:lnTo>
                <a:lnTo>
                  <a:pt x="183515" y="23875"/>
                </a:lnTo>
                <a:close/>
              </a:path>
              <a:path w="292734" h="84454">
                <a:moveTo>
                  <a:pt x="201519" y="31368"/>
                </a:moveTo>
                <a:lnTo>
                  <a:pt x="184277" y="31368"/>
                </a:lnTo>
                <a:lnTo>
                  <a:pt x="188341" y="31622"/>
                </a:lnTo>
                <a:lnTo>
                  <a:pt x="192405" y="31749"/>
                </a:lnTo>
                <a:lnTo>
                  <a:pt x="195707" y="33654"/>
                </a:lnTo>
                <a:lnTo>
                  <a:pt x="198374" y="37210"/>
                </a:lnTo>
                <a:lnTo>
                  <a:pt x="200914" y="40766"/>
                </a:lnTo>
                <a:lnTo>
                  <a:pt x="202057" y="46100"/>
                </a:lnTo>
                <a:lnTo>
                  <a:pt x="201295" y="59943"/>
                </a:lnTo>
                <a:lnTo>
                  <a:pt x="199644" y="64769"/>
                </a:lnTo>
                <a:lnTo>
                  <a:pt x="196850" y="67817"/>
                </a:lnTo>
                <a:lnTo>
                  <a:pt x="193929" y="70865"/>
                </a:lnTo>
                <a:lnTo>
                  <a:pt x="190500" y="72262"/>
                </a:lnTo>
                <a:lnTo>
                  <a:pt x="200533" y="72262"/>
                </a:lnTo>
                <a:lnTo>
                  <a:pt x="200152" y="78993"/>
                </a:lnTo>
                <a:lnTo>
                  <a:pt x="208534" y="79374"/>
                </a:lnTo>
                <a:lnTo>
                  <a:pt x="211003" y="32130"/>
                </a:lnTo>
                <a:lnTo>
                  <a:pt x="202057" y="32130"/>
                </a:lnTo>
                <a:lnTo>
                  <a:pt x="201519" y="31368"/>
                </a:lnTo>
                <a:close/>
              </a:path>
              <a:path w="292734" h="84454">
                <a:moveTo>
                  <a:pt x="203454" y="5968"/>
                </a:moveTo>
                <a:lnTo>
                  <a:pt x="202057" y="32130"/>
                </a:lnTo>
                <a:lnTo>
                  <a:pt x="211003" y="32130"/>
                </a:lnTo>
                <a:lnTo>
                  <a:pt x="212344" y="6476"/>
                </a:lnTo>
                <a:lnTo>
                  <a:pt x="203454" y="5968"/>
                </a:lnTo>
                <a:close/>
              </a:path>
              <a:path w="292734" h="84454">
                <a:moveTo>
                  <a:pt x="225806" y="7111"/>
                </a:moveTo>
                <a:lnTo>
                  <a:pt x="221996" y="80136"/>
                </a:lnTo>
                <a:lnTo>
                  <a:pt x="230886" y="80644"/>
                </a:lnTo>
                <a:lnTo>
                  <a:pt x="234823" y="7619"/>
                </a:lnTo>
                <a:lnTo>
                  <a:pt x="225806" y="7111"/>
                </a:lnTo>
                <a:close/>
              </a:path>
              <a:path w="292734" h="84454">
                <a:moveTo>
                  <a:pt x="262255" y="28066"/>
                </a:moveTo>
                <a:lnTo>
                  <a:pt x="242950" y="63753"/>
                </a:lnTo>
                <a:lnTo>
                  <a:pt x="244856" y="70611"/>
                </a:lnTo>
                <a:lnTo>
                  <a:pt x="249174" y="75564"/>
                </a:lnTo>
                <a:lnTo>
                  <a:pt x="253365" y="80644"/>
                </a:lnTo>
                <a:lnTo>
                  <a:pt x="259461" y="83311"/>
                </a:lnTo>
                <a:lnTo>
                  <a:pt x="267208" y="83692"/>
                </a:lnTo>
                <a:lnTo>
                  <a:pt x="273304" y="84073"/>
                </a:lnTo>
                <a:lnTo>
                  <a:pt x="278384" y="82803"/>
                </a:lnTo>
                <a:lnTo>
                  <a:pt x="282575" y="80009"/>
                </a:lnTo>
                <a:lnTo>
                  <a:pt x="286639" y="77215"/>
                </a:lnTo>
                <a:lnTo>
                  <a:pt x="287186" y="76453"/>
                </a:lnTo>
                <a:lnTo>
                  <a:pt x="270891" y="76453"/>
                </a:lnTo>
                <a:lnTo>
                  <a:pt x="267589" y="76326"/>
                </a:lnTo>
                <a:lnTo>
                  <a:pt x="263144" y="76072"/>
                </a:lnTo>
                <a:lnTo>
                  <a:pt x="259588" y="74421"/>
                </a:lnTo>
                <a:lnTo>
                  <a:pt x="256794" y="71119"/>
                </a:lnTo>
                <a:lnTo>
                  <a:pt x="254000" y="67944"/>
                </a:lnTo>
                <a:lnTo>
                  <a:pt x="252719" y="63753"/>
                </a:lnTo>
                <a:lnTo>
                  <a:pt x="252603" y="57530"/>
                </a:lnTo>
                <a:lnTo>
                  <a:pt x="292100" y="57530"/>
                </a:lnTo>
                <a:lnTo>
                  <a:pt x="292212" y="55244"/>
                </a:lnTo>
                <a:lnTo>
                  <a:pt x="292421" y="51688"/>
                </a:lnTo>
                <a:lnTo>
                  <a:pt x="282956" y="51688"/>
                </a:lnTo>
                <a:lnTo>
                  <a:pt x="253492" y="50164"/>
                </a:lnTo>
                <a:lnTo>
                  <a:pt x="254000" y="45592"/>
                </a:lnTo>
                <a:lnTo>
                  <a:pt x="255778" y="42036"/>
                </a:lnTo>
                <a:lnTo>
                  <a:pt x="261620" y="36702"/>
                </a:lnTo>
                <a:lnTo>
                  <a:pt x="265175" y="35559"/>
                </a:lnTo>
                <a:lnTo>
                  <a:pt x="285673" y="35559"/>
                </a:lnTo>
                <a:lnTo>
                  <a:pt x="282321" y="31495"/>
                </a:lnTo>
                <a:lnTo>
                  <a:pt x="276606" y="28828"/>
                </a:lnTo>
                <a:lnTo>
                  <a:pt x="262255" y="28066"/>
                </a:lnTo>
                <a:close/>
              </a:path>
              <a:path w="292734" h="84454">
                <a:moveTo>
                  <a:pt x="282067" y="66166"/>
                </a:moveTo>
                <a:lnTo>
                  <a:pt x="280543" y="69976"/>
                </a:lnTo>
                <a:lnTo>
                  <a:pt x="278511" y="72643"/>
                </a:lnTo>
                <a:lnTo>
                  <a:pt x="276098" y="74167"/>
                </a:lnTo>
                <a:lnTo>
                  <a:pt x="273685" y="75818"/>
                </a:lnTo>
                <a:lnTo>
                  <a:pt x="270891" y="76453"/>
                </a:lnTo>
                <a:lnTo>
                  <a:pt x="287186" y="76453"/>
                </a:lnTo>
                <a:lnTo>
                  <a:pt x="289560" y="73151"/>
                </a:lnTo>
                <a:lnTo>
                  <a:pt x="291338" y="67817"/>
                </a:lnTo>
                <a:lnTo>
                  <a:pt x="282067" y="66166"/>
                </a:lnTo>
                <a:close/>
              </a:path>
              <a:path w="292734" h="84454">
                <a:moveTo>
                  <a:pt x="292100" y="57530"/>
                </a:moveTo>
                <a:lnTo>
                  <a:pt x="252603" y="57530"/>
                </a:lnTo>
                <a:lnTo>
                  <a:pt x="291973" y="59562"/>
                </a:lnTo>
                <a:lnTo>
                  <a:pt x="292100" y="57530"/>
                </a:lnTo>
                <a:close/>
              </a:path>
              <a:path w="292734" h="84454">
                <a:moveTo>
                  <a:pt x="285673" y="35559"/>
                </a:moveTo>
                <a:lnTo>
                  <a:pt x="265175" y="35559"/>
                </a:lnTo>
                <a:lnTo>
                  <a:pt x="273812" y="36067"/>
                </a:lnTo>
                <a:lnTo>
                  <a:pt x="277368" y="37972"/>
                </a:lnTo>
                <a:lnTo>
                  <a:pt x="280035" y="41528"/>
                </a:lnTo>
                <a:lnTo>
                  <a:pt x="281813" y="43814"/>
                </a:lnTo>
                <a:lnTo>
                  <a:pt x="282829" y="47243"/>
                </a:lnTo>
                <a:lnTo>
                  <a:pt x="282956" y="51688"/>
                </a:lnTo>
                <a:lnTo>
                  <a:pt x="292421" y="51688"/>
                </a:lnTo>
                <a:lnTo>
                  <a:pt x="292608" y="48513"/>
                </a:lnTo>
                <a:lnTo>
                  <a:pt x="290703" y="41528"/>
                </a:lnTo>
                <a:lnTo>
                  <a:pt x="286512" y="36575"/>
                </a:lnTo>
                <a:lnTo>
                  <a:pt x="285673" y="355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430901" y="4698872"/>
            <a:ext cx="52705" cy="11430"/>
          </a:xfrm>
          <a:custGeom>
            <a:avLst/>
            <a:gdLst/>
            <a:ahLst/>
            <a:cxnLst/>
            <a:rect l="l" t="t" r="r" b="b"/>
            <a:pathLst>
              <a:path w="52704" h="11429">
                <a:moveTo>
                  <a:pt x="20827" y="0"/>
                </a:moveTo>
                <a:lnTo>
                  <a:pt x="0" y="1904"/>
                </a:lnTo>
                <a:lnTo>
                  <a:pt x="762" y="11302"/>
                </a:lnTo>
                <a:lnTo>
                  <a:pt x="22098" y="9397"/>
                </a:lnTo>
                <a:lnTo>
                  <a:pt x="22606" y="9397"/>
                </a:lnTo>
                <a:lnTo>
                  <a:pt x="43941" y="3682"/>
                </a:lnTo>
                <a:lnTo>
                  <a:pt x="44450" y="3428"/>
                </a:lnTo>
                <a:lnTo>
                  <a:pt x="52197" y="126"/>
                </a:lnTo>
                <a:lnTo>
                  <a:pt x="20447" y="126"/>
                </a:lnTo>
                <a:lnTo>
                  <a:pt x="208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451347" y="4698746"/>
            <a:ext cx="32384" cy="635"/>
          </a:xfrm>
          <a:custGeom>
            <a:avLst/>
            <a:gdLst/>
            <a:ahLst/>
            <a:cxnLst/>
            <a:rect l="l" t="t" r="r" b="b"/>
            <a:pathLst>
              <a:path w="32385" h="635">
                <a:moveTo>
                  <a:pt x="32130" y="0"/>
                </a:moveTo>
                <a:lnTo>
                  <a:pt x="762" y="0"/>
                </a:lnTo>
                <a:lnTo>
                  <a:pt x="0" y="253"/>
                </a:lnTo>
                <a:lnTo>
                  <a:pt x="31750" y="253"/>
                </a:lnTo>
                <a:lnTo>
                  <a:pt x="321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451728" y="4693411"/>
            <a:ext cx="43815" cy="5715"/>
          </a:xfrm>
          <a:custGeom>
            <a:avLst/>
            <a:gdLst/>
            <a:ahLst/>
            <a:cxnLst/>
            <a:rect l="l" t="t" r="r" b="b"/>
            <a:pathLst>
              <a:path w="43814" h="5714">
                <a:moveTo>
                  <a:pt x="472" y="5333"/>
                </a:moveTo>
                <a:lnTo>
                  <a:pt x="0" y="5461"/>
                </a:lnTo>
                <a:lnTo>
                  <a:pt x="472" y="5333"/>
                </a:lnTo>
                <a:close/>
              </a:path>
              <a:path w="43814" h="5714">
                <a:moveTo>
                  <a:pt x="43687" y="126"/>
                </a:moveTo>
                <a:lnTo>
                  <a:pt x="19847" y="126"/>
                </a:lnTo>
                <a:lnTo>
                  <a:pt x="472" y="5333"/>
                </a:lnTo>
                <a:lnTo>
                  <a:pt x="31750" y="5333"/>
                </a:lnTo>
                <a:lnTo>
                  <a:pt x="43687" y="126"/>
                </a:lnTo>
                <a:close/>
              </a:path>
              <a:path w="43814" h="5714">
                <a:moveTo>
                  <a:pt x="20320" y="0"/>
                </a:moveTo>
                <a:lnTo>
                  <a:pt x="19847" y="126"/>
                </a:lnTo>
                <a:lnTo>
                  <a:pt x="203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471667" y="4693284"/>
            <a:ext cx="24765" cy="635"/>
          </a:xfrm>
          <a:custGeom>
            <a:avLst/>
            <a:gdLst/>
            <a:ahLst/>
            <a:cxnLst/>
            <a:rect l="l" t="t" r="r" b="b"/>
            <a:pathLst>
              <a:path w="24764" h="635">
                <a:moveTo>
                  <a:pt x="24257" y="0"/>
                </a:moveTo>
                <a:lnTo>
                  <a:pt x="762" y="0"/>
                </a:lnTo>
                <a:lnTo>
                  <a:pt x="0" y="253"/>
                </a:lnTo>
                <a:lnTo>
                  <a:pt x="23749" y="253"/>
                </a:lnTo>
                <a:lnTo>
                  <a:pt x="242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472048" y="4367403"/>
            <a:ext cx="191135" cy="326390"/>
          </a:xfrm>
          <a:custGeom>
            <a:avLst/>
            <a:gdLst/>
            <a:ahLst/>
            <a:cxnLst/>
            <a:rect l="l" t="t" r="r" b="b"/>
            <a:pathLst>
              <a:path w="191135" h="326389">
                <a:moveTo>
                  <a:pt x="191008" y="0"/>
                </a:moveTo>
                <a:lnTo>
                  <a:pt x="181483" y="0"/>
                </a:lnTo>
                <a:lnTo>
                  <a:pt x="181610" y="762"/>
                </a:lnTo>
                <a:lnTo>
                  <a:pt x="176529" y="62357"/>
                </a:lnTo>
                <a:lnTo>
                  <a:pt x="162305" y="122682"/>
                </a:lnTo>
                <a:lnTo>
                  <a:pt x="140208" y="179197"/>
                </a:lnTo>
                <a:lnTo>
                  <a:pt x="111505" y="229743"/>
                </a:lnTo>
                <a:lnTo>
                  <a:pt x="77597" y="272288"/>
                </a:lnTo>
                <a:lnTo>
                  <a:pt x="40131" y="304927"/>
                </a:lnTo>
                <a:lnTo>
                  <a:pt x="0" y="326009"/>
                </a:lnTo>
                <a:lnTo>
                  <a:pt x="380" y="325882"/>
                </a:lnTo>
                <a:lnTo>
                  <a:pt x="23875" y="325882"/>
                </a:lnTo>
                <a:lnTo>
                  <a:pt x="24256" y="325755"/>
                </a:lnTo>
                <a:lnTo>
                  <a:pt x="65150" y="297561"/>
                </a:lnTo>
                <a:lnTo>
                  <a:pt x="102362" y="258318"/>
                </a:lnTo>
                <a:lnTo>
                  <a:pt x="134620" y="210312"/>
                </a:lnTo>
                <a:lnTo>
                  <a:pt x="160909" y="155321"/>
                </a:lnTo>
                <a:lnTo>
                  <a:pt x="179704" y="95377"/>
                </a:lnTo>
                <a:lnTo>
                  <a:pt x="189737" y="32385"/>
                </a:lnTo>
                <a:lnTo>
                  <a:pt x="191008" y="762"/>
                </a:lnTo>
                <a:lnTo>
                  <a:pt x="1910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653532" y="4367784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0" y="0"/>
                </a:moveTo>
                <a:lnTo>
                  <a:pt x="0" y="38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651753" y="4352290"/>
            <a:ext cx="11430" cy="15875"/>
          </a:xfrm>
          <a:custGeom>
            <a:avLst/>
            <a:gdLst/>
            <a:ahLst/>
            <a:cxnLst/>
            <a:rect l="l" t="t" r="r" b="b"/>
            <a:pathLst>
              <a:path w="11429" h="15875">
                <a:moveTo>
                  <a:pt x="9651" y="0"/>
                </a:moveTo>
                <a:lnTo>
                  <a:pt x="0" y="0"/>
                </a:lnTo>
                <a:lnTo>
                  <a:pt x="254" y="1016"/>
                </a:lnTo>
                <a:lnTo>
                  <a:pt x="1778" y="15493"/>
                </a:lnTo>
                <a:lnTo>
                  <a:pt x="1778" y="15112"/>
                </a:lnTo>
                <a:lnTo>
                  <a:pt x="11303" y="15112"/>
                </a:lnTo>
                <a:lnTo>
                  <a:pt x="96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651880" y="4352797"/>
            <a:ext cx="0" cy="635"/>
          </a:xfrm>
          <a:custGeom>
            <a:avLst/>
            <a:gdLst/>
            <a:ahLst/>
            <a:cxnLst/>
            <a:rect l="l" t="t" r="r" b="b"/>
            <a:pathLst>
              <a:path w="0" h="635">
                <a:moveTo>
                  <a:pt x="0" y="0"/>
                </a:moveTo>
                <a:lnTo>
                  <a:pt x="0" y="50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5646546" y="4337558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39" h="15239">
                <a:moveTo>
                  <a:pt x="10160" y="0"/>
                </a:moveTo>
                <a:lnTo>
                  <a:pt x="0" y="0"/>
                </a:lnTo>
                <a:lnTo>
                  <a:pt x="380" y="762"/>
                </a:lnTo>
                <a:lnTo>
                  <a:pt x="5333" y="15240"/>
                </a:lnTo>
                <a:lnTo>
                  <a:pt x="5206" y="14732"/>
                </a:lnTo>
                <a:lnTo>
                  <a:pt x="14858" y="14732"/>
                </a:lnTo>
                <a:lnTo>
                  <a:pt x="14604" y="13335"/>
                </a:lnTo>
                <a:lnTo>
                  <a:pt x="14604" y="12954"/>
                </a:lnTo>
                <a:lnTo>
                  <a:pt x="101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5646546" y="4337558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70">
                <a:moveTo>
                  <a:pt x="0" y="0"/>
                </a:moveTo>
                <a:lnTo>
                  <a:pt x="126" y="381"/>
                </a:lnTo>
                <a:lnTo>
                  <a:pt x="380" y="7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638038" y="4322571"/>
            <a:ext cx="19050" cy="15875"/>
          </a:xfrm>
          <a:custGeom>
            <a:avLst/>
            <a:gdLst/>
            <a:ahLst/>
            <a:cxnLst/>
            <a:rect l="l" t="t" r="r" b="b"/>
            <a:pathLst>
              <a:path w="19050" h="15875">
                <a:moveTo>
                  <a:pt x="10922" y="0"/>
                </a:moveTo>
                <a:lnTo>
                  <a:pt x="0" y="0"/>
                </a:lnTo>
                <a:lnTo>
                  <a:pt x="381" y="634"/>
                </a:lnTo>
                <a:lnTo>
                  <a:pt x="8636" y="15366"/>
                </a:lnTo>
                <a:lnTo>
                  <a:pt x="8509" y="14985"/>
                </a:lnTo>
                <a:lnTo>
                  <a:pt x="18669" y="14985"/>
                </a:lnTo>
                <a:lnTo>
                  <a:pt x="17525" y="11556"/>
                </a:lnTo>
                <a:lnTo>
                  <a:pt x="17399" y="11302"/>
                </a:lnTo>
                <a:lnTo>
                  <a:pt x="109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638038" y="4322571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0" y="0"/>
                </a:moveTo>
                <a:lnTo>
                  <a:pt x="381" y="634"/>
                </a:lnTo>
                <a:lnTo>
                  <a:pt x="253" y="25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472813" y="4026280"/>
            <a:ext cx="1176655" cy="296545"/>
          </a:xfrm>
          <a:custGeom>
            <a:avLst/>
            <a:gdLst/>
            <a:ahLst/>
            <a:cxnLst/>
            <a:rect l="l" t="t" r="r" b="b"/>
            <a:pathLst>
              <a:path w="1176654" h="296545">
                <a:moveTo>
                  <a:pt x="1165277" y="296291"/>
                </a:moveTo>
                <a:lnTo>
                  <a:pt x="1165478" y="296545"/>
                </a:lnTo>
                <a:lnTo>
                  <a:pt x="1165277" y="296291"/>
                </a:lnTo>
                <a:close/>
              </a:path>
              <a:path w="1176654" h="296545">
                <a:moveTo>
                  <a:pt x="253" y="0"/>
                </a:moveTo>
                <a:lnTo>
                  <a:pt x="0" y="9525"/>
                </a:lnTo>
                <a:lnTo>
                  <a:pt x="41783" y="10160"/>
                </a:lnTo>
                <a:lnTo>
                  <a:pt x="158876" y="15748"/>
                </a:lnTo>
                <a:lnTo>
                  <a:pt x="274065" y="24892"/>
                </a:lnTo>
                <a:lnTo>
                  <a:pt x="386588" y="37211"/>
                </a:lnTo>
                <a:lnTo>
                  <a:pt x="441451" y="44450"/>
                </a:lnTo>
                <a:lnTo>
                  <a:pt x="495300" y="52451"/>
                </a:lnTo>
                <a:lnTo>
                  <a:pt x="548004" y="61214"/>
                </a:lnTo>
                <a:lnTo>
                  <a:pt x="599439" y="70485"/>
                </a:lnTo>
                <a:lnTo>
                  <a:pt x="649351" y="80391"/>
                </a:lnTo>
                <a:lnTo>
                  <a:pt x="697864" y="90932"/>
                </a:lnTo>
                <a:lnTo>
                  <a:pt x="744854" y="101981"/>
                </a:lnTo>
                <a:lnTo>
                  <a:pt x="789939" y="113665"/>
                </a:lnTo>
                <a:lnTo>
                  <a:pt x="833247" y="125730"/>
                </a:lnTo>
                <a:lnTo>
                  <a:pt x="874649" y="138303"/>
                </a:lnTo>
                <a:lnTo>
                  <a:pt x="913891" y="151257"/>
                </a:lnTo>
                <a:lnTo>
                  <a:pt x="950849" y="164592"/>
                </a:lnTo>
                <a:lnTo>
                  <a:pt x="1017904" y="192405"/>
                </a:lnTo>
                <a:lnTo>
                  <a:pt x="1074674" y="221361"/>
                </a:lnTo>
                <a:lnTo>
                  <a:pt x="1120139" y="251079"/>
                </a:lnTo>
                <a:lnTo>
                  <a:pt x="1153414" y="281305"/>
                </a:lnTo>
                <a:lnTo>
                  <a:pt x="1165277" y="296291"/>
                </a:lnTo>
                <a:lnTo>
                  <a:pt x="1176147" y="296291"/>
                </a:lnTo>
                <a:lnTo>
                  <a:pt x="1145159" y="259461"/>
                </a:lnTo>
                <a:lnTo>
                  <a:pt x="1104264" y="228346"/>
                </a:lnTo>
                <a:lnTo>
                  <a:pt x="1052067" y="198374"/>
                </a:lnTo>
                <a:lnTo>
                  <a:pt x="989457" y="169672"/>
                </a:lnTo>
                <a:lnTo>
                  <a:pt x="917066" y="142240"/>
                </a:lnTo>
                <a:lnTo>
                  <a:pt x="877570" y="129286"/>
                </a:lnTo>
                <a:lnTo>
                  <a:pt x="836040" y="116586"/>
                </a:lnTo>
                <a:lnTo>
                  <a:pt x="792607" y="104394"/>
                </a:lnTo>
                <a:lnTo>
                  <a:pt x="747140" y="92837"/>
                </a:lnTo>
                <a:lnTo>
                  <a:pt x="700151" y="81661"/>
                </a:lnTo>
                <a:lnTo>
                  <a:pt x="651383" y="71120"/>
                </a:lnTo>
                <a:lnTo>
                  <a:pt x="601217" y="61087"/>
                </a:lnTo>
                <a:lnTo>
                  <a:pt x="549656" y="51816"/>
                </a:lnTo>
                <a:lnTo>
                  <a:pt x="496824" y="43053"/>
                </a:lnTo>
                <a:lnTo>
                  <a:pt x="442849" y="35052"/>
                </a:lnTo>
                <a:lnTo>
                  <a:pt x="387731" y="27813"/>
                </a:lnTo>
                <a:lnTo>
                  <a:pt x="275082" y="15367"/>
                </a:lnTo>
                <a:lnTo>
                  <a:pt x="159638" y="6350"/>
                </a:lnTo>
                <a:lnTo>
                  <a:pt x="42290" y="635"/>
                </a:lnTo>
                <a:lnTo>
                  <a:pt x="2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4396740" y="3992879"/>
            <a:ext cx="76835" cy="762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467600" y="2290572"/>
            <a:ext cx="76200" cy="30568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 txBox="1"/>
          <p:nvPr/>
        </p:nvSpPr>
        <p:spPr>
          <a:xfrm>
            <a:off x="9266681" y="4748021"/>
            <a:ext cx="2516505" cy="70739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wrap="square" lIns="0" tIns="82550" rIns="0" bIns="0" rtlCol="0" vert="horz">
            <a:spAutoFit/>
          </a:bodyPr>
          <a:lstStyle/>
          <a:p>
            <a:pPr algn="ctr" marL="121285" marR="104139" indent="-1905">
              <a:lnSpc>
                <a:spcPts val="1070"/>
              </a:lnSpc>
              <a:spcBef>
                <a:spcPts val="650"/>
              </a:spcBef>
            </a:pPr>
            <a:r>
              <a:rPr dirty="0" sz="900" spc="5">
                <a:latin typeface="Arial"/>
                <a:cs typeface="Arial"/>
              </a:rPr>
              <a:t>With </a:t>
            </a:r>
            <a:r>
              <a:rPr dirty="0" sz="900" spc="-5">
                <a:latin typeface="Arial"/>
                <a:cs typeface="Arial"/>
              </a:rPr>
              <a:t>a </a:t>
            </a:r>
            <a:r>
              <a:rPr dirty="0" sz="900">
                <a:latin typeface="Arial"/>
                <a:cs typeface="Arial"/>
              </a:rPr>
              <a:t>for each cycle, the </a:t>
            </a:r>
            <a:r>
              <a:rPr dirty="0" sz="900" spc="-5">
                <a:latin typeface="Arial"/>
                <a:cs typeface="Arial"/>
              </a:rPr>
              <a:t>bees in </a:t>
            </a:r>
            <a:r>
              <a:rPr dirty="0" sz="900">
                <a:latin typeface="Arial"/>
                <a:cs typeface="Arial"/>
              </a:rPr>
              <a:t>the </a:t>
            </a:r>
            <a:r>
              <a:rPr dirty="0" sz="900" spc="-5">
                <a:latin typeface="Arial"/>
                <a:cs typeface="Arial"/>
              </a:rPr>
              <a:t>octant  are visited and according </a:t>
            </a:r>
            <a:r>
              <a:rPr dirty="0" sz="900">
                <a:latin typeface="Arial"/>
                <a:cs typeface="Arial"/>
              </a:rPr>
              <a:t>to </a:t>
            </a:r>
            <a:r>
              <a:rPr dirty="0" sz="900" spc="-5">
                <a:latin typeface="Arial"/>
                <a:cs typeface="Arial"/>
              </a:rPr>
              <a:t>their</a:t>
            </a:r>
            <a:r>
              <a:rPr dirty="0" sz="900" spc="-16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coordinates,  </a:t>
            </a:r>
            <a:r>
              <a:rPr dirty="0" sz="900">
                <a:latin typeface="Arial"/>
                <a:cs typeface="Arial"/>
              </a:rPr>
              <a:t>they </a:t>
            </a:r>
            <a:r>
              <a:rPr dirty="0" sz="900" spc="-5">
                <a:latin typeface="Arial"/>
                <a:cs typeface="Arial"/>
              </a:rPr>
              <a:t>are inserted in </a:t>
            </a:r>
            <a:r>
              <a:rPr dirty="0" sz="900">
                <a:latin typeface="Arial"/>
                <a:cs typeface="Arial"/>
              </a:rPr>
              <a:t>the </a:t>
            </a:r>
            <a:r>
              <a:rPr dirty="0" sz="900" spc="-5">
                <a:latin typeface="Arial"/>
                <a:cs typeface="Arial"/>
              </a:rPr>
              <a:t>corresponding new  octant’s LinkedList </a:t>
            </a:r>
            <a:r>
              <a:rPr dirty="0" sz="900">
                <a:latin typeface="Arial"/>
                <a:cs typeface="Arial"/>
              </a:rPr>
              <a:t>of</a:t>
            </a:r>
            <a:r>
              <a:rPr dirty="0" sz="900" spc="-114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bees</a:t>
            </a:r>
            <a:endParaRPr sz="900">
              <a:latin typeface="Arial"/>
              <a:cs typeface="Aria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7412735" y="3758184"/>
            <a:ext cx="76200" cy="304165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9996678" y="3445002"/>
            <a:ext cx="1016635" cy="302260"/>
          </a:xfrm>
          <a:custGeom>
            <a:avLst/>
            <a:gdLst/>
            <a:ahLst/>
            <a:cxnLst/>
            <a:rect l="l" t="t" r="r" b="b"/>
            <a:pathLst>
              <a:path w="1016634" h="302260">
                <a:moveTo>
                  <a:pt x="0" y="301752"/>
                </a:moveTo>
                <a:lnTo>
                  <a:pt x="1016507" y="301752"/>
                </a:lnTo>
                <a:lnTo>
                  <a:pt x="1016507" y="0"/>
                </a:lnTo>
                <a:lnTo>
                  <a:pt x="0" y="0"/>
                </a:lnTo>
                <a:lnTo>
                  <a:pt x="0" y="30175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 txBox="1"/>
          <p:nvPr/>
        </p:nvSpPr>
        <p:spPr>
          <a:xfrm>
            <a:off x="10161778" y="3485133"/>
            <a:ext cx="6838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Octant</a:t>
            </a:r>
            <a:r>
              <a:rPr dirty="0" sz="1200" spc="-85">
                <a:latin typeface="Arial"/>
                <a:cs typeface="Arial"/>
              </a:rPr>
              <a:t> </a:t>
            </a:r>
            <a:r>
              <a:rPr dirty="0" sz="1200" spc="-15">
                <a:latin typeface="Arial"/>
                <a:cs typeface="Arial"/>
              </a:rPr>
              <a:t>o1</a:t>
            </a:r>
            <a:endParaRPr sz="12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143505" y="968502"/>
            <a:ext cx="2026920" cy="30226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wrap="square" lIns="0" tIns="53975" rIns="0" bIns="0" rtlCol="0" vert="horz">
            <a:spAutoFit/>
          </a:bodyPr>
          <a:lstStyle/>
          <a:p>
            <a:pPr marL="117475">
              <a:lnSpc>
                <a:spcPct val="100000"/>
              </a:lnSpc>
              <a:spcBef>
                <a:spcPts val="425"/>
              </a:spcBef>
            </a:pPr>
            <a:r>
              <a:rPr dirty="0" sz="1200" spc="-10">
                <a:latin typeface="Arial"/>
                <a:cs typeface="Arial"/>
              </a:rPr>
              <a:t>collisionDetector(Octant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o)</a:t>
            </a:r>
            <a:endParaRPr sz="1200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3116579" y="1267967"/>
            <a:ext cx="76200" cy="18287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 txBox="1"/>
          <p:nvPr/>
        </p:nvSpPr>
        <p:spPr>
          <a:xfrm>
            <a:off x="9569957" y="3958590"/>
            <a:ext cx="1905000" cy="52578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wrap="square" lIns="0" tIns="17145" rIns="0" bIns="0" rtlCol="0" vert="horz">
            <a:spAutoFit/>
          </a:bodyPr>
          <a:lstStyle/>
          <a:p>
            <a:pPr algn="ctr" marL="312420" marR="289560" indent="-5715">
              <a:lnSpc>
                <a:spcPct val="95000"/>
              </a:lnSpc>
              <a:spcBef>
                <a:spcPts val="135"/>
              </a:spcBef>
            </a:pPr>
            <a:r>
              <a:rPr dirty="0" sz="1100" spc="-20">
                <a:latin typeface="Arial"/>
                <a:cs typeface="Arial"/>
              </a:rPr>
              <a:t>When</a:t>
            </a:r>
            <a:r>
              <a:rPr dirty="0" sz="1100" spc="-105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all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the</a:t>
            </a:r>
            <a:r>
              <a:rPr dirty="0" sz="1100" spc="-65">
                <a:latin typeface="Arial"/>
                <a:cs typeface="Arial"/>
              </a:rPr>
              <a:t> </a:t>
            </a:r>
            <a:r>
              <a:rPr dirty="0" sz="1100" spc="-25">
                <a:latin typeface="Arial"/>
                <a:cs typeface="Arial"/>
              </a:rPr>
              <a:t>bees</a:t>
            </a:r>
            <a:r>
              <a:rPr dirty="0" sz="1100" spc="-19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are  </a:t>
            </a:r>
            <a:r>
              <a:rPr dirty="0" sz="1100" spc="-25">
                <a:latin typeface="Arial"/>
                <a:cs typeface="Arial"/>
              </a:rPr>
              <a:t>relocated </a:t>
            </a:r>
            <a:r>
              <a:rPr dirty="0" sz="1100" spc="-5">
                <a:latin typeface="Arial"/>
                <a:cs typeface="Arial"/>
              </a:rPr>
              <a:t>in </a:t>
            </a:r>
            <a:r>
              <a:rPr dirty="0" sz="1100" spc="-10">
                <a:latin typeface="Arial"/>
                <a:cs typeface="Arial"/>
              </a:rPr>
              <a:t>the</a:t>
            </a:r>
            <a:r>
              <a:rPr dirty="0" sz="1100" spc="-114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8new  </a:t>
            </a:r>
            <a:r>
              <a:rPr dirty="0" sz="1100" spc="-25">
                <a:latin typeface="Arial"/>
                <a:cs typeface="Arial"/>
              </a:rPr>
              <a:t>octants:</a:t>
            </a:r>
            <a:endParaRPr sz="1100">
              <a:latin typeface="Arial"/>
              <a:cs typeface="Arial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4169664" y="890041"/>
            <a:ext cx="6817817" cy="270939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83" name="object 83"/>
          <p:cNvGraphicFramePr>
            <a:graphicFrameLocks noGrp="1"/>
          </p:cNvGraphicFramePr>
          <p:nvPr/>
        </p:nvGraphicFramePr>
        <p:xfrm>
          <a:off x="10003917" y="1707346"/>
          <a:ext cx="955040" cy="1581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5040"/>
              </a:tblGrid>
              <a:tr h="250825">
                <a:tc>
                  <a:txBody>
                    <a:bodyPr/>
                    <a:lstStyle/>
                    <a:p>
                      <a:pPr marL="127000">
                        <a:lnSpc>
                          <a:spcPts val="1325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Octant</a:t>
                      </a:r>
                      <a:r>
                        <a:rPr dirty="0" sz="12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o6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346075">
                <a:tc>
                  <a:txBody>
                    <a:bodyPr/>
                    <a:lstStyle/>
                    <a:p>
                      <a:pPr algn="r" marR="14287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Octant</a:t>
                      </a:r>
                      <a:r>
                        <a:rPr dirty="0" sz="1200" spc="-1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o5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66675"/>
                </a:tc>
              </a:tr>
              <a:tr h="359410">
                <a:tc>
                  <a:txBody>
                    <a:bodyPr/>
                    <a:lstStyle/>
                    <a:p>
                      <a:pPr algn="r" marR="120014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Octant</a:t>
                      </a:r>
                      <a:r>
                        <a:rPr dirty="0" sz="1200" spc="-1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o4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80010"/>
                </a:tc>
              </a:tr>
              <a:tr h="359410">
                <a:tc>
                  <a:txBody>
                    <a:bodyPr/>
                    <a:lstStyle/>
                    <a:p>
                      <a:pPr algn="r" marR="1206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Octant</a:t>
                      </a:r>
                      <a:r>
                        <a:rPr dirty="0" sz="1200" spc="-1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o3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80010"/>
                </a:tc>
              </a:tr>
              <a:tr h="264795">
                <a:tc>
                  <a:txBody>
                    <a:bodyPr/>
                    <a:lstStyle/>
                    <a:p>
                      <a:pPr algn="r" marR="125095">
                        <a:lnSpc>
                          <a:spcPts val="1355"/>
                        </a:lnSpc>
                        <a:spcBef>
                          <a:spcPts val="63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Octant</a:t>
                      </a:r>
                      <a:r>
                        <a:rPr dirty="0" sz="1200" spc="-1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o2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80010"/>
                </a:tc>
              </a:tr>
            </a:tbl>
          </a:graphicData>
        </a:graphic>
      </p:graphicFrame>
      <p:sp>
        <p:nvSpPr>
          <p:cNvPr id="84" name="object 84"/>
          <p:cNvSpPr txBox="1"/>
          <p:nvPr/>
        </p:nvSpPr>
        <p:spPr>
          <a:xfrm>
            <a:off x="10124313" y="946150"/>
            <a:ext cx="6781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Octant</a:t>
            </a:r>
            <a:r>
              <a:rPr dirty="0" sz="1200" spc="-130">
                <a:latin typeface="Arial"/>
                <a:cs typeface="Arial"/>
              </a:rPr>
              <a:t> </a:t>
            </a:r>
            <a:r>
              <a:rPr dirty="0" sz="1200" spc="-15">
                <a:latin typeface="Arial"/>
                <a:cs typeface="Arial"/>
              </a:rPr>
              <a:t>o8</a:t>
            </a:r>
            <a:endParaRPr sz="12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0124313" y="1314958"/>
            <a:ext cx="6781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Octant</a:t>
            </a:r>
            <a:r>
              <a:rPr dirty="0" sz="1200" spc="-130">
                <a:latin typeface="Arial"/>
                <a:cs typeface="Arial"/>
              </a:rPr>
              <a:t> </a:t>
            </a:r>
            <a:r>
              <a:rPr dirty="0" sz="1200" spc="-15">
                <a:latin typeface="Arial"/>
                <a:cs typeface="Arial"/>
              </a:rPr>
              <a:t>o7</a:t>
            </a:r>
            <a:endParaRPr sz="1200">
              <a:latin typeface="Arial"/>
              <a:cs typeface="Arial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4245864" y="1102486"/>
            <a:ext cx="2928620" cy="0"/>
          </a:xfrm>
          <a:custGeom>
            <a:avLst/>
            <a:gdLst/>
            <a:ahLst/>
            <a:cxnLst/>
            <a:rect l="l" t="t" r="r" b="b"/>
            <a:pathLst>
              <a:path w="2928620" h="0">
                <a:moveTo>
                  <a:pt x="0" y="0"/>
                </a:moveTo>
                <a:lnTo>
                  <a:pt x="2928366" y="0"/>
                </a:lnTo>
              </a:path>
            </a:pathLst>
          </a:custGeom>
          <a:ln w="4089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7066533" y="1088897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69">
                <a:moveTo>
                  <a:pt x="1650" y="0"/>
                </a:moveTo>
                <a:lnTo>
                  <a:pt x="0" y="762"/>
                </a:lnTo>
                <a:lnTo>
                  <a:pt x="889" y="507"/>
                </a:lnTo>
                <a:lnTo>
                  <a:pt x="16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7066533" y="1089405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4">
                <a:moveTo>
                  <a:pt x="889" y="0"/>
                </a:moveTo>
                <a:lnTo>
                  <a:pt x="0" y="254"/>
                </a:lnTo>
                <a:lnTo>
                  <a:pt x="508" y="254"/>
                </a:lnTo>
                <a:lnTo>
                  <a:pt x="8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7067422" y="1088897"/>
            <a:ext cx="2540" cy="635"/>
          </a:xfrm>
          <a:custGeom>
            <a:avLst/>
            <a:gdLst/>
            <a:ahLst/>
            <a:cxnLst/>
            <a:rect l="l" t="t" r="r" b="b"/>
            <a:pathLst>
              <a:path w="2540" h="634">
                <a:moveTo>
                  <a:pt x="2412" y="0"/>
                </a:moveTo>
                <a:lnTo>
                  <a:pt x="761" y="0"/>
                </a:lnTo>
                <a:lnTo>
                  <a:pt x="0" y="507"/>
                </a:lnTo>
                <a:lnTo>
                  <a:pt x="1777" y="0"/>
                </a:lnTo>
                <a:lnTo>
                  <a:pt x="24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7060438" y="1081913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69">
                <a:moveTo>
                  <a:pt x="1650" y="0"/>
                </a:moveTo>
                <a:lnTo>
                  <a:pt x="761" y="126"/>
                </a:lnTo>
                <a:lnTo>
                  <a:pt x="0" y="762"/>
                </a:lnTo>
                <a:lnTo>
                  <a:pt x="16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7060438" y="1082294"/>
            <a:ext cx="135890" cy="0"/>
          </a:xfrm>
          <a:custGeom>
            <a:avLst/>
            <a:gdLst/>
            <a:ahLst/>
            <a:cxnLst/>
            <a:rect l="l" t="t" r="r" b="b"/>
            <a:pathLst>
              <a:path w="135890" h="0">
                <a:moveTo>
                  <a:pt x="0" y="0"/>
                </a:moveTo>
                <a:lnTo>
                  <a:pt x="135762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7061200" y="1065275"/>
            <a:ext cx="2898140" cy="0"/>
          </a:xfrm>
          <a:custGeom>
            <a:avLst/>
            <a:gdLst/>
            <a:ahLst/>
            <a:cxnLst/>
            <a:rect l="l" t="t" r="r" b="b"/>
            <a:pathLst>
              <a:path w="2898140" h="0">
                <a:moveTo>
                  <a:pt x="0" y="0"/>
                </a:moveTo>
                <a:lnTo>
                  <a:pt x="2897758" y="0"/>
                </a:lnTo>
              </a:path>
            </a:pathLst>
          </a:custGeom>
          <a:ln w="3352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9177273" y="4841747"/>
            <a:ext cx="66675" cy="762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8305800" y="4879784"/>
            <a:ext cx="871855" cy="0"/>
          </a:xfrm>
          <a:custGeom>
            <a:avLst/>
            <a:gdLst/>
            <a:ahLst/>
            <a:cxnLst/>
            <a:rect l="l" t="t" r="r" b="b"/>
            <a:pathLst>
              <a:path w="871854" h="0">
                <a:moveTo>
                  <a:pt x="0" y="0"/>
                </a:moveTo>
                <a:lnTo>
                  <a:pt x="87148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9189973" y="4875021"/>
            <a:ext cx="63500" cy="9525"/>
          </a:xfrm>
          <a:custGeom>
            <a:avLst/>
            <a:gdLst/>
            <a:ahLst/>
            <a:cxnLst/>
            <a:rect l="l" t="t" r="r" b="b"/>
            <a:pathLst>
              <a:path w="63500" h="9525">
                <a:moveTo>
                  <a:pt x="53975" y="0"/>
                </a:moveTo>
                <a:lnTo>
                  <a:pt x="0" y="0"/>
                </a:lnTo>
                <a:lnTo>
                  <a:pt x="0" y="9525"/>
                </a:lnTo>
                <a:lnTo>
                  <a:pt x="53975" y="9525"/>
                </a:lnTo>
                <a:lnTo>
                  <a:pt x="63500" y="4825"/>
                </a:lnTo>
                <a:lnTo>
                  <a:pt x="539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10483595" y="4483608"/>
            <a:ext cx="76200" cy="263144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8526" y="565226"/>
            <a:ext cx="884301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5"/>
              <a:t>WHY </a:t>
            </a:r>
            <a:r>
              <a:rPr dirty="0" sz="3200"/>
              <a:t>OUR DATA STRUCTURE IS THE</a:t>
            </a:r>
            <a:r>
              <a:rPr dirty="0" sz="3200" spc="-220"/>
              <a:t> </a:t>
            </a:r>
            <a:r>
              <a:rPr dirty="0" sz="3200"/>
              <a:t>IDEAL?</a:t>
            </a:r>
            <a:endParaRPr sz="3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62990" y="2464561"/>
          <a:ext cx="5637530" cy="1623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4160"/>
                <a:gridCol w="2804160"/>
              </a:tblGrid>
              <a:tr h="487045">
                <a:tc>
                  <a:txBody>
                    <a:bodyPr/>
                    <a:lstStyle/>
                    <a:p>
                      <a:pPr algn="ctr" marL="246379">
                        <a:lnSpc>
                          <a:spcPts val="2055"/>
                        </a:lnSpc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Method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0825">
                        <a:lnSpc>
                          <a:spcPts val="2055"/>
                        </a:lnSpc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Complexity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</a:tr>
              <a:tr h="557530">
                <a:tc>
                  <a:txBody>
                    <a:bodyPr/>
                    <a:lstStyle/>
                    <a:p>
                      <a:pPr algn="ctr" marL="274320">
                        <a:lnSpc>
                          <a:spcPts val="2055"/>
                        </a:lnSpc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readAndSaveData()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49554">
                        <a:lnSpc>
                          <a:spcPts val="2055"/>
                        </a:lnSpc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O(n)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557530">
                <a:tc>
                  <a:txBody>
                    <a:bodyPr/>
                    <a:lstStyle/>
                    <a:p>
                      <a:pPr algn="ctr" marL="262890">
                        <a:lnSpc>
                          <a:spcPts val="2060"/>
                        </a:lnSpc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collisionDetector()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48920">
                        <a:lnSpc>
                          <a:spcPts val="2060"/>
                        </a:lnSpc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O(n*x)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97127" y="1329944"/>
            <a:ext cx="10153650" cy="381507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5080">
              <a:lnSpc>
                <a:spcPct val="98900"/>
              </a:lnSpc>
              <a:spcBef>
                <a:spcPts val="120"/>
              </a:spcBef>
            </a:pPr>
            <a:r>
              <a:rPr dirty="0" sz="1800" spc="-20">
                <a:latin typeface="Arial"/>
                <a:cs typeface="Arial"/>
              </a:rPr>
              <a:t>We </a:t>
            </a:r>
            <a:r>
              <a:rPr dirty="0" sz="1800" spc="-5">
                <a:latin typeface="Arial"/>
                <a:cs typeface="Arial"/>
              </a:rPr>
              <a:t>decided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implement </a:t>
            </a:r>
            <a:r>
              <a:rPr dirty="0" sz="1800">
                <a:latin typeface="Arial"/>
                <a:cs typeface="Arial"/>
              </a:rPr>
              <a:t>this </a:t>
            </a:r>
            <a:r>
              <a:rPr dirty="0" sz="1800" spc="-5">
                <a:latin typeface="Arial"/>
                <a:cs typeface="Arial"/>
              </a:rPr>
              <a:t>data </a:t>
            </a:r>
            <a:r>
              <a:rPr dirty="0" sz="1800">
                <a:latin typeface="Arial"/>
                <a:cs typeface="Arial"/>
              </a:rPr>
              <a:t>structure </a:t>
            </a:r>
            <a:r>
              <a:rPr dirty="0" sz="1800" spc="-5">
                <a:latin typeface="Arial"/>
                <a:cs typeface="Arial"/>
              </a:rPr>
              <a:t>since </a:t>
            </a:r>
            <a:r>
              <a:rPr dirty="0" sz="1800">
                <a:latin typeface="Arial"/>
                <a:cs typeface="Arial"/>
              </a:rPr>
              <a:t>it </a:t>
            </a:r>
            <a:r>
              <a:rPr dirty="0" sz="1800" spc="-5">
                <a:latin typeface="Arial"/>
                <a:cs typeface="Arial"/>
              </a:rPr>
              <a:t>is not </a:t>
            </a:r>
            <a:r>
              <a:rPr dirty="0" sz="1800" spc="-10">
                <a:latin typeface="Arial"/>
                <a:cs typeface="Arial"/>
              </a:rPr>
              <a:t>difficult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interpret and understand; </a:t>
            </a:r>
            <a:r>
              <a:rPr dirty="0" sz="1800" spc="-25">
                <a:latin typeface="Arial"/>
                <a:cs typeface="Arial"/>
              </a:rPr>
              <a:t>we  </a:t>
            </a:r>
            <a:r>
              <a:rPr dirty="0" sz="1800" spc="-5">
                <a:latin typeface="Arial"/>
                <a:cs typeface="Arial"/>
              </a:rPr>
              <a:t>think </a:t>
            </a:r>
            <a:r>
              <a:rPr dirty="0" sz="1800">
                <a:latin typeface="Arial"/>
                <a:cs typeface="Arial"/>
              </a:rPr>
              <a:t>it </a:t>
            </a:r>
            <a:r>
              <a:rPr dirty="0" sz="1800" spc="-5">
                <a:latin typeface="Arial"/>
                <a:cs typeface="Arial"/>
              </a:rPr>
              <a:t>is a </a:t>
            </a:r>
            <a:r>
              <a:rPr dirty="0" sz="1800">
                <a:latin typeface="Arial"/>
                <a:cs typeface="Arial"/>
              </a:rPr>
              <a:t>very </a:t>
            </a:r>
            <a:r>
              <a:rPr dirty="0" sz="1800" spc="-5">
                <a:latin typeface="Arial"/>
                <a:cs typeface="Arial"/>
              </a:rPr>
              <a:t>useful data </a:t>
            </a:r>
            <a:r>
              <a:rPr dirty="0" sz="1800">
                <a:latin typeface="Arial"/>
                <a:cs typeface="Arial"/>
              </a:rPr>
              <a:t>structure for </a:t>
            </a:r>
            <a:r>
              <a:rPr dirty="0" sz="1800" spc="-15">
                <a:latin typeface="Arial"/>
                <a:cs typeface="Arial"/>
              </a:rPr>
              <a:t>what </a:t>
            </a:r>
            <a:r>
              <a:rPr dirty="0" sz="1800" spc="-25">
                <a:latin typeface="Arial"/>
                <a:cs typeface="Arial"/>
              </a:rPr>
              <a:t>we </a:t>
            </a:r>
            <a:r>
              <a:rPr dirty="0" sz="1800" spc="-15">
                <a:latin typeface="Arial"/>
                <a:cs typeface="Arial"/>
              </a:rPr>
              <a:t>want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5">
                <a:latin typeface="Arial"/>
                <a:cs typeface="Arial"/>
              </a:rPr>
              <a:t>achieve. </a:t>
            </a:r>
            <a:r>
              <a:rPr dirty="0" sz="1800">
                <a:latin typeface="Arial"/>
                <a:cs typeface="Arial"/>
              </a:rPr>
              <a:t>It </a:t>
            </a:r>
            <a:r>
              <a:rPr dirty="0" sz="1800" spc="-10">
                <a:latin typeface="Arial"/>
                <a:cs typeface="Arial"/>
              </a:rPr>
              <a:t>works </a:t>
            </a:r>
            <a:r>
              <a:rPr dirty="0" sz="1800" spc="-15">
                <a:latin typeface="Arial"/>
                <a:cs typeface="Arial"/>
              </a:rPr>
              <a:t>well </a:t>
            </a:r>
            <a:r>
              <a:rPr dirty="0" sz="1800" spc="-5">
                <a:latin typeface="Arial"/>
                <a:cs typeface="Arial"/>
              </a:rPr>
              <a:t>and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complexity </a:t>
            </a:r>
            <a:r>
              <a:rPr dirty="0" sz="1800">
                <a:latin typeface="Arial"/>
                <a:cs typeface="Arial"/>
              </a:rPr>
              <a:t>of  its </a:t>
            </a:r>
            <a:r>
              <a:rPr dirty="0" sz="1800" spc="-5">
                <a:latin typeface="Arial"/>
                <a:cs typeface="Arial"/>
              </a:rPr>
              <a:t>methods are </a:t>
            </a:r>
            <a:r>
              <a:rPr dirty="0" sz="1800">
                <a:latin typeface="Arial"/>
                <a:cs typeface="Arial"/>
              </a:rPr>
              <a:t>O(n) </a:t>
            </a:r>
            <a:r>
              <a:rPr dirty="0" sz="1800" spc="-5">
                <a:latin typeface="Arial"/>
                <a:cs typeface="Arial"/>
              </a:rPr>
              <a:t>and O(n*x), </a:t>
            </a:r>
            <a:r>
              <a:rPr dirty="0" sz="1800" spc="-15">
                <a:latin typeface="Arial"/>
                <a:cs typeface="Arial"/>
              </a:rPr>
              <a:t>which allows </a:t>
            </a:r>
            <a:r>
              <a:rPr dirty="0" sz="1800">
                <a:latin typeface="Arial"/>
                <a:cs typeface="Arial"/>
              </a:rPr>
              <a:t>it to </a:t>
            </a:r>
            <a:r>
              <a:rPr dirty="0" sz="1800" spc="-5">
                <a:latin typeface="Arial"/>
                <a:cs typeface="Arial"/>
              </a:rPr>
              <a:t>be </a:t>
            </a:r>
            <a:r>
              <a:rPr dirty="0" sz="1800">
                <a:latin typeface="Arial"/>
                <a:cs typeface="Arial"/>
              </a:rPr>
              <a:t>fast </a:t>
            </a:r>
            <a:r>
              <a:rPr dirty="0" sz="1800" spc="-5">
                <a:latin typeface="Arial"/>
                <a:cs typeface="Arial"/>
              </a:rPr>
              <a:t>in </a:t>
            </a:r>
            <a:r>
              <a:rPr dirty="0" sz="1800">
                <a:latin typeface="Arial"/>
                <a:cs typeface="Arial"/>
              </a:rPr>
              <a:t>its</a:t>
            </a:r>
            <a:r>
              <a:rPr dirty="0" sz="1800" spc="-13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execution.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00">
              <a:latin typeface="Times New Roman"/>
              <a:cs typeface="Times New Roman"/>
            </a:endParaRPr>
          </a:p>
          <a:p>
            <a:pPr marL="5677535">
              <a:lnSpc>
                <a:spcPts val="2130"/>
              </a:lnSpc>
            </a:pPr>
            <a:r>
              <a:rPr dirty="0" sz="1800" spc="-5">
                <a:latin typeface="Arial"/>
                <a:cs typeface="Arial"/>
              </a:rPr>
              <a:t>n </a:t>
            </a:r>
            <a:r>
              <a:rPr dirty="0" sz="1800">
                <a:latin typeface="Arial"/>
                <a:cs typeface="Arial"/>
              </a:rPr>
              <a:t>= </a:t>
            </a:r>
            <a:r>
              <a:rPr dirty="0" sz="1800" spc="-5">
                <a:latin typeface="Arial"/>
                <a:cs typeface="Arial"/>
              </a:rPr>
              <a:t>number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bees</a:t>
            </a:r>
            <a:endParaRPr sz="1800">
              <a:latin typeface="Arial"/>
              <a:cs typeface="Arial"/>
            </a:endParaRPr>
          </a:p>
          <a:p>
            <a:pPr marL="5677535">
              <a:lnSpc>
                <a:spcPts val="2130"/>
              </a:lnSpc>
            </a:pPr>
            <a:r>
              <a:rPr dirty="0" sz="1800">
                <a:latin typeface="Arial"/>
                <a:cs typeface="Arial"/>
              </a:rPr>
              <a:t>x = </a:t>
            </a:r>
            <a:r>
              <a:rPr dirty="0" sz="1800" spc="-5">
                <a:latin typeface="Arial"/>
                <a:cs typeface="Arial"/>
              </a:rPr>
              <a:t>larger number </a:t>
            </a:r>
            <a:r>
              <a:rPr dirty="0" sz="1800" spc="-10">
                <a:latin typeface="Arial"/>
                <a:cs typeface="Arial"/>
              </a:rPr>
              <a:t>between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1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longitude,</a:t>
            </a:r>
            <a:endParaRPr sz="1800">
              <a:latin typeface="Arial"/>
              <a:cs typeface="Arial"/>
            </a:endParaRPr>
          </a:p>
          <a:p>
            <a:pPr marL="5677535">
              <a:lnSpc>
                <a:spcPts val="2130"/>
              </a:lnSpc>
              <a:spcBef>
                <a:spcPts val="35"/>
              </a:spcBef>
            </a:pPr>
            <a:r>
              <a:rPr dirty="0" sz="1800" spc="-5">
                <a:latin typeface="Arial"/>
                <a:cs typeface="Arial"/>
              </a:rPr>
              <a:t>latitude </a:t>
            </a:r>
            <a:r>
              <a:rPr dirty="0" sz="1800" spc="-10">
                <a:latin typeface="Arial"/>
                <a:cs typeface="Arial"/>
              </a:rPr>
              <a:t>and height </a:t>
            </a:r>
            <a:r>
              <a:rPr dirty="0" sz="1800" spc="-5">
                <a:latin typeface="Arial"/>
                <a:cs typeface="Arial"/>
              </a:rPr>
              <a:t>of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space </a:t>
            </a:r>
            <a:r>
              <a:rPr dirty="0" sz="1800" spc="-15">
                <a:latin typeface="Arial"/>
                <a:cs typeface="Arial"/>
              </a:rPr>
              <a:t>were</a:t>
            </a:r>
            <a:r>
              <a:rPr dirty="0" sz="1800" spc="-10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  <a:p>
            <a:pPr marL="5677535" marR="2484755">
              <a:lnSpc>
                <a:spcPts val="2060"/>
              </a:lnSpc>
              <a:spcBef>
                <a:spcPts val="125"/>
              </a:spcBef>
            </a:pPr>
            <a:r>
              <a:rPr dirty="0" sz="1800" spc="-5">
                <a:latin typeface="Arial"/>
                <a:cs typeface="Arial"/>
              </a:rPr>
              <a:t>bees are located</a:t>
            </a:r>
            <a:r>
              <a:rPr dirty="0" sz="1800" spc="-12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in.  </a:t>
            </a:r>
            <a:r>
              <a:rPr dirty="0" sz="1800" spc="-35">
                <a:latin typeface="Arial"/>
                <a:cs typeface="Arial"/>
              </a:rPr>
              <a:t>Time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complexity:</a:t>
            </a:r>
            <a:endParaRPr sz="1800">
              <a:latin typeface="Arial"/>
              <a:cs typeface="Arial"/>
            </a:endParaRPr>
          </a:p>
          <a:p>
            <a:pPr marL="5677535" marR="300990">
              <a:lnSpc>
                <a:spcPts val="2100"/>
              </a:lnSpc>
              <a:spcBef>
                <a:spcPts val="250"/>
              </a:spcBef>
            </a:pPr>
            <a:r>
              <a:rPr dirty="0" sz="1800" spc="-5">
                <a:latin typeface="Arial"/>
                <a:cs typeface="Arial"/>
              </a:rPr>
              <a:t>T(n*x)=8n*T(x/8)+c. </a:t>
            </a:r>
            <a:r>
              <a:rPr dirty="0" sz="1800" spc="-35">
                <a:latin typeface="Arial"/>
                <a:cs typeface="Arial"/>
              </a:rPr>
              <a:t>However, </a:t>
            </a:r>
            <a:r>
              <a:rPr dirty="0" sz="1800">
                <a:latin typeface="Arial"/>
                <a:cs typeface="Arial"/>
              </a:rPr>
              <a:t>this  </a:t>
            </a:r>
            <a:r>
              <a:rPr dirty="0" sz="1800" spc="-5">
                <a:latin typeface="Arial"/>
                <a:cs typeface="Arial"/>
              </a:rPr>
              <a:t>equation in big </a:t>
            </a:r>
            <a:r>
              <a:rPr dirty="0" sz="1800">
                <a:latin typeface="Arial"/>
                <a:cs typeface="Arial"/>
              </a:rPr>
              <a:t>O </a:t>
            </a:r>
            <a:r>
              <a:rPr dirty="0" sz="1800" spc="-5">
                <a:latin typeface="Arial"/>
                <a:cs typeface="Arial"/>
              </a:rPr>
              <a:t>notation equals</a:t>
            </a:r>
            <a:r>
              <a:rPr dirty="0" sz="1800" spc="-15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O(n*x).</a:t>
            </a:r>
            <a:endParaRPr sz="1800">
              <a:latin typeface="Arial"/>
              <a:cs typeface="Arial"/>
            </a:endParaRPr>
          </a:p>
          <a:p>
            <a:pPr marL="12700" marR="527050">
              <a:lnSpc>
                <a:spcPts val="2100"/>
              </a:lnSpc>
              <a:spcBef>
                <a:spcPts val="1695"/>
              </a:spcBef>
            </a:pPr>
            <a:r>
              <a:rPr dirty="0" sz="1800">
                <a:latin typeface="Arial"/>
                <a:cs typeface="Arial"/>
              </a:rPr>
              <a:t>The time </a:t>
            </a:r>
            <a:r>
              <a:rPr dirty="0" sz="1800" spc="-5">
                <a:latin typeface="Arial"/>
                <a:cs typeface="Arial"/>
              </a:rPr>
              <a:t>complexity </a:t>
            </a:r>
            <a:r>
              <a:rPr dirty="0" sz="1800">
                <a:latin typeface="Arial"/>
                <a:cs typeface="Arial"/>
              </a:rPr>
              <a:t>of </a:t>
            </a:r>
            <a:r>
              <a:rPr dirty="0" sz="1800" spc="-5">
                <a:latin typeface="Arial"/>
                <a:cs typeface="Arial"/>
              </a:rPr>
              <a:t>detecting collisions not </a:t>
            </a:r>
            <a:r>
              <a:rPr dirty="0" sz="1800" spc="-10">
                <a:latin typeface="Arial"/>
                <a:cs typeface="Arial"/>
              </a:rPr>
              <a:t>only </a:t>
            </a:r>
            <a:r>
              <a:rPr dirty="0" sz="1800" spc="-5">
                <a:latin typeface="Arial"/>
                <a:cs typeface="Arial"/>
              </a:rPr>
              <a:t>depends on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number </a:t>
            </a:r>
            <a:r>
              <a:rPr dirty="0" sz="1800">
                <a:latin typeface="Arial"/>
                <a:cs typeface="Arial"/>
              </a:rPr>
              <a:t>of </a:t>
            </a:r>
            <a:r>
              <a:rPr dirty="0" sz="1800" spc="-5">
                <a:latin typeface="Arial"/>
                <a:cs typeface="Arial"/>
              </a:rPr>
              <a:t>bees, but also</a:t>
            </a:r>
            <a:r>
              <a:rPr dirty="0" sz="1800" spc="-27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on  how big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space </a:t>
            </a:r>
            <a:r>
              <a:rPr dirty="0" sz="1800" spc="-15">
                <a:latin typeface="Arial"/>
                <a:cs typeface="Arial"/>
              </a:rPr>
              <a:t>were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bees are located</a:t>
            </a:r>
            <a:r>
              <a:rPr dirty="0" sz="1800" spc="-1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7645" y="565226"/>
            <a:ext cx="4145279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TIME</a:t>
            </a:r>
            <a:r>
              <a:rPr dirty="0" sz="3200" spc="-150"/>
              <a:t> </a:t>
            </a:r>
            <a:r>
              <a:rPr dirty="0" sz="3200" spc="-5"/>
              <a:t>CONSUMPTION</a:t>
            </a:r>
            <a:endParaRPr sz="3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15429" y="1923033"/>
          <a:ext cx="5516880" cy="2999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8460"/>
                <a:gridCol w="1268095"/>
                <a:gridCol w="1306195"/>
                <a:gridCol w="1264920"/>
              </a:tblGrid>
              <a:tr h="1205230">
                <a:tc>
                  <a:txBody>
                    <a:bodyPr/>
                    <a:lstStyle/>
                    <a:p>
                      <a:pPr algn="just" marL="77470" marR="41910">
                        <a:lnSpc>
                          <a:spcPts val="2140"/>
                        </a:lnSpc>
                        <a:spcBef>
                          <a:spcPts val="25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Number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of 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bees in data 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78105" marR="179070">
                        <a:lnSpc>
                          <a:spcPts val="2100"/>
                        </a:lnSpc>
                        <a:spcBef>
                          <a:spcPts val="125"/>
                        </a:spcBef>
                      </a:pPr>
                      <a:r>
                        <a:rPr dirty="0" sz="1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Average 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time</a:t>
                      </a:r>
                      <a:r>
                        <a:rPr dirty="0" sz="1800" spc="-16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(ms)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587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78105" marR="166370">
                        <a:lnSpc>
                          <a:spcPts val="2100"/>
                        </a:lnSpc>
                        <a:spcBef>
                          <a:spcPts val="125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ax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imum 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time</a:t>
                      </a:r>
                      <a:r>
                        <a:rPr dirty="0" sz="1800" spc="-1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(ms)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587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78105" marR="175260">
                        <a:lnSpc>
                          <a:spcPts val="2100"/>
                        </a:lnSpc>
                        <a:spcBef>
                          <a:spcPts val="125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Mi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im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 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time</a:t>
                      </a:r>
                      <a:r>
                        <a:rPr dirty="0" sz="1800" spc="-17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(ms)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587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</a:tr>
              <a:tr h="295910">
                <a:tc>
                  <a:txBody>
                    <a:bodyPr/>
                    <a:lstStyle/>
                    <a:p>
                      <a:pPr marL="77470">
                        <a:lnSpc>
                          <a:spcPts val="2060"/>
                        </a:lnSpc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ts val="2060"/>
                        </a:lnSpc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2060"/>
                        </a:lnSpc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2060"/>
                        </a:lnSpc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77470">
                        <a:lnSpc>
                          <a:spcPts val="2055"/>
                        </a:lnSpc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150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2055"/>
                        </a:lnSpc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2055"/>
                        </a:lnSpc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2055"/>
                        </a:lnSpc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77470">
                        <a:lnSpc>
                          <a:spcPts val="2060"/>
                        </a:lnSpc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1,500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2060"/>
                        </a:lnSpc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25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2060"/>
                        </a:lnSpc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114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2060"/>
                        </a:lnSpc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77470">
                        <a:lnSpc>
                          <a:spcPts val="2060"/>
                        </a:lnSpc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15,000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2060"/>
                        </a:lnSpc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333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2060"/>
                        </a:lnSpc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1180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2060"/>
                        </a:lnSpc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19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77470">
                        <a:lnSpc>
                          <a:spcPts val="2060"/>
                        </a:lnSpc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150,000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2060"/>
                        </a:lnSpc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1326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2060"/>
                        </a:lnSpc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3817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2060"/>
                        </a:lnSpc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286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77470">
                        <a:lnSpc>
                          <a:spcPts val="2060"/>
                        </a:lnSpc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1,500,000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2060"/>
                        </a:lnSpc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6477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2060"/>
                        </a:lnSpc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50423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2060"/>
                        </a:lnSpc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1668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451219" y="1923033"/>
          <a:ext cx="5516245" cy="2999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8460"/>
                <a:gridCol w="1268095"/>
                <a:gridCol w="1306195"/>
                <a:gridCol w="1264920"/>
              </a:tblGrid>
              <a:tr h="1246505">
                <a:tc>
                  <a:txBody>
                    <a:bodyPr/>
                    <a:lstStyle/>
                    <a:p>
                      <a:pPr algn="just" marL="78740" marR="41275">
                        <a:lnSpc>
                          <a:spcPts val="2140"/>
                        </a:lnSpc>
                        <a:spcBef>
                          <a:spcPts val="25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Number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of 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bees in data 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78740" marR="178435">
                        <a:lnSpc>
                          <a:spcPts val="2100"/>
                        </a:lnSpc>
                        <a:spcBef>
                          <a:spcPts val="125"/>
                        </a:spcBef>
                      </a:pPr>
                      <a:r>
                        <a:rPr dirty="0" sz="1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Average 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time</a:t>
                      </a:r>
                      <a:r>
                        <a:rPr dirty="0" sz="1800" spc="-17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(ms)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587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78740" marR="165100">
                        <a:lnSpc>
                          <a:spcPts val="2100"/>
                        </a:lnSpc>
                        <a:spcBef>
                          <a:spcPts val="125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ax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imum 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time</a:t>
                      </a:r>
                      <a:r>
                        <a:rPr dirty="0" sz="1800" spc="-1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(ms)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587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79375" marR="174625">
                        <a:lnSpc>
                          <a:spcPts val="2100"/>
                        </a:lnSpc>
                        <a:spcBef>
                          <a:spcPts val="125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Mi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im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 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time</a:t>
                      </a:r>
                      <a:r>
                        <a:rPr dirty="0" sz="1800" spc="-17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(ms)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587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78740">
                        <a:lnSpc>
                          <a:spcPts val="2060"/>
                        </a:lnSpc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ts val="2060"/>
                        </a:lnSpc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2060"/>
                        </a:lnSpc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2060"/>
                        </a:lnSpc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288290">
                <a:tc>
                  <a:txBody>
                    <a:bodyPr/>
                    <a:lstStyle/>
                    <a:p>
                      <a:pPr marL="78740">
                        <a:lnSpc>
                          <a:spcPts val="2055"/>
                        </a:lnSpc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2055"/>
                        </a:lnSpc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2055"/>
                        </a:lnSpc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2055"/>
                        </a:lnSpc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288290">
                <a:tc>
                  <a:txBody>
                    <a:bodyPr/>
                    <a:lstStyle/>
                    <a:p>
                      <a:pPr marL="78740">
                        <a:lnSpc>
                          <a:spcPts val="2060"/>
                        </a:lnSpc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1,000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2060"/>
                        </a:lnSpc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2060"/>
                        </a:lnSpc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53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2060"/>
                        </a:lnSpc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288290">
                <a:tc>
                  <a:txBody>
                    <a:bodyPr/>
                    <a:lstStyle/>
                    <a:p>
                      <a:pPr marL="78740">
                        <a:lnSpc>
                          <a:spcPts val="2060"/>
                        </a:lnSpc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10,000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2060"/>
                        </a:lnSpc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204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2060"/>
                        </a:lnSpc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411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2060"/>
                        </a:lnSpc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13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78740">
                        <a:lnSpc>
                          <a:spcPts val="2060"/>
                        </a:lnSpc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100,000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2060"/>
                        </a:lnSpc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654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2060"/>
                        </a:lnSpc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2068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2060"/>
                        </a:lnSpc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109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288290">
                <a:tc>
                  <a:txBody>
                    <a:bodyPr/>
                    <a:lstStyle/>
                    <a:p>
                      <a:pPr marL="78740">
                        <a:lnSpc>
                          <a:spcPts val="2060"/>
                        </a:lnSpc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1,000,000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2060"/>
                        </a:lnSpc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5521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2060"/>
                        </a:lnSpc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19101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2060"/>
                        </a:lnSpc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599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88035" y="1265046"/>
            <a:ext cx="4077335" cy="56642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dirty="0" sz="1800" spc="-35">
                <a:latin typeface="Arial"/>
                <a:cs typeface="Arial"/>
              </a:rPr>
              <a:t>Time </a:t>
            </a:r>
            <a:r>
              <a:rPr dirty="0" sz="1800" spc="-5">
                <a:latin typeface="Arial"/>
                <a:cs typeface="Arial"/>
              </a:rPr>
              <a:t>consumption in detecting</a:t>
            </a:r>
            <a:r>
              <a:rPr dirty="0" sz="1800" spc="-1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collisions  </a:t>
            </a:r>
            <a:r>
              <a:rPr dirty="0" sz="1800" spc="-10">
                <a:latin typeface="Arial"/>
                <a:cs typeface="Arial"/>
              </a:rPr>
              <a:t>between </a:t>
            </a:r>
            <a:r>
              <a:rPr dirty="0" sz="1800" spc="-5">
                <a:latin typeface="Arial"/>
                <a:cs typeface="Arial"/>
              </a:rPr>
              <a:t>bees in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Colombia: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31634" y="1265046"/>
            <a:ext cx="4077335" cy="56642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dirty="0" sz="1800" spc="-35">
                <a:latin typeface="Arial"/>
                <a:cs typeface="Arial"/>
              </a:rPr>
              <a:t>Time </a:t>
            </a:r>
            <a:r>
              <a:rPr dirty="0" sz="1800" spc="-5">
                <a:latin typeface="Arial"/>
                <a:cs typeface="Arial"/>
              </a:rPr>
              <a:t>consumption in detecting</a:t>
            </a:r>
            <a:r>
              <a:rPr dirty="0" sz="1800" spc="-1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collisions  </a:t>
            </a:r>
            <a:r>
              <a:rPr dirty="0" sz="1800" spc="-10">
                <a:latin typeface="Arial"/>
                <a:cs typeface="Arial"/>
              </a:rPr>
              <a:t>between </a:t>
            </a:r>
            <a:r>
              <a:rPr dirty="0" sz="1800" spc="-5">
                <a:latin typeface="Arial"/>
                <a:cs typeface="Arial"/>
              </a:rPr>
              <a:t>bees in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Bello: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8258" y="565226"/>
            <a:ext cx="500316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MEMORY</a:t>
            </a:r>
            <a:r>
              <a:rPr dirty="0" sz="3200" spc="-150"/>
              <a:t> </a:t>
            </a:r>
            <a:r>
              <a:rPr dirty="0" sz="3200" spc="-5"/>
              <a:t>CONSUMPTION</a:t>
            </a:r>
            <a:endParaRPr sz="3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94944" y="1900173"/>
          <a:ext cx="5660390" cy="327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6355"/>
                <a:gridCol w="1438275"/>
                <a:gridCol w="1438274"/>
                <a:gridCol w="1438275"/>
              </a:tblGrid>
              <a:tr h="1393825">
                <a:tc>
                  <a:txBody>
                    <a:bodyPr/>
                    <a:lstStyle/>
                    <a:p>
                      <a:pPr algn="just" marL="77470" marR="42545">
                        <a:lnSpc>
                          <a:spcPts val="2140"/>
                        </a:lnSpc>
                        <a:spcBef>
                          <a:spcPts val="40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Number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of 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bees 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 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data</a:t>
                      </a:r>
                      <a:r>
                        <a:rPr dirty="0" sz="1800" spc="-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78105" marR="55880">
                        <a:lnSpc>
                          <a:spcPts val="2140"/>
                        </a:lnSpc>
                        <a:spcBef>
                          <a:spcPts val="60"/>
                        </a:spcBef>
                      </a:pPr>
                      <a:r>
                        <a:rPr dirty="0" sz="1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Average 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memory 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on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pt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io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78105">
                        <a:lnSpc>
                          <a:spcPts val="2070"/>
                        </a:lnSpc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800" spc="-3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(bytes)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78105" marR="55880">
                        <a:lnSpc>
                          <a:spcPts val="2140"/>
                        </a:lnSpc>
                        <a:spcBef>
                          <a:spcPts val="60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Maximum  memory 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on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pt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io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78105">
                        <a:lnSpc>
                          <a:spcPts val="2070"/>
                        </a:lnSpc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800" spc="-3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(bytes)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78105" marR="55244">
                        <a:lnSpc>
                          <a:spcPts val="2140"/>
                        </a:lnSpc>
                        <a:spcBef>
                          <a:spcPts val="60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Minimum  memory 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on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pt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io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78105">
                        <a:lnSpc>
                          <a:spcPts val="2070"/>
                        </a:lnSpc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800" spc="-3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(bytes)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</a:tr>
              <a:tr h="309245">
                <a:tc>
                  <a:txBody>
                    <a:bodyPr/>
                    <a:lstStyle/>
                    <a:p>
                      <a:pPr marL="77470">
                        <a:lnSpc>
                          <a:spcPts val="2060"/>
                        </a:lnSpc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2060"/>
                        </a:lnSpc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1581889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2060"/>
                        </a:lnSpc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2268224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2060"/>
                        </a:lnSpc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1501800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309245">
                <a:tc>
                  <a:txBody>
                    <a:bodyPr/>
                    <a:lstStyle/>
                    <a:p>
                      <a:pPr marL="77470">
                        <a:lnSpc>
                          <a:spcPts val="2060"/>
                        </a:lnSpc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150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2060"/>
                        </a:lnSpc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2319488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2060"/>
                        </a:lnSpc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3328800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2060"/>
                        </a:lnSpc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1444976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309245">
                <a:tc>
                  <a:txBody>
                    <a:bodyPr/>
                    <a:lstStyle/>
                    <a:p>
                      <a:pPr marL="77470">
                        <a:lnSpc>
                          <a:spcPts val="2060"/>
                        </a:lnSpc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1,500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2060"/>
                        </a:lnSpc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13587445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2060"/>
                        </a:lnSpc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23506208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2060"/>
                        </a:lnSpc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3787488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309245">
                <a:tc>
                  <a:txBody>
                    <a:bodyPr/>
                    <a:lstStyle/>
                    <a:p>
                      <a:pPr marL="77470">
                        <a:lnSpc>
                          <a:spcPts val="2060"/>
                        </a:lnSpc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15,000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2060"/>
                        </a:lnSpc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125064289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2060"/>
                        </a:lnSpc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226554160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2060"/>
                        </a:lnSpc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24661424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309245">
                <a:tc>
                  <a:txBody>
                    <a:bodyPr/>
                    <a:lstStyle/>
                    <a:p>
                      <a:pPr marL="77470">
                        <a:lnSpc>
                          <a:spcPts val="2060"/>
                        </a:lnSpc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150,000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2060"/>
                        </a:lnSpc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290214425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2060"/>
                        </a:lnSpc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501598064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2060"/>
                        </a:lnSpc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34990000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309245">
                <a:tc>
                  <a:txBody>
                    <a:bodyPr/>
                    <a:lstStyle/>
                    <a:p>
                      <a:pPr marL="77470">
                        <a:lnSpc>
                          <a:spcPts val="2060"/>
                        </a:lnSpc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1,500,000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2060"/>
                        </a:lnSpc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864622235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2060"/>
                        </a:lnSpc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1079491184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2060"/>
                        </a:lnSpc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577702712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331965" y="1900173"/>
          <a:ext cx="5659755" cy="327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6355"/>
                <a:gridCol w="1438275"/>
                <a:gridCol w="1438274"/>
                <a:gridCol w="1438275"/>
              </a:tblGrid>
              <a:tr h="1393825">
                <a:tc>
                  <a:txBody>
                    <a:bodyPr/>
                    <a:lstStyle/>
                    <a:p>
                      <a:pPr algn="just" marL="78740" marR="41910">
                        <a:lnSpc>
                          <a:spcPts val="2140"/>
                        </a:lnSpc>
                        <a:spcBef>
                          <a:spcPts val="40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Number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of 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bees 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 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data</a:t>
                      </a:r>
                      <a:r>
                        <a:rPr dirty="0" sz="1800" spc="-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78740" marR="55244">
                        <a:lnSpc>
                          <a:spcPts val="2140"/>
                        </a:lnSpc>
                        <a:spcBef>
                          <a:spcPts val="60"/>
                        </a:spcBef>
                      </a:pPr>
                      <a:r>
                        <a:rPr dirty="0" sz="1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Average 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memory 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on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pt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io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78740">
                        <a:lnSpc>
                          <a:spcPts val="2070"/>
                        </a:lnSpc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800" spc="-3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(bytes)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78740" marR="55244">
                        <a:lnSpc>
                          <a:spcPts val="2140"/>
                        </a:lnSpc>
                        <a:spcBef>
                          <a:spcPts val="60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Maximum  memory 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pt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io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78740">
                        <a:lnSpc>
                          <a:spcPts val="2070"/>
                        </a:lnSpc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800" spc="-3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(bytes)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79375" marR="55244">
                        <a:lnSpc>
                          <a:spcPts val="2140"/>
                        </a:lnSpc>
                        <a:spcBef>
                          <a:spcPts val="60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Minimum  memory 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on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pt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io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79375">
                        <a:lnSpc>
                          <a:spcPts val="2070"/>
                        </a:lnSpc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800" spc="-3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(bytes)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</a:tr>
              <a:tr h="309245">
                <a:tc>
                  <a:txBody>
                    <a:bodyPr/>
                    <a:lstStyle/>
                    <a:p>
                      <a:pPr marL="78740">
                        <a:lnSpc>
                          <a:spcPts val="2060"/>
                        </a:lnSpc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ts val="2060"/>
                        </a:lnSpc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1506222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2060"/>
                        </a:lnSpc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2176096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2060"/>
                        </a:lnSpc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1433072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309245">
                <a:tc>
                  <a:txBody>
                    <a:bodyPr/>
                    <a:lstStyle/>
                    <a:p>
                      <a:pPr marL="78740">
                        <a:lnSpc>
                          <a:spcPts val="2060"/>
                        </a:lnSpc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2060"/>
                        </a:lnSpc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2073384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2060"/>
                        </a:lnSpc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2866976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2060"/>
                        </a:lnSpc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1558168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309245">
                <a:tc>
                  <a:txBody>
                    <a:bodyPr/>
                    <a:lstStyle/>
                    <a:p>
                      <a:pPr marL="78740">
                        <a:lnSpc>
                          <a:spcPts val="2060"/>
                        </a:lnSpc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1,000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2060"/>
                        </a:lnSpc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10130280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2060"/>
                        </a:lnSpc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16733168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2060"/>
                        </a:lnSpc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2909576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309245">
                <a:tc>
                  <a:txBody>
                    <a:bodyPr/>
                    <a:lstStyle/>
                    <a:p>
                      <a:pPr marL="78740">
                        <a:lnSpc>
                          <a:spcPts val="2060"/>
                        </a:lnSpc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10,000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2060"/>
                        </a:lnSpc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83864497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2060"/>
                        </a:lnSpc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153037704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2060"/>
                        </a:lnSpc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18197352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309245">
                <a:tc>
                  <a:txBody>
                    <a:bodyPr/>
                    <a:lstStyle/>
                    <a:p>
                      <a:pPr marL="78740">
                        <a:lnSpc>
                          <a:spcPts val="2060"/>
                        </a:lnSpc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100,000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2060"/>
                        </a:lnSpc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257127238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2060"/>
                        </a:lnSpc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391560296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2060"/>
                        </a:lnSpc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12917168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309245">
                <a:tc>
                  <a:txBody>
                    <a:bodyPr/>
                    <a:lstStyle/>
                    <a:p>
                      <a:pPr marL="78740">
                        <a:lnSpc>
                          <a:spcPts val="2060"/>
                        </a:lnSpc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1,000,000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2060"/>
                        </a:lnSpc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676561120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2060"/>
                        </a:lnSpc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998138408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2060"/>
                        </a:lnSpc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188690616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88035" y="1265046"/>
            <a:ext cx="4411345" cy="56642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dirty="0" sz="1800" spc="-5">
                <a:latin typeface="Arial"/>
                <a:cs typeface="Arial"/>
              </a:rPr>
              <a:t>Memory consumption in detecting</a:t>
            </a:r>
            <a:r>
              <a:rPr dirty="0" sz="1800" spc="-10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collisions  </a:t>
            </a:r>
            <a:r>
              <a:rPr dirty="0" sz="1800" spc="-10">
                <a:latin typeface="Arial"/>
                <a:cs typeface="Arial"/>
              </a:rPr>
              <a:t>between </a:t>
            </a:r>
            <a:r>
              <a:rPr dirty="0" sz="1800" spc="-5">
                <a:latin typeface="Arial"/>
                <a:cs typeface="Arial"/>
              </a:rPr>
              <a:t>bees in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Colombia: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31634" y="1265046"/>
            <a:ext cx="4411345" cy="56642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dirty="0" sz="1800" spc="-5">
                <a:latin typeface="Arial"/>
                <a:cs typeface="Arial"/>
              </a:rPr>
              <a:t>Memory consumption in detecting</a:t>
            </a:r>
            <a:r>
              <a:rPr dirty="0" sz="1800" spc="-10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collisions  </a:t>
            </a:r>
            <a:r>
              <a:rPr dirty="0" sz="1800" spc="-10">
                <a:latin typeface="Arial"/>
                <a:cs typeface="Arial"/>
              </a:rPr>
              <a:t>between </a:t>
            </a:r>
            <a:r>
              <a:rPr dirty="0" sz="1800" spc="-5">
                <a:latin typeface="Arial"/>
                <a:cs typeface="Arial"/>
              </a:rPr>
              <a:t>bees in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Bello: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terms:created xsi:type="dcterms:W3CDTF">2019-05-28T19:28:22Z</dcterms:created>
  <dcterms:modified xsi:type="dcterms:W3CDTF">2019-05-28T19:28:22Z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2019-05-14T00:00:00Z</vt:filetime>
  </property>
  <property fmtid="{D5CDD505-2E9C-101B-9397-08002B2CF9AE}" pid="3" name="Creator">
    <vt:lpwstr>Microsoft® PowerPoint® para Office 365</vt:lpwstr>
  </property>
  <property fmtid="{D5CDD505-2E9C-101B-9397-08002B2CF9AE}" pid="4" name="LastSaved">
    <vt:filetime>2019-05-28T00:00:00Z</vt:filetime>
  </property>
</Properties>
</file>