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9" r:id="rId5"/>
    <p:sldId id="260" r:id="rId6"/>
    <p:sldId id="264" r:id="rId7"/>
    <p:sldId id="278" r:id="rId8"/>
    <p:sldId id="268" r:id="rId9"/>
    <p:sldId id="273" r:id="rId10"/>
    <p:sldId id="274" r:id="rId11"/>
    <p:sldId id="265" r:id="rId12"/>
    <p:sldId id="275" r:id="rId13"/>
    <p:sldId id="276" r:id="rId14"/>
    <p:sldId id="277" r:id="rId15"/>
    <p:sldId id="272"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9" autoAdjust="0"/>
    <p:restoredTop sz="94660"/>
  </p:normalViewPr>
  <p:slideViewPr>
    <p:cSldViewPr snapToGrid="0">
      <p:cViewPr varScale="1">
        <p:scale>
          <a:sx n="114" d="100"/>
          <a:sy n="114" d="100"/>
        </p:scale>
        <p:origin x="16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AD17E-DCDC-E948-9D35-C74DD8091B43}" type="datetimeFigureOut">
              <a:rPr lang="en-US" smtClean="0"/>
              <a:t>6/2/21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12B48-2325-C341-81B4-32DE193CFC6A}" type="slidenum">
              <a:rPr lang="en-US" smtClean="0"/>
              <a:t>‹#›</a:t>
            </a:fld>
            <a:endParaRPr lang="en-US"/>
          </a:p>
        </p:txBody>
      </p:sp>
    </p:spTree>
    <p:extLst>
      <p:ext uri="{BB962C8B-B14F-4D97-AF65-F5344CB8AC3E}">
        <p14:creationId xmlns:p14="http://schemas.microsoft.com/office/powerpoint/2010/main" val="4848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E7A12B48-2325-C341-81B4-32DE193CFC6A}" type="slidenum">
              <a:rPr lang="en-US" smtClean="0"/>
              <a:t>3</a:t>
            </a:fld>
            <a:endParaRPr lang="en-US"/>
          </a:p>
        </p:txBody>
      </p:sp>
    </p:spTree>
    <p:extLst>
      <p:ext uri="{BB962C8B-B14F-4D97-AF65-F5344CB8AC3E}">
        <p14:creationId xmlns:p14="http://schemas.microsoft.com/office/powerpoint/2010/main" val="145026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6586AC6-4003-CD41-8058-398CCE42F61B}" type="datetime1">
              <a:rPr lang="en-US" smtClean="0"/>
              <a:t>6/2/21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A6BFFC-F51F-814C-8D0D-5ABF65C846BC}" type="datetime1">
              <a:rPr lang="en-US" smtClean="0"/>
              <a:t>6/2/21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C4393C-91DB-524C-9FCD-F6C862213465}" type="datetime1">
              <a:rPr lang="en-US" smtClean="0"/>
              <a:t>6/2/21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9C1FE7B-94D0-BC43-B633-37E094BD05B9}" type="datetime1">
              <a:rPr lang="en-US" smtClean="0"/>
              <a:t>6/2/21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70B2E59-834E-F34D-AB84-1A43029C9B35}" type="datetime1">
              <a:rPr lang="en-US" smtClean="0"/>
              <a:t>6/2/21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0184EA5-17A6-924A-95B4-D230922E96D7}" type="datetime1">
              <a:rPr lang="en-US" smtClean="0"/>
              <a:t>6/2/21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D192800-0AF4-244C-91B1-67A725AF1AFF}" type="datetime1">
              <a:rPr lang="en-US" smtClean="0"/>
              <a:t>6/2/21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C74AC3C-397A-5B49-94F3-C8FA86A8C81C}" type="datetime1">
              <a:rPr lang="en-US" smtClean="0"/>
              <a:t>6/2/21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FC243-D90F-D140-B424-4E682CFD2821}" type="datetime1">
              <a:rPr lang="en-US" smtClean="0"/>
              <a:t>6/2/21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41D7103-2F05-5E48-ACA3-61310B34B8A6}" type="datetime1">
              <a:rPr lang="en-US" smtClean="0"/>
              <a:t>6/2/21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DCFC4EC-BEAC-9345-A979-733C090743C5}" type="datetime1">
              <a:rPr lang="en-US" smtClean="0"/>
              <a:t>6/2/21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4644E-F43C-6946-A58F-2103CDAB488A}" type="datetime1">
              <a:rPr lang="en-US" smtClean="0"/>
              <a:t>6/2/21</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73131" y="2741038"/>
            <a:ext cx="3646470" cy="523220"/>
          </a:xfrm>
          <a:prstGeom prst="rect">
            <a:avLst/>
          </a:prstGeom>
          <a:noFill/>
        </p:spPr>
        <p:txBody>
          <a:bodyPr wrap="square" rtlCol="0">
            <a:spAutoFit/>
          </a:bodyPr>
          <a:lstStyle/>
          <a:p>
            <a:r>
              <a:rPr lang="es-ES" sz="2800" dirty="0">
                <a:solidFill>
                  <a:schemeClr val="accent5">
                    <a:lumMod val="75000"/>
                  </a:schemeClr>
                </a:solidFill>
                <a:latin typeface="Helvetica" panose="020B0604020202030204" pitchFamily="34" charset="0"/>
              </a:rPr>
              <a:t>Por: Susana Álvarez </a:t>
            </a:r>
          </a:p>
        </p:txBody>
      </p:sp>
      <p:sp>
        <p:nvSpPr>
          <p:cNvPr id="3" name="CuadroTexto 2"/>
          <p:cNvSpPr txBox="1"/>
          <p:nvPr/>
        </p:nvSpPr>
        <p:spPr>
          <a:xfrm>
            <a:off x="591408" y="627108"/>
            <a:ext cx="7915532" cy="1323439"/>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Trabajo 3- Algoritmos Evolutivos</a:t>
            </a:r>
          </a:p>
        </p:txBody>
      </p:sp>
      <p:pic>
        <p:nvPicPr>
          <p:cNvPr id="4" name="Picture 3">
            <a:extLst>
              <a:ext uri="{FF2B5EF4-FFF2-40B4-BE49-F238E27FC236}">
                <a16:creationId xmlns:a16="http://schemas.microsoft.com/office/drawing/2014/main" id="{876986DB-507E-C24A-AAEB-E986B73480DE}"/>
              </a:ext>
            </a:extLst>
          </p:cNvPr>
          <p:cNvPicPr>
            <a:picLocks noChangeAspect="1"/>
          </p:cNvPicPr>
          <p:nvPr/>
        </p:nvPicPr>
        <p:blipFill>
          <a:blip r:embed="rId2"/>
          <a:stretch>
            <a:fillRect/>
          </a:stretch>
        </p:blipFill>
        <p:spPr>
          <a:xfrm>
            <a:off x="5288692" y="2047226"/>
            <a:ext cx="3263900" cy="3022600"/>
          </a:xfrm>
          <a:prstGeom prst="rect">
            <a:avLst/>
          </a:prstGeom>
        </p:spPr>
      </p:pic>
      <p:sp>
        <p:nvSpPr>
          <p:cNvPr id="5" name="Slide Number Placeholder 4">
            <a:extLst>
              <a:ext uri="{FF2B5EF4-FFF2-40B4-BE49-F238E27FC236}">
                <a16:creationId xmlns:a16="http://schemas.microsoft.com/office/drawing/2014/main" id="{6E5B43BC-6B8E-884A-A2C7-0DE24D0038BE}"/>
              </a:ext>
            </a:extLst>
          </p:cNvPr>
          <p:cNvSpPr>
            <a:spLocks noGrp="1"/>
          </p:cNvSpPr>
          <p:nvPr>
            <p:ph type="sldNum" sz="quarter" idx="12"/>
          </p:nvPr>
        </p:nvSpPr>
        <p:spPr/>
        <p:txBody>
          <a:bodyPr/>
          <a:lstStyle/>
          <a:p>
            <a:fld id="{ECAAC946-410E-4677-B1D6-226A086D226C}" type="slidenum">
              <a:rPr lang="es-ES" smtClean="0"/>
              <a:t>1</a:t>
            </a:fld>
            <a:endParaRPr lang="es-ES"/>
          </a:p>
        </p:txBody>
      </p:sp>
    </p:spTree>
    <p:extLst>
      <p:ext uri="{BB962C8B-B14F-4D97-AF65-F5344CB8AC3E}">
        <p14:creationId xmlns:p14="http://schemas.microsoft.com/office/powerpoint/2010/main" val="333019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B5FDDF03-C760-8B4E-B182-77430F22CB49}"/>
              </a:ext>
            </a:extLst>
          </p:cNvPr>
          <p:cNvSpPr txBox="1"/>
          <p:nvPr/>
        </p:nvSpPr>
        <p:spPr>
          <a:xfrm>
            <a:off x="70912" y="14622"/>
            <a:ext cx="8961574" cy="1323439"/>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Resultados variando el número de hijos</a:t>
            </a:r>
          </a:p>
        </p:txBody>
      </p:sp>
      <p:sp>
        <p:nvSpPr>
          <p:cNvPr id="5" name="Slide Number Placeholder 4">
            <a:extLst>
              <a:ext uri="{FF2B5EF4-FFF2-40B4-BE49-F238E27FC236}">
                <a16:creationId xmlns:a16="http://schemas.microsoft.com/office/drawing/2014/main" id="{91CEBBD0-1389-E748-A2E0-EA91B0B1F695}"/>
              </a:ext>
            </a:extLst>
          </p:cNvPr>
          <p:cNvSpPr>
            <a:spLocks noGrp="1"/>
          </p:cNvSpPr>
          <p:nvPr>
            <p:ph type="sldNum" sz="quarter" idx="12"/>
          </p:nvPr>
        </p:nvSpPr>
        <p:spPr/>
        <p:txBody>
          <a:bodyPr/>
          <a:lstStyle/>
          <a:p>
            <a:fld id="{ECAAC946-410E-4677-B1D6-226A086D226C}" type="slidenum">
              <a:rPr lang="es-ES" smtClean="0"/>
              <a:t>10</a:t>
            </a:fld>
            <a:endParaRPr lang="es-ES"/>
          </a:p>
        </p:txBody>
      </p:sp>
      <p:pic>
        <p:nvPicPr>
          <p:cNvPr id="7" name="Picture 6">
            <a:extLst>
              <a:ext uri="{FF2B5EF4-FFF2-40B4-BE49-F238E27FC236}">
                <a16:creationId xmlns:a16="http://schemas.microsoft.com/office/drawing/2014/main" id="{20957188-17F0-7F41-9948-A58E858C7A9E}"/>
              </a:ext>
            </a:extLst>
          </p:cNvPr>
          <p:cNvPicPr>
            <a:picLocks noChangeAspect="1"/>
          </p:cNvPicPr>
          <p:nvPr/>
        </p:nvPicPr>
        <p:blipFill>
          <a:blip r:embed="rId2"/>
          <a:stretch>
            <a:fillRect/>
          </a:stretch>
        </p:blipFill>
        <p:spPr>
          <a:xfrm>
            <a:off x="3526333" y="1129944"/>
            <a:ext cx="5331073" cy="3111548"/>
          </a:xfrm>
          <a:prstGeom prst="rect">
            <a:avLst/>
          </a:prstGeom>
        </p:spPr>
      </p:pic>
      <p:sp>
        <p:nvSpPr>
          <p:cNvPr id="8" name="TextBox 7">
            <a:extLst>
              <a:ext uri="{FF2B5EF4-FFF2-40B4-BE49-F238E27FC236}">
                <a16:creationId xmlns:a16="http://schemas.microsoft.com/office/drawing/2014/main" id="{8858E18C-D2A7-4A4A-82F0-E2E72DEC69D9}"/>
              </a:ext>
            </a:extLst>
          </p:cNvPr>
          <p:cNvSpPr txBox="1"/>
          <p:nvPr/>
        </p:nvSpPr>
        <p:spPr>
          <a:xfrm>
            <a:off x="-374339" y="1347297"/>
            <a:ext cx="3900672" cy="2308324"/>
          </a:xfrm>
          <a:prstGeom prst="rect">
            <a:avLst/>
          </a:prstGeom>
          <a:noFill/>
        </p:spPr>
        <p:txBody>
          <a:bodyPr wrap="square" rtlCol="0">
            <a:spAutoFit/>
          </a:bodyPr>
          <a:lstStyle/>
          <a:p>
            <a:pPr lvl="1"/>
            <a:r>
              <a:rPr lang="es-ES_tradnl" dirty="0">
                <a:latin typeface="Tahoma" panose="020B0604030504040204" pitchFamily="34" charset="0"/>
                <a:ea typeface="Tahoma" panose="020B0604030504040204" pitchFamily="34" charset="0"/>
                <a:cs typeface="Tahoma" panose="020B0604030504040204" pitchFamily="34" charset="0"/>
              </a:rPr>
              <a:t>El algoritmo genético se corrió con los siguientes valores para los parámetros</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Tamaño de la población=100</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Número de generaciones=10</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Probabilidad de mutación=0.1</a:t>
            </a:r>
          </a:p>
          <a:p>
            <a:pPr marL="742950" lvl="1" indent="-285750">
              <a:buFont typeface="Arial" panose="020B0604020202020204" pitchFamily="34" charset="0"/>
              <a:buChar char="•"/>
            </a:pPr>
            <a:r>
              <a:rPr lang="es-ES_tradnl" dirty="0" err="1">
                <a:latin typeface="Tahoma" panose="020B0604030504040204" pitchFamily="34" charset="0"/>
                <a:ea typeface="Tahoma" panose="020B0604030504040204" pitchFamily="34" charset="0"/>
                <a:cs typeface="Tahoma" panose="020B0604030504040204" pitchFamily="34" charset="0"/>
              </a:rPr>
              <a:t>Alpha</a:t>
            </a:r>
            <a:r>
              <a:rPr lang="es-ES_tradnl" dirty="0">
                <a:latin typeface="Tahoma" panose="020B0604030504040204" pitchFamily="34" charset="0"/>
                <a:ea typeface="Tahoma" panose="020B0604030504040204" pitchFamily="34" charset="0"/>
                <a:cs typeface="Tahoma" panose="020B0604030504040204" pitchFamily="34" charset="0"/>
              </a:rPr>
              <a:t> GRASP=0.2</a:t>
            </a:r>
            <a:endParaRPr lang="es-ES" dirty="0">
              <a:solidFill>
                <a:schemeClr val="accent5">
                  <a:lumMod val="75000"/>
                </a:schemeClr>
              </a:solidFill>
              <a:latin typeface="Helvetica" panose="020B0604020202030204" pitchFamily="34" charset="0"/>
            </a:endParaRPr>
          </a:p>
        </p:txBody>
      </p:sp>
      <p:sp>
        <p:nvSpPr>
          <p:cNvPr id="9" name="TextBox 8">
            <a:extLst>
              <a:ext uri="{FF2B5EF4-FFF2-40B4-BE49-F238E27FC236}">
                <a16:creationId xmlns:a16="http://schemas.microsoft.com/office/drawing/2014/main" id="{B3A1D59B-DBDF-A74D-82D1-DBD650A23062}"/>
              </a:ext>
            </a:extLst>
          </p:cNvPr>
          <p:cNvSpPr txBox="1"/>
          <p:nvPr/>
        </p:nvSpPr>
        <p:spPr>
          <a:xfrm>
            <a:off x="70912" y="4033375"/>
            <a:ext cx="9073088" cy="1477328"/>
          </a:xfrm>
          <a:prstGeom prst="rect">
            <a:avLst/>
          </a:prstGeom>
          <a:noFill/>
        </p:spPr>
        <p:txBody>
          <a:bodyPr wrap="square" rtlCol="0">
            <a:spAutoFit/>
          </a:bodyPr>
          <a:lstStyle/>
          <a:p>
            <a:r>
              <a:rPr lang="en-US" b="1" dirty="0" err="1">
                <a:solidFill>
                  <a:schemeClr val="accent5">
                    <a:lumMod val="75000"/>
                  </a:schemeClr>
                </a:solidFill>
                <a:latin typeface="Helvetica" panose="020B0604020202030204" pitchFamily="34" charset="0"/>
              </a:rPr>
              <a:t>Resultados</a:t>
            </a:r>
            <a:endParaRPr lang="en-CO" b="1" dirty="0"/>
          </a:p>
          <a:p>
            <a:pPr marL="285750" indent="-285750">
              <a:buFont typeface="Arial" panose="020B0604020202020204" pitchFamily="34" charset="0"/>
              <a:buChar char="•"/>
            </a:pPr>
            <a:r>
              <a:rPr lang="en-CO" dirty="0"/>
              <a:t>A medida que aumenta el número de hijos generados en cada iteración se aumenta el tiempo de cómputo.</a:t>
            </a:r>
          </a:p>
          <a:p>
            <a:pPr marL="285750" indent="-285750">
              <a:buFont typeface="Arial" panose="020B0604020202020204" pitchFamily="34" charset="0"/>
              <a:buChar char="•"/>
            </a:pPr>
            <a:r>
              <a:rPr lang="en-CO" dirty="0"/>
              <a:t>No se encuentra una relación entre el número de hijos generados en cada iteración y el costo de la solución.</a:t>
            </a:r>
          </a:p>
        </p:txBody>
      </p:sp>
    </p:spTree>
    <p:extLst>
      <p:ext uri="{BB962C8B-B14F-4D97-AF65-F5344CB8AC3E}">
        <p14:creationId xmlns:p14="http://schemas.microsoft.com/office/powerpoint/2010/main" val="90656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B5FDDF03-C760-8B4E-B182-77430F22CB49}"/>
              </a:ext>
            </a:extLst>
          </p:cNvPr>
          <p:cNvSpPr txBox="1"/>
          <p:nvPr/>
        </p:nvSpPr>
        <p:spPr>
          <a:xfrm>
            <a:off x="0" y="45892"/>
            <a:ext cx="9144000" cy="1323439"/>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Resultados variando la probabilidad de mutación</a:t>
            </a:r>
          </a:p>
        </p:txBody>
      </p:sp>
      <p:sp>
        <p:nvSpPr>
          <p:cNvPr id="5" name="Slide Number Placeholder 4">
            <a:extLst>
              <a:ext uri="{FF2B5EF4-FFF2-40B4-BE49-F238E27FC236}">
                <a16:creationId xmlns:a16="http://schemas.microsoft.com/office/drawing/2014/main" id="{91CEBBD0-1389-E748-A2E0-EA91B0B1F695}"/>
              </a:ext>
            </a:extLst>
          </p:cNvPr>
          <p:cNvSpPr>
            <a:spLocks noGrp="1"/>
          </p:cNvSpPr>
          <p:nvPr>
            <p:ph type="sldNum" sz="quarter" idx="12"/>
          </p:nvPr>
        </p:nvSpPr>
        <p:spPr/>
        <p:txBody>
          <a:bodyPr/>
          <a:lstStyle/>
          <a:p>
            <a:fld id="{ECAAC946-410E-4677-B1D6-226A086D226C}" type="slidenum">
              <a:rPr lang="es-ES" smtClean="0"/>
              <a:t>11</a:t>
            </a:fld>
            <a:endParaRPr lang="es-ES"/>
          </a:p>
        </p:txBody>
      </p:sp>
      <p:sp>
        <p:nvSpPr>
          <p:cNvPr id="6" name="Rectangle 5">
            <a:extLst>
              <a:ext uri="{FF2B5EF4-FFF2-40B4-BE49-F238E27FC236}">
                <a16:creationId xmlns:a16="http://schemas.microsoft.com/office/drawing/2014/main" id="{3C271FEA-77CA-484F-ADF4-3FC9551A268F}"/>
              </a:ext>
            </a:extLst>
          </p:cNvPr>
          <p:cNvSpPr/>
          <p:nvPr/>
        </p:nvSpPr>
        <p:spPr>
          <a:xfrm>
            <a:off x="-274319" y="1405566"/>
            <a:ext cx="3870960" cy="2031325"/>
          </a:xfrm>
          <a:prstGeom prst="rect">
            <a:avLst/>
          </a:prstGeom>
        </p:spPr>
        <p:txBody>
          <a:bodyPr wrap="square">
            <a:spAutoFit/>
          </a:bodyPr>
          <a:lstStyle/>
          <a:p>
            <a:pPr lvl="1"/>
            <a:r>
              <a:rPr lang="es-ES_tradnl" dirty="0">
                <a:latin typeface="Tahoma" panose="020B0604030504040204" pitchFamily="34" charset="0"/>
                <a:ea typeface="Tahoma" panose="020B0604030504040204" pitchFamily="34" charset="0"/>
                <a:cs typeface="Tahoma" panose="020B0604030504040204" pitchFamily="34" charset="0"/>
              </a:rPr>
              <a:t>El algoritmo genético se corrió con los siguientes valores para los parámetros</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Tamaño de la población=100</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Número de generaciones=10</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Número de hijos=20</a:t>
            </a:r>
          </a:p>
          <a:p>
            <a:pPr marL="742950" lvl="1" indent="-285750">
              <a:buFont typeface="Arial" panose="020B0604020202020204" pitchFamily="34" charset="0"/>
              <a:buChar char="•"/>
            </a:pPr>
            <a:r>
              <a:rPr lang="es-ES_tradnl" dirty="0" err="1">
                <a:latin typeface="Tahoma" panose="020B0604030504040204" pitchFamily="34" charset="0"/>
                <a:ea typeface="Tahoma" panose="020B0604030504040204" pitchFamily="34" charset="0"/>
                <a:cs typeface="Tahoma" panose="020B0604030504040204" pitchFamily="34" charset="0"/>
              </a:rPr>
              <a:t>Alpha</a:t>
            </a:r>
            <a:r>
              <a:rPr lang="es-ES_tradnl" dirty="0">
                <a:latin typeface="Tahoma" panose="020B0604030504040204" pitchFamily="34" charset="0"/>
                <a:ea typeface="Tahoma" panose="020B0604030504040204" pitchFamily="34" charset="0"/>
                <a:cs typeface="Tahoma" panose="020B0604030504040204" pitchFamily="34" charset="0"/>
              </a:rPr>
              <a:t> GRASP=0.2</a:t>
            </a:r>
            <a:endParaRPr lang="es-ES" dirty="0">
              <a:solidFill>
                <a:schemeClr val="accent5">
                  <a:lumMod val="75000"/>
                </a:schemeClr>
              </a:solidFill>
              <a:latin typeface="Helvetica" panose="020B0604020202030204" pitchFamily="34" charset="0"/>
            </a:endParaRPr>
          </a:p>
        </p:txBody>
      </p:sp>
      <p:sp>
        <p:nvSpPr>
          <p:cNvPr id="8" name="TextBox 7">
            <a:extLst>
              <a:ext uri="{FF2B5EF4-FFF2-40B4-BE49-F238E27FC236}">
                <a16:creationId xmlns:a16="http://schemas.microsoft.com/office/drawing/2014/main" id="{6597823E-E156-1345-811B-D6ADC74E7652}"/>
              </a:ext>
            </a:extLst>
          </p:cNvPr>
          <p:cNvSpPr txBox="1"/>
          <p:nvPr/>
        </p:nvSpPr>
        <p:spPr>
          <a:xfrm>
            <a:off x="70912" y="4241605"/>
            <a:ext cx="9073088" cy="646331"/>
          </a:xfrm>
          <a:prstGeom prst="rect">
            <a:avLst/>
          </a:prstGeom>
          <a:noFill/>
        </p:spPr>
        <p:txBody>
          <a:bodyPr wrap="square" rtlCol="0">
            <a:spAutoFit/>
          </a:bodyPr>
          <a:lstStyle/>
          <a:p>
            <a:r>
              <a:rPr lang="en-US" b="1" dirty="0" err="1">
                <a:solidFill>
                  <a:schemeClr val="accent5">
                    <a:lumMod val="75000"/>
                  </a:schemeClr>
                </a:solidFill>
                <a:latin typeface="Helvetica" panose="020B0604020202030204" pitchFamily="34" charset="0"/>
              </a:rPr>
              <a:t>Resultados</a:t>
            </a:r>
            <a:endParaRPr lang="en-CO" b="1" dirty="0"/>
          </a:p>
          <a:p>
            <a:pPr marL="285750" indent="-285750">
              <a:buFont typeface="Arial" panose="020B0604020202020204" pitchFamily="34" charset="0"/>
              <a:buChar char="•"/>
            </a:pPr>
            <a:r>
              <a:rPr lang="en-CO" dirty="0"/>
              <a:t>No se encuentra una relación entre la probabilidad de mutación y el costo de la solución</a:t>
            </a:r>
          </a:p>
        </p:txBody>
      </p:sp>
      <p:pic>
        <p:nvPicPr>
          <p:cNvPr id="9" name="Picture 8">
            <a:extLst>
              <a:ext uri="{FF2B5EF4-FFF2-40B4-BE49-F238E27FC236}">
                <a16:creationId xmlns:a16="http://schemas.microsoft.com/office/drawing/2014/main" id="{D3582EFD-EB80-F94A-9700-23EF1352AE41}"/>
              </a:ext>
            </a:extLst>
          </p:cNvPr>
          <p:cNvPicPr>
            <a:picLocks noChangeAspect="1"/>
          </p:cNvPicPr>
          <p:nvPr/>
        </p:nvPicPr>
        <p:blipFill>
          <a:blip r:embed="rId2"/>
          <a:stretch>
            <a:fillRect/>
          </a:stretch>
        </p:blipFill>
        <p:spPr>
          <a:xfrm>
            <a:off x="3596641" y="1198736"/>
            <a:ext cx="5275755" cy="3263749"/>
          </a:xfrm>
          <a:prstGeom prst="rect">
            <a:avLst/>
          </a:prstGeom>
        </p:spPr>
      </p:pic>
    </p:spTree>
    <p:extLst>
      <p:ext uri="{BB962C8B-B14F-4D97-AF65-F5344CB8AC3E}">
        <p14:creationId xmlns:p14="http://schemas.microsoft.com/office/powerpoint/2010/main" val="326540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AB3F8FBD-BD18-2D44-BD20-2F16C5540CC3}"/>
              </a:ext>
            </a:extLst>
          </p:cNvPr>
          <p:cNvSpPr txBox="1"/>
          <p:nvPr/>
        </p:nvSpPr>
        <p:spPr>
          <a:xfrm>
            <a:off x="190500" y="-18233"/>
            <a:ext cx="7915532" cy="1323439"/>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Comparaciones entre métodos y conclusiones </a:t>
            </a:r>
          </a:p>
        </p:txBody>
      </p:sp>
      <p:sp>
        <p:nvSpPr>
          <p:cNvPr id="5" name="Slide Number Placeholder 4">
            <a:extLst>
              <a:ext uri="{FF2B5EF4-FFF2-40B4-BE49-F238E27FC236}">
                <a16:creationId xmlns:a16="http://schemas.microsoft.com/office/drawing/2014/main" id="{5FFCFDEA-0F06-9F44-BCC7-3C8CA9DF8821}"/>
              </a:ext>
            </a:extLst>
          </p:cNvPr>
          <p:cNvSpPr>
            <a:spLocks noGrp="1"/>
          </p:cNvSpPr>
          <p:nvPr>
            <p:ph type="sldNum" sz="quarter" idx="12"/>
          </p:nvPr>
        </p:nvSpPr>
        <p:spPr/>
        <p:txBody>
          <a:bodyPr/>
          <a:lstStyle/>
          <a:p>
            <a:fld id="{ECAAC946-410E-4677-B1D6-226A086D226C}" type="slidenum">
              <a:rPr lang="es-ES" smtClean="0"/>
              <a:t>12</a:t>
            </a:fld>
            <a:endParaRPr lang="es-ES"/>
          </a:p>
        </p:txBody>
      </p:sp>
      <p:sp>
        <p:nvSpPr>
          <p:cNvPr id="7" name="TextBox 6">
            <a:extLst>
              <a:ext uri="{FF2B5EF4-FFF2-40B4-BE49-F238E27FC236}">
                <a16:creationId xmlns:a16="http://schemas.microsoft.com/office/drawing/2014/main" id="{66E846D3-13BE-9942-A0EF-1223F8A3D4E8}"/>
              </a:ext>
            </a:extLst>
          </p:cNvPr>
          <p:cNvSpPr txBox="1"/>
          <p:nvPr/>
        </p:nvSpPr>
        <p:spPr>
          <a:xfrm>
            <a:off x="86197" y="3576351"/>
            <a:ext cx="9144000" cy="2308324"/>
          </a:xfrm>
          <a:prstGeom prst="rect">
            <a:avLst/>
          </a:prstGeom>
          <a:noFill/>
        </p:spPr>
        <p:txBody>
          <a:bodyPr wrap="square" rtlCol="0">
            <a:spAutoFit/>
          </a:bodyPr>
          <a:lstStyle/>
          <a:p>
            <a:r>
              <a:rPr lang="es-ES" b="1" dirty="0">
                <a:solidFill>
                  <a:schemeClr val="accent5">
                    <a:lumMod val="75000"/>
                  </a:schemeClr>
                </a:solidFill>
                <a:latin typeface="Helvetica" panose="020B0604020202030204" pitchFamily="34" charset="0"/>
              </a:rPr>
              <a:t>Calidad de las soluciones </a:t>
            </a:r>
          </a:p>
          <a:p>
            <a:pPr marL="285750" indent="-285750">
              <a:buFont typeface="Arial" panose="020B0604020202020204" pitchFamily="34" charset="0"/>
              <a:buChar char="•"/>
            </a:pPr>
            <a:r>
              <a:rPr lang="es-ES" dirty="0">
                <a:latin typeface="Helvetica" panose="020B0604020202030204" pitchFamily="34" charset="0"/>
              </a:rPr>
              <a:t>La mejores soluciones se obtienen con el método ILS y las peores con el GRASP</a:t>
            </a:r>
          </a:p>
          <a:p>
            <a:r>
              <a:rPr lang="es-ES" b="1" dirty="0">
                <a:solidFill>
                  <a:schemeClr val="accent5">
                    <a:lumMod val="75000"/>
                  </a:schemeClr>
                </a:solidFill>
                <a:latin typeface="Helvetica" panose="020B0604020202030204" pitchFamily="34" charset="0"/>
              </a:rPr>
              <a:t>Tiempo</a:t>
            </a:r>
          </a:p>
          <a:p>
            <a:pPr marL="285750" indent="-285750">
              <a:buFont typeface="Arial" panose="020B0604020202020204" pitchFamily="34" charset="0"/>
              <a:buChar char="•"/>
            </a:pPr>
            <a:r>
              <a:rPr lang="es-ES" dirty="0">
                <a:latin typeface="Helvetica" panose="020B0604020202030204" pitchFamily="34" charset="0"/>
              </a:rPr>
              <a:t>El algoritmo mas rápido es el constructivo y el más demorado es el genético</a:t>
            </a:r>
          </a:p>
          <a:p>
            <a:r>
              <a:rPr lang="es-ES" b="1" dirty="0">
                <a:solidFill>
                  <a:schemeClr val="accent5">
                    <a:lumMod val="75000"/>
                  </a:schemeClr>
                </a:solidFill>
                <a:latin typeface="Helvetica" panose="020B0604020202030204" pitchFamily="34" charset="0"/>
              </a:rPr>
              <a:t>Conclusiones</a:t>
            </a:r>
            <a:r>
              <a:rPr lang="es-ES" dirty="0">
                <a:latin typeface="Helvetica" panose="020B0604020202030204" pitchFamily="34" charset="0"/>
              </a:rPr>
              <a:t> </a:t>
            </a:r>
          </a:p>
          <a:p>
            <a:r>
              <a:rPr lang="es-ES" dirty="0">
                <a:latin typeface="Helvetica" panose="020B0604020202030204" pitchFamily="34" charset="0"/>
              </a:rPr>
              <a:t>La combinación del método constructivo con el método ILS es muy buena ya que el tiempo de computo no aumenta tanto y el porcentaje de desviación de la cota inferior disminuye mucho. </a:t>
            </a:r>
          </a:p>
        </p:txBody>
      </p:sp>
      <p:pic>
        <p:nvPicPr>
          <p:cNvPr id="9" name="Picture 8">
            <a:extLst>
              <a:ext uri="{FF2B5EF4-FFF2-40B4-BE49-F238E27FC236}">
                <a16:creationId xmlns:a16="http://schemas.microsoft.com/office/drawing/2014/main" id="{AFF079D1-E659-3046-943B-D296035CA7CA}"/>
              </a:ext>
            </a:extLst>
          </p:cNvPr>
          <p:cNvPicPr>
            <a:picLocks noChangeAspect="1"/>
          </p:cNvPicPr>
          <p:nvPr/>
        </p:nvPicPr>
        <p:blipFill>
          <a:blip r:embed="rId2"/>
          <a:stretch>
            <a:fillRect/>
          </a:stretch>
        </p:blipFill>
        <p:spPr>
          <a:xfrm>
            <a:off x="0" y="1305206"/>
            <a:ext cx="9144000" cy="2271145"/>
          </a:xfrm>
          <a:prstGeom prst="rect">
            <a:avLst/>
          </a:prstGeom>
        </p:spPr>
      </p:pic>
    </p:spTree>
    <p:extLst>
      <p:ext uri="{BB962C8B-B14F-4D97-AF65-F5344CB8AC3E}">
        <p14:creationId xmlns:p14="http://schemas.microsoft.com/office/powerpoint/2010/main" val="110629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447DA00-AF54-5747-A1AC-2247CE19189B}"/>
              </a:ext>
            </a:extLst>
          </p:cNvPr>
          <p:cNvSpPr txBox="1"/>
          <p:nvPr/>
        </p:nvSpPr>
        <p:spPr>
          <a:xfrm>
            <a:off x="457200" y="501591"/>
            <a:ext cx="7915532" cy="707886"/>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Formulación Matemática </a:t>
            </a:r>
          </a:p>
        </p:txBody>
      </p:sp>
      <p:pic>
        <p:nvPicPr>
          <p:cNvPr id="5" name="Picture 4">
            <a:extLst>
              <a:ext uri="{FF2B5EF4-FFF2-40B4-BE49-F238E27FC236}">
                <a16:creationId xmlns:a16="http://schemas.microsoft.com/office/drawing/2014/main" id="{239D6713-7AB7-3B43-B9D3-5026789B9260}"/>
              </a:ext>
            </a:extLst>
          </p:cNvPr>
          <p:cNvPicPr>
            <a:picLocks noChangeAspect="1"/>
          </p:cNvPicPr>
          <p:nvPr/>
        </p:nvPicPr>
        <p:blipFill>
          <a:blip r:embed="rId2"/>
          <a:stretch>
            <a:fillRect/>
          </a:stretch>
        </p:blipFill>
        <p:spPr>
          <a:xfrm>
            <a:off x="457200" y="1229446"/>
            <a:ext cx="7696199" cy="4399108"/>
          </a:xfrm>
          <a:prstGeom prst="rect">
            <a:avLst/>
          </a:prstGeom>
        </p:spPr>
      </p:pic>
      <p:sp>
        <p:nvSpPr>
          <p:cNvPr id="2" name="Slide Number Placeholder 1">
            <a:extLst>
              <a:ext uri="{FF2B5EF4-FFF2-40B4-BE49-F238E27FC236}">
                <a16:creationId xmlns:a16="http://schemas.microsoft.com/office/drawing/2014/main" id="{EB19488A-FC9B-AD42-8DE3-712B47B2C5BC}"/>
              </a:ext>
            </a:extLst>
          </p:cNvPr>
          <p:cNvSpPr>
            <a:spLocks noGrp="1"/>
          </p:cNvSpPr>
          <p:nvPr>
            <p:ph type="sldNum" sz="quarter" idx="12"/>
          </p:nvPr>
        </p:nvSpPr>
        <p:spPr/>
        <p:txBody>
          <a:bodyPr/>
          <a:lstStyle/>
          <a:p>
            <a:fld id="{ECAAC946-410E-4677-B1D6-226A086D226C}" type="slidenum">
              <a:rPr lang="es-ES" smtClean="0"/>
              <a:t>2</a:t>
            </a:fld>
            <a:endParaRPr lang="es-ES"/>
          </a:p>
        </p:txBody>
      </p:sp>
    </p:spTree>
    <p:extLst>
      <p:ext uri="{BB962C8B-B14F-4D97-AF65-F5344CB8AC3E}">
        <p14:creationId xmlns:p14="http://schemas.microsoft.com/office/powerpoint/2010/main" val="71671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872A5F52-4C96-7642-9661-D311622DCE74}"/>
              </a:ext>
            </a:extLst>
          </p:cNvPr>
          <p:cNvSpPr txBox="1"/>
          <p:nvPr/>
        </p:nvSpPr>
        <p:spPr>
          <a:xfrm>
            <a:off x="372797" y="136524"/>
            <a:ext cx="8398406" cy="1323439"/>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Descripción general del algoritmo genético</a:t>
            </a:r>
          </a:p>
        </p:txBody>
      </p:sp>
      <p:sp>
        <p:nvSpPr>
          <p:cNvPr id="4" name="Slide Number Placeholder 3">
            <a:extLst>
              <a:ext uri="{FF2B5EF4-FFF2-40B4-BE49-F238E27FC236}">
                <a16:creationId xmlns:a16="http://schemas.microsoft.com/office/drawing/2014/main" id="{A995C695-49F6-AA4D-A0DF-FEA49C1E76C7}"/>
              </a:ext>
            </a:extLst>
          </p:cNvPr>
          <p:cNvSpPr>
            <a:spLocks noGrp="1"/>
          </p:cNvSpPr>
          <p:nvPr>
            <p:ph type="sldNum" sz="quarter" idx="12"/>
          </p:nvPr>
        </p:nvSpPr>
        <p:spPr/>
        <p:txBody>
          <a:bodyPr/>
          <a:lstStyle/>
          <a:p>
            <a:fld id="{ECAAC946-410E-4677-B1D6-226A086D226C}" type="slidenum">
              <a:rPr lang="es-ES" smtClean="0"/>
              <a:t>3</a:t>
            </a:fld>
            <a:endParaRPr lang="es-ES"/>
          </a:p>
        </p:txBody>
      </p:sp>
      <p:sp>
        <p:nvSpPr>
          <p:cNvPr id="3" name="Rectangle 2">
            <a:extLst>
              <a:ext uri="{FF2B5EF4-FFF2-40B4-BE49-F238E27FC236}">
                <a16:creationId xmlns:a16="http://schemas.microsoft.com/office/drawing/2014/main" id="{DB21A31A-A4A2-BE46-BFBC-64BF19EC315E}"/>
              </a:ext>
            </a:extLst>
          </p:cNvPr>
          <p:cNvSpPr/>
          <p:nvPr/>
        </p:nvSpPr>
        <p:spPr>
          <a:xfrm>
            <a:off x="484020" y="1587554"/>
            <a:ext cx="7298540" cy="2862322"/>
          </a:xfrm>
          <a:prstGeom prst="rect">
            <a:avLst/>
          </a:prstGeom>
        </p:spPr>
        <p:txBody>
          <a:bodyPr wrap="square">
            <a:spAutoFit/>
          </a:bodyPr>
          <a:lstStyle/>
          <a:p>
            <a:pPr marL="285750"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Para este algoritmo se necesitan elegir los valores para los siguientes parámetros: </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Tamaño de la población </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Número de generaciones</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Número de hijos</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Probabilidad de mutación</a:t>
            </a:r>
          </a:p>
          <a:p>
            <a:pPr marL="285750"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Después de elegidos se crea un conjunto de soluciones iniciales (con un tamaño=Tamaño de la población). Para esto se utiliza la  solución obtenida por el método constructivo y el resto de soluciones se generan utilizando el método GRASP (con </a:t>
            </a:r>
            <a:r>
              <a:rPr lang="es-ES_tradnl" dirty="0" err="1">
                <a:latin typeface="Tahoma" panose="020B0604030504040204" pitchFamily="34" charset="0"/>
                <a:ea typeface="Tahoma" panose="020B0604030504040204" pitchFamily="34" charset="0"/>
                <a:cs typeface="Tahoma" panose="020B0604030504040204" pitchFamily="34" charset="0"/>
              </a:rPr>
              <a:t>alpha</a:t>
            </a:r>
            <a:r>
              <a:rPr lang="es-ES_tradnl" dirty="0">
                <a:latin typeface="Tahoma" panose="020B0604030504040204" pitchFamily="34" charset="0"/>
                <a:ea typeface="Tahoma" panose="020B0604030504040204" pitchFamily="34" charset="0"/>
                <a:cs typeface="Tahoma" panose="020B0604030504040204" pitchFamily="34" charset="0"/>
              </a:rPr>
              <a:t>=0.2)</a:t>
            </a:r>
          </a:p>
        </p:txBody>
      </p:sp>
    </p:spTree>
    <p:extLst>
      <p:ext uri="{BB962C8B-B14F-4D97-AF65-F5344CB8AC3E}">
        <p14:creationId xmlns:p14="http://schemas.microsoft.com/office/powerpoint/2010/main" val="265292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EE78AC-A9A0-5C41-A02D-CC45B54DEBBC}"/>
              </a:ext>
            </a:extLst>
          </p:cNvPr>
          <p:cNvSpPr>
            <a:spLocks noGrp="1"/>
          </p:cNvSpPr>
          <p:nvPr>
            <p:ph type="sldNum" sz="quarter" idx="12"/>
          </p:nvPr>
        </p:nvSpPr>
        <p:spPr/>
        <p:txBody>
          <a:bodyPr/>
          <a:lstStyle/>
          <a:p>
            <a:fld id="{ECAAC946-410E-4677-B1D6-226A086D226C}" type="slidenum">
              <a:rPr lang="es-ES" smtClean="0"/>
              <a:t>4</a:t>
            </a:fld>
            <a:endParaRPr lang="es-ES"/>
          </a:p>
        </p:txBody>
      </p:sp>
      <p:sp>
        <p:nvSpPr>
          <p:cNvPr id="3" name="TextBox 2">
            <a:extLst>
              <a:ext uri="{FF2B5EF4-FFF2-40B4-BE49-F238E27FC236}">
                <a16:creationId xmlns:a16="http://schemas.microsoft.com/office/drawing/2014/main" id="{6AC476F7-3DD9-A047-B62C-49A240692087}"/>
              </a:ext>
            </a:extLst>
          </p:cNvPr>
          <p:cNvSpPr txBox="1"/>
          <p:nvPr/>
        </p:nvSpPr>
        <p:spPr>
          <a:xfrm>
            <a:off x="35837" y="1306965"/>
            <a:ext cx="9072326" cy="5355312"/>
          </a:xfrm>
          <a:prstGeom prst="rect">
            <a:avLst/>
          </a:prstGeom>
          <a:noFill/>
        </p:spPr>
        <p:txBody>
          <a:bodyPr wrap="square" rtlCol="0">
            <a:spAutoFit/>
          </a:bodyPr>
          <a:lstStyle/>
          <a:p>
            <a:pPr marL="342900" indent="-342900">
              <a:buFont typeface="+mj-lt"/>
              <a:buAutoNum type="arabicPeriod"/>
            </a:pPr>
            <a:r>
              <a:rPr lang="es-ES_tradnl" dirty="0">
                <a:latin typeface="Tahoma" panose="020B0604030504040204" pitchFamily="34" charset="0"/>
                <a:ea typeface="Tahoma" panose="020B0604030504040204" pitchFamily="34" charset="0"/>
                <a:cs typeface="Tahoma" panose="020B0604030504040204" pitchFamily="34" charset="0"/>
              </a:rPr>
              <a:t>Del conjunto de soluciones se eligen 2 soluciones utilizando el método de </a:t>
            </a:r>
            <a:r>
              <a:rPr lang="es-ES_tradnl" b="1" dirty="0">
                <a:latin typeface="Tahoma" panose="020B0604030504040204" pitchFamily="34" charset="0"/>
                <a:ea typeface="Tahoma" panose="020B0604030504040204" pitchFamily="34" charset="0"/>
                <a:cs typeface="Tahoma" panose="020B0604030504040204" pitchFamily="34" charset="0"/>
              </a:rPr>
              <a:t>selección</a:t>
            </a:r>
            <a:r>
              <a:rPr lang="es-ES_tradnl" dirty="0">
                <a:latin typeface="Tahoma" panose="020B0604030504040204" pitchFamily="34" charset="0"/>
                <a:ea typeface="Tahoma" panose="020B0604030504040204" pitchFamily="34" charset="0"/>
                <a:cs typeface="Tahoma" panose="020B0604030504040204" pitchFamily="34" charset="0"/>
              </a:rPr>
              <a:t> </a:t>
            </a:r>
          </a:p>
          <a:p>
            <a:pPr marL="342900" indent="-342900">
              <a:buFont typeface="+mj-lt"/>
              <a:buAutoNum type="arabicPeriod"/>
            </a:pPr>
            <a:r>
              <a:rPr lang="es-ES_tradnl" dirty="0">
                <a:latin typeface="Tahoma" panose="020B0604030504040204" pitchFamily="34" charset="0"/>
                <a:ea typeface="Tahoma" panose="020B0604030504040204" pitchFamily="34" charset="0"/>
                <a:cs typeface="Tahoma" panose="020B0604030504040204" pitchFamily="34" charset="0"/>
              </a:rPr>
              <a:t>Con estas dos soluciones se llama al método </a:t>
            </a:r>
            <a:r>
              <a:rPr lang="es-ES_tradnl" b="1" dirty="0">
                <a:latin typeface="Tahoma" panose="020B0604030504040204" pitchFamily="34" charset="0"/>
                <a:ea typeface="Tahoma" panose="020B0604030504040204" pitchFamily="34" charset="0"/>
                <a:cs typeface="Tahoma" panose="020B0604030504040204" pitchFamily="34" charset="0"/>
              </a:rPr>
              <a:t>cruce</a:t>
            </a:r>
            <a:r>
              <a:rPr lang="es-ES_tradnl" dirty="0">
                <a:latin typeface="Tahoma" panose="020B0604030504040204" pitchFamily="34" charset="0"/>
                <a:ea typeface="Tahoma" panose="020B0604030504040204" pitchFamily="34" charset="0"/>
                <a:cs typeface="Tahoma" panose="020B0604030504040204" pitchFamily="34" charset="0"/>
              </a:rPr>
              <a:t> para obtener una solución hija (que no siempre es factible).</a:t>
            </a:r>
          </a:p>
          <a:p>
            <a:pPr marL="342900" indent="-342900">
              <a:buFont typeface="+mj-lt"/>
              <a:buAutoNum type="arabicPeriod"/>
            </a:pPr>
            <a:r>
              <a:rPr lang="es-ES_tradnl" dirty="0">
                <a:latin typeface="Tahoma" pitchFamily="34" charset="0"/>
                <a:cs typeface="Tahoma" pitchFamily="34" charset="0"/>
              </a:rPr>
              <a:t>Luego se llama al método de </a:t>
            </a:r>
            <a:r>
              <a:rPr lang="es-ES_tradnl" b="1" dirty="0">
                <a:latin typeface="Tahoma" pitchFamily="34" charset="0"/>
                <a:cs typeface="Tahoma" pitchFamily="34" charset="0"/>
              </a:rPr>
              <a:t>reparación</a:t>
            </a:r>
            <a:r>
              <a:rPr lang="es-ES_tradnl" dirty="0">
                <a:latin typeface="Tahoma" pitchFamily="34" charset="0"/>
                <a:cs typeface="Tahoma" pitchFamily="34" charset="0"/>
              </a:rPr>
              <a:t> el cual arregla la solución hija utilizando algoritmos basados en búsqueda local para así poder garantizar la factibilidad de esta.</a:t>
            </a:r>
          </a:p>
          <a:p>
            <a:pPr marL="342900" indent="-342900">
              <a:buFont typeface="+mj-lt"/>
              <a:buAutoNum type="arabicPeriod"/>
            </a:pPr>
            <a:r>
              <a:rPr lang="es-ES_tradnl" dirty="0">
                <a:latin typeface="Tahoma" pitchFamily="34" charset="0"/>
                <a:cs typeface="Tahoma" pitchFamily="34" charset="0"/>
              </a:rPr>
              <a:t>Luego esta solución hija puede pasar o no por el proceso de </a:t>
            </a:r>
            <a:r>
              <a:rPr lang="es-ES_tradnl" b="1" dirty="0">
                <a:latin typeface="Tahoma" pitchFamily="34" charset="0"/>
                <a:cs typeface="Tahoma" pitchFamily="34" charset="0"/>
              </a:rPr>
              <a:t>mutación</a:t>
            </a:r>
            <a:r>
              <a:rPr lang="es-ES_tradnl" dirty="0">
                <a:latin typeface="Tahoma" pitchFamily="34" charset="0"/>
                <a:cs typeface="Tahoma" pitchFamily="34" charset="0"/>
              </a:rPr>
              <a:t> en donde se le hace una pequeña perturbación pero siempre garantizando su factibilidad</a:t>
            </a:r>
          </a:p>
          <a:p>
            <a:pPr marL="342900" indent="-342900">
              <a:buFont typeface="+mj-lt"/>
              <a:buAutoNum type="arabicPeriod"/>
            </a:pPr>
            <a:r>
              <a:rPr lang="es-ES_tradnl" dirty="0">
                <a:latin typeface="Tahoma" pitchFamily="34" charset="0"/>
                <a:cs typeface="Tahoma" pitchFamily="34" charset="0"/>
              </a:rPr>
              <a:t> Finalmente se guarda la solución en un arreglo que tiene las soluciones hijas.</a:t>
            </a:r>
          </a:p>
          <a:p>
            <a:endParaRPr lang="es-ES_tradnl" dirty="0">
              <a:latin typeface="Tahoma" pitchFamily="34" charset="0"/>
              <a:cs typeface="Tahoma" pitchFamily="34" charset="0"/>
            </a:endParaRPr>
          </a:p>
          <a:p>
            <a:r>
              <a:rPr lang="es-ES_tradnl" dirty="0">
                <a:latin typeface="Tahoma" pitchFamily="34" charset="0"/>
                <a:cs typeface="Tahoma" pitchFamily="34" charset="0"/>
              </a:rPr>
              <a:t>*Este proceso se repite hasta que se tenga la cantidad de hijos deseados que está indicado por el parámetro número de hijos. Cuando se tenga la cantidad de hijos deseados, se llama al método </a:t>
            </a:r>
            <a:r>
              <a:rPr lang="es-ES_tradnl" b="1" dirty="0">
                <a:latin typeface="Tahoma" pitchFamily="34" charset="0"/>
                <a:cs typeface="Tahoma" pitchFamily="34" charset="0"/>
              </a:rPr>
              <a:t>actualizar</a:t>
            </a:r>
            <a:r>
              <a:rPr lang="es-ES_tradnl" dirty="0">
                <a:latin typeface="Tahoma" pitchFamily="34" charset="0"/>
                <a:cs typeface="Tahoma" pitchFamily="34" charset="0"/>
              </a:rPr>
              <a:t> que junta la población de soluciones que se tenían con las soluciones hijas generadas y se eligen las mejores soluciones k soluciones (k=tamaño de la población) y estas conforman el nuevo conjunto de soluciones. Todo este proceso se repite n veces donde (n= </a:t>
            </a:r>
            <a:r>
              <a:rPr lang="es-ES_tradnl" dirty="0">
                <a:latin typeface="Tahoma" panose="020B0604030504040204" pitchFamily="34" charset="0"/>
                <a:ea typeface="Tahoma" panose="020B0604030504040204" pitchFamily="34" charset="0"/>
                <a:cs typeface="Tahoma" panose="020B0604030504040204" pitchFamily="34" charset="0"/>
              </a:rPr>
              <a:t>Número de generaciones). </a:t>
            </a:r>
          </a:p>
          <a:p>
            <a:endParaRPr lang="es-ES_tradnl" dirty="0">
              <a:latin typeface="Tahoma" pitchFamily="34" charset="0"/>
              <a:cs typeface="Tahoma" pitchFamily="34" charset="0"/>
            </a:endParaRPr>
          </a:p>
          <a:p>
            <a:pPr marL="342900" indent="-342900">
              <a:buFont typeface="+mj-lt"/>
              <a:buAutoNum type="arabicPeriod"/>
            </a:pPr>
            <a:endParaRPr lang="es-ES_tradnl" dirty="0">
              <a:latin typeface="Tahoma" pitchFamily="34" charset="0"/>
              <a:cs typeface="Tahoma" pitchFamily="34" charset="0"/>
            </a:endParaRPr>
          </a:p>
          <a:p>
            <a:pPr marL="342900" indent="-342900">
              <a:buFont typeface="+mj-lt"/>
              <a:buAutoNum type="arabicPeriod"/>
            </a:pPr>
            <a:endParaRPr lang="en-CO" dirty="0"/>
          </a:p>
        </p:txBody>
      </p:sp>
      <p:sp>
        <p:nvSpPr>
          <p:cNvPr id="4" name="CuadroTexto 2">
            <a:extLst>
              <a:ext uri="{FF2B5EF4-FFF2-40B4-BE49-F238E27FC236}">
                <a16:creationId xmlns:a16="http://schemas.microsoft.com/office/drawing/2014/main" id="{466752C2-F1EF-5B40-83E4-2CFA7259E5D3}"/>
              </a:ext>
            </a:extLst>
          </p:cNvPr>
          <p:cNvSpPr txBox="1"/>
          <p:nvPr/>
        </p:nvSpPr>
        <p:spPr>
          <a:xfrm>
            <a:off x="227751" y="0"/>
            <a:ext cx="8616824" cy="1323439"/>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Descripción general del algoritmo genético</a:t>
            </a:r>
          </a:p>
        </p:txBody>
      </p:sp>
    </p:spTree>
    <p:extLst>
      <p:ext uri="{BB962C8B-B14F-4D97-AF65-F5344CB8AC3E}">
        <p14:creationId xmlns:p14="http://schemas.microsoft.com/office/powerpoint/2010/main" val="313607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872A5F52-4C96-7642-9661-D311622DCE74}"/>
              </a:ext>
            </a:extLst>
          </p:cNvPr>
          <p:cNvSpPr txBox="1"/>
          <p:nvPr/>
        </p:nvSpPr>
        <p:spPr>
          <a:xfrm>
            <a:off x="253363" y="136524"/>
            <a:ext cx="8637274" cy="707886"/>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Pseudocódigo algoritmo genético</a:t>
            </a:r>
          </a:p>
        </p:txBody>
      </p:sp>
      <p:sp>
        <p:nvSpPr>
          <p:cNvPr id="8" name="Slide Number Placeholder 7">
            <a:extLst>
              <a:ext uri="{FF2B5EF4-FFF2-40B4-BE49-F238E27FC236}">
                <a16:creationId xmlns:a16="http://schemas.microsoft.com/office/drawing/2014/main" id="{54C249A6-5E5C-6347-883F-B6CA9C8F68C4}"/>
              </a:ext>
            </a:extLst>
          </p:cNvPr>
          <p:cNvSpPr>
            <a:spLocks noGrp="1"/>
          </p:cNvSpPr>
          <p:nvPr>
            <p:ph type="sldNum" sz="quarter" idx="12"/>
          </p:nvPr>
        </p:nvSpPr>
        <p:spPr/>
        <p:txBody>
          <a:bodyPr/>
          <a:lstStyle/>
          <a:p>
            <a:fld id="{ECAAC946-410E-4677-B1D6-226A086D226C}" type="slidenum">
              <a:rPr lang="es-ES" smtClean="0"/>
              <a:t>5</a:t>
            </a:fld>
            <a:endParaRPr lang="es-ES"/>
          </a:p>
        </p:txBody>
      </p:sp>
      <p:pic>
        <p:nvPicPr>
          <p:cNvPr id="3" name="Picture 2">
            <a:extLst>
              <a:ext uri="{FF2B5EF4-FFF2-40B4-BE49-F238E27FC236}">
                <a16:creationId xmlns:a16="http://schemas.microsoft.com/office/drawing/2014/main" id="{2418A6EA-5C6B-8849-BB98-58994DCF178A}"/>
              </a:ext>
            </a:extLst>
          </p:cNvPr>
          <p:cNvPicPr>
            <a:picLocks noChangeAspect="1"/>
          </p:cNvPicPr>
          <p:nvPr/>
        </p:nvPicPr>
        <p:blipFill>
          <a:blip r:embed="rId2"/>
          <a:stretch>
            <a:fillRect/>
          </a:stretch>
        </p:blipFill>
        <p:spPr>
          <a:xfrm>
            <a:off x="2411515" y="712713"/>
            <a:ext cx="4046435" cy="5002287"/>
          </a:xfrm>
          <a:prstGeom prst="rect">
            <a:avLst/>
          </a:prstGeom>
        </p:spPr>
      </p:pic>
    </p:spTree>
    <p:extLst>
      <p:ext uri="{BB962C8B-B14F-4D97-AF65-F5344CB8AC3E}">
        <p14:creationId xmlns:p14="http://schemas.microsoft.com/office/powerpoint/2010/main" val="371167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872A5F52-4C96-7642-9661-D311622DCE74}"/>
              </a:ext>
            </a:extLst>
          </p:cNvPr>
          <p:cNvSpPr txBox="1"/>
          <p:nvPr/>
        </p:nvSpPr>
        <p:spPr>
          <a:xfrm>
            <a:off x="506726" y="0"/>
            <a:ext cx="8637274" cy="1323439"/>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Pseudocódigos de algoritmos de selección, cruce y reparación</a:t>
            </a:r>
          </a:p>
        </p:txBody>
      </p:sp>
      <p:sp>
        <p:nvSpPr>
          <p:cNvPr id="8" name="Slide Number Placeholder 7">
            <a:extLst>
              <a:ext uri="{FF2B5EF4-FFF2-40B4-BE49-F238E27FC236}">
                <a16:creationId xmlns:a16="http://schemas.microsoft.com/office/drawing/2014/main" id="{54C249A6-5E5C-6347-883F-B6CA9C8F68C4}"/>
              </a:ext>
            </a:extLst>
          </p:cNvPr>
          <p:cNvSpPr>
            <a:spLocks noGrp="1"/>
          </p:cNvSpPr>
          <p:nvPr>
            <p:ph type="sldNum" sz="quarter" idx="12"/>
          </p:nvPr>
        </p:nvSpPr>
        <p:spPr/>
        <p:txBody>
          <a:bodyPr/>
          <a:lstStyle/>
          <a:p>
            <a:fld id="{ECAAC946-410E-4677-B1D6-226A086D226C}" type="slidenum">
              <a:rPr lang="es-ES" smtClean="0"/>
              <a:t>6</a:t>
            </a:fld>
            <a:endParaRPr lang="es-ES"/>
          </a:p>
        </p:txBody>
      </p:sp>
      <p:pic>
        <p:nvPicPr>
          <p:cNvPr id="4" name="Picture 3">
            <a:extLst>
              <a:ext uri="{FF2B5EF4-FFF2-40B4-BE49-F238E27FC236}">
                <a16:creationId xmlns:a16="http://schemas.microsoft.com/office/drawing/2014/main" id="{DF30F7BC-3F50-DB4A-98F2-A6BE233A3AB4}"/>
              </a:ext>
            </a:extLst>
          </p:cNvPr>
          <p:cNvPicPr>
            <a:picLocks noChangeAspect="1"/>
          </p:cNvPicPr>
          <p:nvPr/>
        </p:nvPicPr>
        <p:blipFill>
          <a:blip r:embed="rId2"/>
          <a:stretch>
            <a:fillRect/>
          </a:stretch>
        </p:blipFill>
        <p:spPr>
          <a:xfrm>
            <a:off x="158044" y="1268560"/>
            <a:ext cx="4011137" cy="2429510"/>
          </a:xfrm>
          <a:prstGeom prst="rect">
            <a:avLst/>
          </a:prstGeom>
        </p:spPr>
      </p:pic>
      <p:pic>
        <p:nvPicPr>
          <p:cNvPr id="5" name="Picture 4">
            <a:extLst>
              <a:ext uri="{FF2B5EF4-FFF2-40B4-BE49-F238E27FC236}">
                <a16:creationId xmlns:a16="http://schemas.microsoft.com/office/drawing/2014/main" id="{2879379B-8E90-6E4E-B514-0EF18DC2151D}"/>
              </a:ext>
            </a:extLst>
          </p:cNvPr>
          <p:cNvPicPr>
            <a:picLocks noChangeAspect="1"/>
          </p:cNvPicPr>
          <p:nvPr/>
        </p:nvPicPr>
        <p:blipFill>
          <a:blip r:embed="rId3"/>
          <a:stretch>
            <a:fillRect/>
          </a:stretch>
        </p:blipFill>
        <p:spPr>
          <a:xfrm>
            <a:off x="4831786" y="1268560"/>
            <a:ext cx="4154170" cy="1019271"/>
          </a:xfrm>
          <a:prstGeom prst="rect">
            <a:avLst/>
          </a:prstGeom>
        </p:spPr>
      </p:pic>
      <p:pic>
        <p:nvPicPr>
          <p:cNvPr id="6" name="Picture 5">
            <a:extLst>
              <a:ext uri="{FF2B5EF4-FFF2-40B4-BE49-F238E27FC236}">
                <a16:creationId xmlns:a16="http://schemas.microsoft.com/office/drawing/2014/main" id="{A9F54175-B506-E743-9182-8D92E8F4EB99}"/>
              </a:ext>
            </a:extLst>
          </p:cNvPr>
          <p:cNvPicPr>
            <a:picLocks noChangeAspect="1"/>
          </p:cNvPicPr>
          <p:nvPr/>
        </p:nvPicPr>
        <p:blipFill>
          <a:blip r:embed="rId4"/>
          <a:stretch>
            <a:fillRect/>
          </a:stretch>
        </p:blipFill>
        <p:spPr>
          <a:xfrm>
            <a:off x="2679607" y="3698070"/>
            <a:ext cx="4807043" cy="1971373"/>
          </a:xfrm>
          <a:prstGeom prst="rect">
            <a:avLst/>
          </a:prstGeom>
        </p:spPr>
      </p:pic>
    </p:spTree>
    <p:extLst>
      <p:ext uri="{BB962C8B-B14F-4D97-AF65-F5344CB8AC3E}">
        <p14:creationId xmlns:p14="http://schemas.microsoft.com/office/powerpoint/2010/main" val="380478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872A5F52-4C96-7642-9661-D311622DCE74}"/>
              </a:ext>
            </a:extLst>
          </p:cNvPr>
          <p:cNvSpPr txBox="1"/>
          <p:nvPr/>
        </p:nvSpPr>
        <p:spPr>
          <a:xfrm>
            <a:off x="348682" y="217882"/>
            <a:ext cx="8637274" cy="1323439"/>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Pseudocódigos de algoritmos de mutación y actualización</a:t>
            </a:r>
          </a:p>
        </p:txBody>
      </p:sp>
      <p:sp>
        <p:nvSpPr>
          <p:cNvPr id="8" name="Slide Number Placeholder 7">
            <a:extLst>
              <a:ext uri="{FF2B5EF4-FFF2-40B4-BE49-F238E27FC236}">
                <a16:creationId xmlns:a16="http://schemas.microsoft.com/office/drawing/2014/main" id="{54C249A6-5E5C-6347-883F-B6CA9C8F68C4}"/>
              </a:ext>
            </a:extLst>
          </p:cNvPr>
          <p:cNvSpPr>
            <a:spLocks noGrp="1"/>
          </p:cNvSpPr>
          <p:nvPr>
            <p:ph type="sldNum" sz="quarter" idx="12"/>
          </p:nvPr>
        </p:nvSpPr>
        <p:spPr/>
        <p:txBody>
          <a:bodyPr/>
          <a:lstStyle/>
          <a:p>
            <a:fld id="{ECAAC946-410E-4677-B1D6-226A086D226C}" type="slidenum">
              <a:rPr lang="es-ES" smtClean="0"/>
              <a:t>7</a:t>
            </a:fld>
            <a:endParaRPr lang="es-ES"/>
          </a:p>
        </p:txBody>
      </p:sp>
      <p:pic>
        <p:nvPicPr>
          <p:cNvPr id="3" name="Picture 2">
            <a:extLst>
              <a:ext uri="{FF2B5EF4-FFF2-40B4-BE49-F238E27FC236}">
                <a16:creationId xmlns:a16="http://schemas.microsoft.com/office/drawing/2014/main" id="{D9951E8D-92D6-6548-92D6-A0127AE453FC}"/>
              </a:ext>
            </a:extLst>
          </p:cNvPr>
          <p:cNvPicPr>
            <a:picLocks noChangeAspect="1"/>
          </p:cNvPicPr>
          <p:nvPr/>
        </p:nvPicPr>
        <p:blipFill>
          <a:blip r:embed="rId2"/>
          <a:stretch>
            <a:fillRect/>
          </a:stretch>
        </p:blipFill>
        <p:spPr>
          <a:xfrm>
            <a:off x="1494089" y="1541321"/>
            <a:ext cx="4762332" cy="2272285"/>
          </a:xfrm>
          <a:prstGeom prst="rect">
            <a:avLst/>
          </a:prstGeom>
        </p:spPr>
      </p:pic>
      <p:pic>
        <p:nvPicPr>
          <p:cNvPr id="9" name="Picture 8">
            <a:extLst>
              <a:ext uri="{FF2B5EF4-FFF2-40B4-BE49-F238E27FC236}">
                <a16:creationId xmlns:a16="http://schemas.microsoft.com/office/drawing/2014/main" id="{77F57A50-B495-E749-BA86-FF6A52FAF06E}"/>
              </a:ext>
            </a:extLst>
          </p:cNvPr>
          <p:cNvPicPr>
            <a:picLocks noChangeAspect="1"/>
          </p:cNvPicPr>
          <p:nvPr/>
        </p:nvPicPr>
        <p:blipFill>
          <a:blip r:embed="rId3"/>
          <a:stretch>
            <a:fillRect/>
          </a:stretch>
        </p:blipFill>
        <p:spPr>
          <a:xfrm>
            <a:off x="1597793" y="4064132"/>
            <a:ext cx="4762332" cy="1570081"/>
          </a:xfrm>
          <a:prstGeom prst="rect">
            <a:avLst/>
          </a:prstGeom>
        </p:spPr>
      </p:pic>
    </p:spTree>
    <p:extLst>
      <p:ext uri="{BB962C8B-B14F-4D97-AF65-F5344CB8AC3E}">
        <p14:creationId xmlns:p14="http://schemas.microsoft.com/office/powerpoint/2010/main" val="125619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B5FDDF03-C760-8B4E-B182-77430F22CB49}"/>
              </a:ext>
            </a:extLst>
          </p:cNvPr>
          <p:cNvSpPr txBox="1"/>
          <p:nvPr/>
        </p:nvSpPr>
        <p:spPr>
          <a:xfrm>
            <a:off x="0" y="0"/>
            <a:ext cx="9405257" cy="1323439"/>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Resultados variando el tamaño de la población</a:t>
            </a:r>
          </a:p>
        </p:txBody>
      </p:sp>
      <p:sp>
        <p:nvSpPr>
          <p:cNvPr id="4" name="TextBox 3">
            <a:extLst>
              <a:ext uri="{FF2B5EF4-FFF2-40B4-BE49-F238E27FC236}">
                <a16:creationId xmlns:a16="http://schemas.microsoft.com/office/drawing/2014/main" id="{27A7D6B7-6EEA-E54E-9EBF-F3C09C651D33}"/>
              </a:ext>
            </a:extLst>
          </p:cNvPr>
          <p:cNvSpPr txBox="1"/>
          <p:nvPr/>
        </p:nvSpPr>
        <p:spPr>
          <a:xfrm>
            <a:off x="-438500" y="1461155"/>
            <a:ext cx="3933139" cy="2308324"/>
          </a:xfrm>
          <a:prstGeom prst="rect">
            <a:avLst/>
          </a:prstGeom>
          <a:noFill/>
        </p:spPr>
        <p:txBody>
          <a:bodyPr wrap="square" rtlCol="0">
            <a:spAutoFit/>
          </a:bodyPr>
          <a:lstStyle/>
          <a:p>
            <a:pPr lvl="1"/>
            <a:r>
              <a:rPr lang="es-ES_tradnl" dirty="0">
                <a:latin typeface="Tahoma" panose="020B0604030504040204" pitchFamily="34" charset="0"/>
                <a:ea typeface="Tahoma" panose="020B0604030504040204" pitchFamily="34" charset="0"/>
                <a:cs typeface="Tahoma" panose="020B0604030504040204" pitchFamily="34" charset="0"/>
              </a:rPr>
              <a:t>El algoritmo genético se corrió con los siguientes valores para los parámetros</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Número de generaciones=10</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Número de hijos=20</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Probabilidad de mutación=0.1</a:t>
            </a:r>
          </a:p>
          <a:p>
            <a:pPr marL="742950" lvl="1" indent="-285750">
              <a:buFont typeface="Arial" panose="020B0604020202020204" pitchFamily="34" charset="0"/>
              <a:buChar char="•"/>
            </a:pPr>
            <a:r>
              <a:rPr lang="es-ES_tradnl" dirty="0" err="1">
                <a:latin typeface="Tahoma" panose="020B0604030504040204" pitchFamily="34" charset="0"/>
                <a:ea typeface="Tahoma" panose="020B0604030504040204" pitchFamily="34" charset="0"/>
                <a:cs typeface="Tahoma" panose="020B0604030504040204" pitchFamily="34" charset="0"/>
              </a:rPr>
              <a:t>Alpha</a:t>
            </a:r>
            <a:r>
              <a:rPr lang="es-ES_tradnl" dirty="0">
                <a:latin typeface="Tahoma" panose="020B0604030504040204" pitchFamily="34" charset="0"/>
                <a:ea typeface="Tahoma" panose="020B0604030504040204" pitchFamily="34" charset="0"/>
                <a:cs typeface="Tahoma" panose="020B0604030504040204" pitchFamily="34" charset="0"/>
              </a:rPr>
              <a:t> GRASP=0.2</a:t>
            </a:r>
            <a:endParaRPr lang="es-ES" dirty="0">
              <a:solidFill>
                <a:schemeClr val="accent5">
                  <a:lumMod val="75000"/>
                </a:schemeClr>
              </a:solidFill>
              <a:latin typeface="Helvetica" panose="020B0604020202030204" pitchFamily="34" charset="0"/>
            </a:endParaRPr>
          </a:p>
        </p:txBody>
      </p:sp>
      <p:sp>
        <p:nvSpPr>
          <p:cNvPr id="5" name="Slide Number Placeholder 4">
            <a:extLst>
              <a:ext uri="{FF2B5EF4-FFF2-40B4-BE49-F238E27FC236}">
                <a16:creationId xmlns:a16="http://schemas.microsoft.com/office/drawing/2014/main" id="{91CEBBD0-1389-E748-A2E0-EA91B0B1F695}"/>
              </a:ext>
            </a:extLst>
          </p:cNvPr>
          <p:cNvSpPr>
            <a:spLocks noGrp="1"/>
          </p:cNvSpPr>
          <p:nvPr>
            <p:ph type="sldNum" sz="quarter" idx="12"/>
          </p:nvPr>
        </p:nvSpPr>
        <p:spPr/>
        <p:txBody>
          <a:bodyPr/>
          <a:lstStyle/>
          <a:p>
            <a:fld id="{ECAAC946-410E-4677-B1D6-226A086D226C}" type="slidenum">
              <a:rPr lang="es-ES" smtClean="0"/>
              <a:t>8</a:t>
            </a:fld>
            <a:endParaRPr lang="es-ES"/>
          </a:p>
        </p:txBody>
      </p:sp>
      <p:sp>
        <p:nvSpPr>
          <p:cNvPr id="9" name="TextBox 8">
            <a:extLst>
              <a:ext uri="{FF2B5EF4-FFF2-40B4-BE49-F238E27FC236}">
                <a16:creationId xmlns:a16="http://schemas.microsoft.com/office/drawing/2014/main" id="{2A606BF8-20DE-994A-B208-F2782E442687}"/>
              </a:ext>
            </a:extLst>
          </p:cNvPr>
          <p:cNvSpPr txBox="1"/>
          <p:nvPr/>
        </p:nvSpPr>
        <p:spPr>
          <a:xfrm>
            <a:off x="106687" y="4185762"/>
            <a:ext cx="8530990" cy="923330"/>
          </a:xfrm>
          <a:prstGeom prst="rect">
            <a:avLst/>
          </a:prstGeom>
          <a:noFill/>
        </p:spPr>
        <p:txBody>
          <a:bodyPr wrap="none" rtlCol="0">
            <a:spAutoFit/>
          </a:bodyPr>
          <a:lstStyle/>
          <a:p>
            <a:r>
              <a:rPr lang="en-US" b="1" dirty="0" err="1">
                <a:solidFill>
                  <a:schemeClr val="accent5">
                    <a:lumMod val="75000"/>
                  </a:schemeClr>
                </a:solidFill>
                <a:latin typeface="Helvetica" panose="020B0604020202030204" pitchFamily="34" charset="0"/>
              </a:rPr>
              <a:t>Resultados</a:t>
            </a:r>
            <a:endParaRPr lang="en-CO" b="1" dirty="0"/>
          </a:p>
          <a:p>
            <a:pPr marL="285750" indent="-285750">
              <a:buFont typeface="Arial" panose="020B0604020202020204" pitchFamily="34" charset="0"/>
              <a:buChar char="•"/>
            </a:pPr>
            <a:r>
              <a:rPr lang="en-CO" dirty="0"/>
              <a:t>A medida que aumenta el tamaño de la población, el tiempo de corrida aumenta.</a:t>
            </a:r>
          </a:p>
          <a:p>
            <a:pPr marL="285750" indent="-285750">
              <a:buFont typeface="Arial" panose="020B0604020202020204" pitchFamily="34" charset="0"/>
              <a:buChar char="•"/>
            </a:pPr>
            <a:r>
              <a:rPr lang="en-CO" dirty="0"/>
              <a:t>No se encuentra una relación entre el tamaño de la población y el costo de la solución.</a:t>
            </a:r>
          </a:p>
        </p:txBody>
      </p:sp>
      <p:pic>
        <p:nvPicPr>
          <p:cNvPr id="10" name="Picture 9">
            <a:extLst>
              <a:ext uri="{FF2B5EF4-FFF2-40B4-BE49-F238E27FC236}">
                <a16:creationId xmlns:a16="http://schemas.microsoft.com/office/drawing/2014/main" id="{BAC40B1A-3DFB-384F-BCD9-C36BD3C11362}"/>
              </a:ext>
            </a:extLst>
          </p:cNvPr>
          <p:cNvPicPr>
            <a:picLocks noChangeAspect="1"/>
          </p:cNvPicPr>
          <p:nvPr/>
        </p:nvPicPr>
        <p:blipFill>
          <a:blip r:embed="rId2"/>
          <a:stretch>
            <a:fillRect/>
          </a:stretch>
        </p:blipFill>
        <p:spPr>
          <a:xfrm>
            <a:off x="3393798" y="1323439"/>
            <a:ext cx="5750202" cy="2862323"/>
          </a:xfrm>
          <a:prstGeom prst="rect">
            <a:avLst/>
          </a:prstGeom>
        </p:spPr>
      </p:pic>
    </p:spTree>
    <p:extLst>
      <p:ext uri="{BB962C8B-B14F-4D97-AF65-F5344CB8AC3E}">
        <p14:creationId xmlns:p14="http://schemas.microsoft.com/office/powerpoint/2010/main" val="266707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CEBBD0-1389-E748-A2E0-EA91B0B1F695}"/>
              </a:ext>
            </a:extLst>
          </p:cNvPr>
          <p:cNvSpPr>
            <a:spLocks noGrp="1"/>
          </p:cNvSpPr>
          <p:nvPr>
            <p:ph type="sldNum" sz="quarter" idx="12"/>
          </p:nvPr>
        </p:nvSpPr>
        <p:spPr/>
        <p:txBody>
          <a:bodyPr/>
          <a:lstStyle/>
          <a:p>
            <a:fld id="{ECAAC946-410E-4677-B1D6-226A086D226C}" type="slidenum">
              <a:rPr lang="es-ES" smtClean="0"/>
              <a:t>9</a:t>
            </a:fld>
            <a:endParaRPr lang="es-ES"/>
          </a:p>
        </p:txBody>
      </p:sp>
      <p:sp>
        <p:nvSpPr>
          <p:cNvPr id="9" name="CuadroTexto 2">
            <a:extLst>
              <a:ext uri="{FF2B5EF4-FFF2-40B4-BE49-F238E27FC236}">
                <a16:creationId xmlns:a16="http://schemas.microsoft.com/office/drawing/2014/main" id="{BF191215-95D9-3C47-ACF6-79D922A74C4B}"/>
              </a:ext>
            </a:extLst>
          </p:cNvPr>
          <p:cNvSpPr txBox="1"/>
          <p:nvPr/>
        </p:nvSpPr>
        <p:spPr>
          <a:xfrm>
            <a:off x="0" y="56628"/>
            <a:ext cx="9405257" cy="1323439"/>
          </a:xfrm>
          <a:prstGeom prst="rect">
            <a:avLst/>
          </a:prstGeom>
          <a:noFill/>
        </p:spPr>
        <p:txBody>
          <a:bodyPr wrap="square" rtlCol="0">
            <a:spAutoFit/>
          </a:bodyPr>
          <a:lstStyle/>
          <a:p>
            <a:r>
              <a:rPr lang="es-ES" sz="4000" b="1" dirty="0">
                <a:solidFill>
                  <a:schemeClr val="accent5">
                    <a:lumMod val="75000"/>
                  </a:schemeClr>
                </a:solidFill>
                <a:latin typeface="Helvetica" panose="020B0604020202030204" pitchFamily="34" charset="0"/>
              </a:rPr>
              <a:t>Resultados variando el número de generaciones</a:t>
            </a:r>
          </a:p>
        </p:txBody>
      </p:sp>
      <p:sp>
        <p:nvSpPr>
          <p:cNvPr id="10" name="TextBox 9">
            <a:extLst>
              <a:ext uri="{FF2B5EF4-FFF2-40B4-BE49-F238E27FC236}">
                <a16:creationId xmlns:a16="http://schemas.microsoft.com/office/drawing/2014/main" id="{84E5DEEB-E429-D14B-B238-D2F16DC60674}"/>
              </a:ext>
            </a:extLst>
          </p:cNvPr>
          <p:cNvSpPr txBox="1"/>
          <p:nvPr/>
        </p:nvSpPr>
        <p:spPr>
          <a:xfrm>
            <a:off x="-411524" y="1575286"/>
            <a:ext cx="4068941" cy="2031325"/>
          </a:xfrm>
          <a:prstGeom prst="rect">
            <a:avLst/>
          </a:prstGeom>
          <a:noFill/>
        </p:spPr>
        <p:txBody>
          <a:bodyPr wrap="square" rtlCol="0">
            <a:spAutoFit/>
          </a:bodyPr>
          <a:lstStyle/>
          <a:p>
            <a:pPr lvl="1"/>
            <a:r>
              <a:rPr lang="es-ES_tradnl" dirty="0">
                <a:latin typeface="Tahoma" panose="020B0604030504040204" pitchFamily="34" charset="0"/>
                <a:ea typeface="Tahoma" panose="020B0604030504040204" pitchFamily="34" charset="0"/>
                <a:cs typeface="Tahoma" panose="020B0604030504040204" pitchFamily="34" charset="0"/>
              </a:rPr>
              <a:t>El algoritmo genético se corrió con los siguientes valores para los parámetros</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Tamaño de la población=100</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Número de hijos=20</a:t>
            </a:r>
          </a:p>
          <a:p>
            <a:pPr marL="742950" lvl="1" indent="-285750">
              <a:buFont typeface="Arial" panose="020B0604020202020204" pitchFamily="34" charset="0"/>
              <a:buChar char="•"/>
            </a:pPr>
            <a:r>
              <a:rPr lang="es-ES_tradnl" dirty="0">
                <a:latin typeface="Tahoma" panose="020B0604030504040204" pitchFamily="34" charset="0"/>
                <a:ea typeface="Tahoma" panose="020B0604030504040204" pitchFamily="34" charset="0"/>
                <a:cs typeface="Tahoma" panose="020B0604030504040204" pitchFamily="34" charset="0"/>
              </a:rPr>
              <a:t>Probabilidad de mutación=0.1</a:t>
            </a:r>
          </a:p>
          <a:p>
            <a:pPr marL="742950" lvl="1" indent="-285750">
              <a:buFont typeface="Arial" panose="020B0604020202020204" pitchFamily="34" charset="0"/>
              <a:buChar char="•"/>
            </a:pPr>
            <a:r>
              <a:rPr lang="es-ES_tradnl" dirty="0" err="1">
                <a:latin typeface="Tahoma" panose="020B0604030504040204" pitchFamily="34" charset="0"/>
                <a:ea typeface="Tahoma" panose="020B0604030504040204" pitchFamily="34" charset="0"/>
                <a:cs typeface="Tahoma" panose="020B0604030504040204" pitchFamily="34" charset="0"/>
              </a:rPr>
              <a:t>Alpha</a:t>
            </a:r>
            <a:r>
              <a:rPr lang="es-ES_tradnl" dirty="0">
                <a:latin typeface="Tahoma" panose="020B0604030504040204" pitchFamily="34" charset="0"/>
                <a:ea typeface="Tahoma" panose="020B0604030504040204" pitchFamily="34" charset="0"/>
                <a:cs typeface="Tahoma" panose="020B0604030504040204" pitchFamily="34" charset="0"/>
              </a:rPr>
              <a:t> GRASP=0.2</a:t>
            </a:r>
            <a:endParaRPr lang="es-ES" dirty="0">
              <a:solidFill>
                <a:schemeClr val="accent5">
                  <a:lumMod val="75000"/>
                </a:schemeClr>
              </a:solidFill>
              <a:latin typeface="Helvetica" panose="020B0604020202030204" pitchFamily="34" charset="0"/>
            </a:endParaRPr>
          </a:p>
        </p:txBody>
      </p:sp>
      <p:sp>
        <p:nvSpPr>
          <p:cNvPr id="11" name="TextBox 10">
            <a:extLst>
              <a:ext uri="{FF2B5EF4-FFF2-40B4-BE49-F238E27FC236}">
                <a16:creationId xmlns:a16="http://schemas.microsoft.com/office/drawing/2014/main" id="{79B7528E-FD10-764E-8458-F76A6FAABF78}"/>
              </a:ext>
            </a:extLst>
          </p:cNvPr>
          <p:cNvSpPr txBox="1"/>
          <p:nvPr/>
        </p:nvSpPr>
        <p:spPr>
          <a:xfrm>
            <a:off x="0" y="4267051"/>
            <a:ext cx="9073088" cy="1200329"/>
          </a:xfrm>
          <a:prstGeom prst="rect">
            <a:avLst/>
          </a:prstGeom>
          <a:noFill/>
        </p:spPr>
        <p:txBody>
          <a:bodyPr wrap="square" rtlCol="0">
            <a:spAutoFit/>
          </a:bodyPr>
          <a:lstStyle/>
          <a:p>
            <a:r>
              <a:rPr lang="en-US" b="1" dirty="0" err="1">
                <a:solidFill>
                  <a:schemeClr val="accent5">
                    <a:lumMod val="75000"/>
                  </a:schemeClr>
                </a:solidFill>
                <a:latin typeface="Helvetica" panose="020B0604020202030204" pitchFamily="34" charset="0"/>
              </a:rPr>
              <a:t>Resultados</a:t>
            </a:r>
            <a:endParaRPr lang="en-CO" b="1" dirty="0"/>
          </a:p>
          <a:p>
            <a:pPr marL="285750" indent="-285750">
              <a:buFont typeface="Arial" panose="020B0604020202020204" pitchFamily="34" charset="0"/>
              <a:buChar char="•"/>
            </a:pPr>
            <a:r>
              <a:rPr lang="en-CO" dirty="0"/>
              <a:t>A medida que aumenta el número de generaciones, aumenta el tiempo de cómputo.</a:t>
            </a:r>
          </a:p>
          <a:p>
            <a:pPr marL="285750" indent="-285750">
              <a:buFont typeface="Arial" panose="020B0604020202020204" pitchFamily="34" charset="0"/>
              <a:buChar char="•"/>
            </a:pPr>
            <a:r>
              <a:rPr lang="en-CO" dirty="0"/>
              <a:t>A medida que aumenta el número de generaciones, el costo de la solución tiende a disminuir.</a:t>
            </a:r>
          </a:p>
        </p:txBody>
      </p:sp>
      <p:pic>
        <p:nvPicPr>
          <p:cNvPr id="6" name="Picture 5">
            <a:extLst>
              <a:ext uri="{FF2B5EF4-FFF2-40B4-BE49-F238E27FC236}">
                <a16:creationId xmlns:a16="http://schemas.microsoft.com/office/drawing/2014/main" id="{4847008F-3F10-414F-8D15-14BFF431E569}"/>
              </a:ext>
            </a:extLst>
          </p:cNvPr>
          <p:cNvPicPr>
            <a:picLocks noChangeAspect="1"/>
          </p:cNvPicPr>
          <p:nvPr/>
        </p:nvPicPr>
        <p:blipFill>
          <a:blip r:embed="rId2"/>
          <a:stretch>
            <a:fillRect/>
          </a:stretch>
        </p:blipFill>
        <p:spPr>
          <a:xfrm>
            <a:off x="3499850" y="1420712"/>
            <a:ext cx="5243220" cy="2805694"/>
          </a:xfrm>
          <a:prstGeom prst="rect">
            <a:avLst/>
          </a:prstGeom>
        </p:spPr>
      </p:pic>
    </p:spTree>
    <p:extLst>
      <p:ext uri="{BB962C8B-B14F-4D97-AF65-F5344CB8AC3E}">
        <p14:creationId xmlns:p14="http://schemas.microsoft.com/office/powerpoint/2010/main" val="295882702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955263290692D4784D72EA0A35C6260" ma:contentTypeVersion="1" ma:contentTypeDescription="Crear nuevo documento." ma:contentTypeScope="" ma:versionID="7b374f48909a5a7944979300fafd586a">
  <xsd:schema xmlns:xsd="http://www.w3.org/2001/XMLSchema" xmlns:xs="http://www.w3.org/2001/XMLSchema" xmlns:p="http://schemas.microsoft.com/office/2006/metadata/properties" xmlns:ns1="http://schemas.microsoft.com/sharepoint/v3" targetNamespace="http://schemas.microsoft.com/office/2006/metadata/properties" ma:root="true" ma:fieldsID="6e802e10b1a5f1b8ba27729af0405d06"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 ma:hidden="true" ma:internalName="PublishingStartDate">
      <xsd:simpleType>
        <xsd:restriction base="dms:Unknown"/>
      </xsd:simpleType>
    </xsd:element>
    <xsd:element name="PublishingExpirationDate" ma:index="9" nillable="true" ma:displayName="Fecha de finalización programada"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0B88D0-EBA5-419B-80B1-6C528E7903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E1218E-F2BF-43CE-97F0-76A6D1305AB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F1BE622-BA61-471F-AA2F-3651AC9CFC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2873</TotalTime>
  <Words>673</Words>
  <Application>Microsoft Macintosh PowerPoint</Application>
  <PresentationFormat>On-screen Show (4:3)</PresentationFormat>
  <Paragraphs>77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vt:lpstr>
      <vt:lpstr>Tahoma</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Susana Alvarez Zuluaga</cp:lastModifiedBy>
  <cp:revision>58</cp:revision>
  <dcterms:created xsi:type="dcterms:W3CDTF">2015-01-20T20:40:07Z</dcterms:created>
  <dcterms:modified xsi:type="dcterms:W3CDTF">2021-06-02T20:31:32Z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0x010100F955263290692D4784D72EA0A35C6260</vt:lpwstr>
  </property>
</Properties>
</file>