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9" r:id="rId6"/>
    <p:sldId id="258" r:id="rId7"/>
    <p:sldId id="262" r:id="rId8"/>
    <p:sldId id="260" r:id="rId9"/>
    <p:sldId id="261" r:id="rId10"/>
    <p:sldId id="265" r:id="rId11"/>
    <p:sldId id="264" r:id="rId12"/>
    <p:sldId id="266" r:id="rId13"/>
    <p:sldId id="263" r:id="rId14"/>
    <p:sldId id="269" r:id="rId15"/>
    <p:sldId id="267" r:id="rId16"/>
    <p:sldId id="268" r:id="rId1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10" autoAdjust="0"/>
    <p:restoredTop sz="94660"/>
  </p:normalViewPr>
  <p:slideViewPr>
    <p:cSldViewPr snapToGrid="0">
      <p:cViewPr>
        <p:scale>
          <a:sx n="139" d="100"/>
          <a:sy n="139" d="100"/>
        </p:scale>
        <p:origin x="32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25/3/21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a:t>
            </a:fld>
            <a:endParaRPr lang="es-ES"/>
          </a:p>
        </p:txBody>
      </p:sp>
    </p:spTree>
    <p:extLst>
      <p:ext uri="{BB962C8B-B14F-4D97-AF65-F5344CB8AC3E}">
        <p14:creationId xmlns:p14="http://schemas.microsoft.com/office/powerpoint/2010/main" val="39057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25/3/21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a:t>
            </a:fld>
            <a:endParaRPr lang="es-ES"/>
          </a:p>
        </p:txBody>
      </p:sp>
    </p:spTree>
    <p:extLst>
      <p:ext uri="{BB962C8B-B14F-4D97-AF65-F5344CB8AC3E}">
        <p14:creationId xmlns:p14="http://schemas.microsoft.com/office/powerpoint/2010/main" val="130673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25/3/21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a:t>
            </a:fld>
            <a:endParaRPr lang="es-ES"/>
          </a:p>
        </p:txBody>
      </p:sp>
    </p:spTree>
    <p:extLst>
      <p:ext uri="{BB962C8B-B14F-4D97-AF65-F5344CB8AC3E}">
        <p14:creationId xmlns:p14="http://schemas.microsoft.com/office/powerpoint/2010/main" val="340139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25/3/21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a:t>
            </a:fld>
            <a:endParaRPr lang="es-ES"/>
          </a:p>
        </p:txBody>
      </p:sp>
    </p:spTree>
    <p:extLst>
      <p:ext uri="{BB962C8B-B14F-4D97-AF65-F5344CB8AC3E}">
        <p14:creationId xmlns:p14="http://schemas.microsoft.com/office/powerpoint/2010/main" val="36853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09382926-025C-4492-A007-36A806BCA0F4}" type="datetimeFigureOut">
              <a:rPr lang="es-ES" smtClean="0"/>
              <a:t>25/3/21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a:t>
            </a:fld>
            <a:endParaRPr lang="es-ES"/>
          </a:p>
        </p:txBody>
      </p:sp>
    </p:spTree>
    <p:extLst>
      <p:ext uri="{BB962C8B-B14F-4D97-AF65-F5344CB8AC3E}">
        <p14:creationId xmlns:p14="http://schemas.microsoft.com/office/powerpoint/2010/main" val="3806741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9382926-025C-4492-A007-36A806BCA0F4}" type="datetimeFigureOut">
              <a:rPr lang="es-ES" smtClean="0"/>
              <a:t>25/3/21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a:t>
            </a:fld>
            <a:endParaRPr lang="es-ES"/>
          </a:p>
        </p:txBody>
      </p:sp>
    </p:spTree>
    <p:extLst>
      <p:ext uri="{BB962C8B-B14F-4D97-AF65-F5344CB8AC3E}">
        <p14:creationId xmlns:p14="http://schemas.microsoft.com/office/powerpoint/2010/main" val="187240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9382926-025C-4492-A007-36A806BCA0F4}" type="datetimeFigureOut">
              <a:rPr lang="es-ES" smtClean="0"/>
              <a:t>25/3/21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CAAC946-410E-4677-B1D6-226A086D226C}" type="slidenum">
              <a:rPr lang="es-ES" smtClean="0"/>
              <a:t>‹#›</a:t>
            </a:fld>
            <a:endParaRPr lang="es-ES"/>
          </a:p>
        </p:txBody>
      </p:sp>
    </p:spTree>
    <p:extLst>
      <p:ext uri="{BB962C8B-B14F-4D97-AF65-F5344CB8AC3E}">
        <p14:creationId xmlns:p14="http://schemas.microsoft.com/office/powerpoint/2010/main" val="3174672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9382926-025C-4492-A007-36A806BCA0F4}" type="datetimeFigureOut">
              <a:rPr lang="es-ES" smtClean="0"/>
              <a:t>25/3/21</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CAAC946-410E-4677-B1D6-226A086D226C}" type="slidenum">
              <a:rPr lang="es-ES" smtClean="0"/>
              <a:t>‹#›</a:t>
            </a:fld>
            <a:endParaRPr lang="es-ES"/>
          </a:p>
        </p:txBody>
      </p:sp>
    </p:spTree>
    <p:extLst>
      <p:ext uri="{BB962C8B-B14F-4D97-AF65-F5344CB8AC3E}">
        <p14:creationId xmlns:p14="http://schemas.microsoft.com/office/powerpoint/2010/main" val="1978876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82926-025C-4492-A007-36A806BCA0F4}" type="datetimeFigureOut">
              <a:rPr lang="es-ES" smtClean="0"/>
              <a:t>25/3/21</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CAAC946-410E-4677-B1D6-226A086D226C}" type="slidenum">
              <a:rPr lang="es-ES" smtClean="0"/>
              <a:t>‹#›</a:t>
            </a:fld>
            <a:endParaRPr lang="es-ES"/>
          </a:p>
        </p:txBody>
      </p:sp>
    </p:spTree>
    <p:extLst>
      <p:ext uri="{BB962C8B-B14F-4D97-AF65-F5344CB8AC3E}">
        <p14:creationId xmlns:p14="http://schemas.microsoft.com/office/powerpoint/2010/main" val="367503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25/3/21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a:t>
            </a:fld>
            <a:endParaRPr lang="es-ES"/>
          </a:p>
        </p:txBody>
      </p:sp>
    </p:spTree>
    <p:extLst>
      <p:ext uri="{BB962C8B-B14F-4D97-AF65-F5344CB8AC3E}">
        <p14:creationId xmlns:p14="http://schemas.microsoft.com/office/powerpoint/2010/main" val="361497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25/3/21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a:t>
            </a:fld>
            <a:endParaRPr lang="es-ES"/>
          </a:p>
        </p:txBody>
      </p:sp>
    </p:spTree>
    <p:extLst>
      <p:ext uri="{BB962C8B-B14F-4D97-AF65-F5344CB8AC3E}">
        <p14:creationId xmlns:p14="http://schemas.microsoft.com/office/powerpoint/2010/main" val="18193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82926-025C-4492-A007-36A806BCA0F4}" type="datetimeFigureOut">
              <a:rPr lang="es-ES" smtClean="0"/>
              <a:t>25/3/21</a:t>
            </a:fld>
            <a:endParaRPr lang="es-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AC946-410E-4677-B1D6-226A086D226C}" type="slidenum">
              <a:rPr lang="es-ES" smtClean="0"/>
              <a:t>‹#›</a:t>
            </a:fld>
            <a:endParaRPr lang="es-ES"/>
          </a:p>
        </p:txBody>
      </p:sp>
    </p:spTree>
    <p:extLst>
      <p:ext uri="{BB962C8B-B14F-4D97-AF65-F5344CB8AC3E}">
        <p14:creationId xmlns:p14="http://schemas.microsoft.com/office/powerpoint/2010/main" val="2281365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27559" y="2773696"/>
            <a:ext cx="6919783" cy="523220"/>
          </a:xfrm>
          <a:prstGeom prst="rect">
            <a:avLst/>
          </a:prstGeom>
          <a:noFill/>
        </p:spPr>
        <p:txBody>
          <a:bodyPr wrap="square" rtlCol="0">
            <a:spAutoFit/>
          </a:bodyPr>
          <a:lstStyle/>
          <a:p>
            <a:r>
              <a:rPr lang="es-ES" sz="2800" dirty="0">
                <a:solidFill>
                  <a:schemeClr val="accent5">
                    <a:lumMod val="75000"/>
                  </a:schemeClr>
                </a:solidFill>
                <a:latin typeface="Helvetica" panose="020B0604020202030204" pitchFamily="34" charset="0"/>
              </a:rPr>
              <a:t>Por: Susana Álvarez </a:t>
            </a:r>
          </a:p>
        </p:txBody>
      </p:sp>
      <p:sp>
        <p:nvSpPr>
          <p:cNvPr id="3" name="CuadroTexto 2"/>
          <p:cNvSpPr txBox="1"/>
          <p:nvPr/>
        </p:nvSpPr>
        <p:spPr>
          <a:xfrm>
            <a:off x="591408" y="627108"/>
            <a:ext cx="7915532" cy="1323439"/>
          </a:xfrm>
          <a:prstGeom prst="rect">
            <a:avLst/>
          </a:prstGeom>
          <a:noFill/>
        </p:spPr>
        <p:txBody>
          <a:bodyPr wrap="square" rtlCol="0">
            <a:spAutoFit/>
          </a:bodyPr>
          <a:lstStyle/>
          <a:p>
            <a:r>
              <a:rPr lang="es-ES" sz="4000" b="1" dirty="0">
                <a:solidFill>
                  <a:schemeClr val="accent5">
                    <a:lumMod val="75000"/>
                  </a:schemeClr>
                </a:solidFill>
                <a:latin typeface="Helvetica" panose="020B0604020202030204" pitchFamily="34" charset="0"/>
              </a:rPr>
              <a:t>Trabajo 1- Soluciones Iniciales- Set </a:t>
            </a:r>
            <a:r>
              <a:rPr lang="es-ES" sz="4000" b="1" dirty="0" err="1">
                <a:solidFill>
                  <a:schemeClr val="accent5">
                    <a:lumMod val="75000"/>
                  </a:schemeClr>
                </a:solidFill>
                <a:latin typeface="Helvetica" panose="020B0604020202030204" pitchFamily="34" charset="0"/>
              </a:rPr>
              <a:t>Covering</a:t>
            </a:r>
            <a:r>
              <a:rPr lang="es-ES" sz="4000" b="1" dirty="0">
                <a:solidFill>
                  <a:schemeClr val="accent5">
                    <a:lumMod val="75000"/>
                  </a:schemeClr>
                </a:solidFill>
                <a:latin typeface="Helvetica" panose="020B0604020202030204" pitchFamily="34" charset="0"/>
              </a:rPr>
              <a:t> </a:t>
            </a:r>
            <a:r>
              <a:rPr lang="es-ES" sz="4000" b="1" dirty="0" err="1">
                <a:solidFill>
                  <a:schemeClr val="accent5">
                    <a:lumMod val="75000"/>
                  </a:schemeClr>
                </a:solidFill>
                <a:latin typeface="Helvetica" panose="020B0604020202030204" pitchFamily="34" charset="0"/>
              </a:rPr>
              <a:t>Problem</a:t>
            </a:r>
            <a:r>
              <a:rPr lang="es-ES" sz="4000" b="1" dirty="0">
                <a:solidFill>
                  <a:schemeClr val="accent5">
                    <a:lumMod val="75000"/>
                  </a:schemeClr>
                </a:solidFill>
                <a:latin typeface="Helvetica" panose="020B0604020202030204" pitchFamily="34" charset="0"/>
              </a:rPr>
              <a:t> </a:t>
            </a:r>
          </a:p>
        </p:txBody>
      </p:sp>
      <p:pic>
        <p:nvPicPr>
          <p:cNvPr id="4" name="Picture 3">
            <a:extLst>
              <a:ext uri="{FF2B5EF4-FFF2-40B4-BE49-F238E27FC236}">
                <a16:creationId xmlns:a16="http://schemas.microsoft.com/office/drawing/2014/main" id="{876986DB-507E-C24A-AAEB-E986B73480DE}"/>
              </a:ext>
            </a:extLst>
          </p:cNvPr>
          <p:cNvPicPr>
            <a:picLocks noChangeAspect="1"/>
          </p:cNvPicPr>
          <p:nvPr/>
        </p:nvPicPr>
        <p:blipFill>
          <a:blip r:embed="rId2"/>
          <a:stretch>
            <a:fillRect/>
          </a:stretch>
        </p:blipFill>
        <p:spPr>
          <a:xfrm>
            <a:off x="5288692" y="2047226"/>
            <a:ext cx="3263900" cy="3022600"/>
          </a:xfrm>
          <a:prstGeom prst="rect">
            <a:avLst/>
          </a:prstGeom>
        </p:spPr>
      </p:pic>
    </p:spTree>
    <p:extLst>
      <p:ext uri="{BB962C8B-B14F-4D97-AF65-F5344CB8AC3E}">
        <p14:creationId xmlns:p14="http://schemas.microsoft.com/office/powerpoint/2010/main" val="587786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
            <a:extLst>
              <a:ext uri="{FF2B5EF4-FFF2-40B4-BE49-F238E27FC236}">
                <a16:creationId xmlns:a16="http://schemas.microsoft.com/office/drawing/2014/main" id="{1D9A91BD-125D-5143-AF8B-EC3271D676E4}"/>
              </a:ext>
            </a:extLst>
          </p:cNvPr>
          <p:cNvSpPr txBox="1"/>
          <p:nvPr/>
        </p:nvSpPr>
        <p:spPr>
          <a:xfrm>
            <a:off x="296538" y="63103"/>
            <a:ext cx="8784710" cy="1077218"/>
          </a:xfrm>
          <a:prstGeom prst="rect">
            <a:avLst/>
          </a:prstGeom>
          <a:noFill/>
        </p:spPr>
        <p:txBody>
          <a:bodyPr wrap="square" rtlCol="0">
            <a:spAutoFit/>
          </a:bodyPr>
          <a:lstStyle/>
          <a:p>
            <a:r>
              <a:rPr lang="es-ES" sz="3200" b="1" dirty="0">
                <a:solidFill>
                  <a:schemeClr val="accent5">
                    <a:lumMod val="75000"/>
                  </a:schemeClr>
                </a:solidFill>
                <a:latin typeface="Helvetica" panose="020B0604020202030204" pitchFamily="34" charset="0"/>
              </a:rPr>
              <a:t>Resultados variando valores de los parámetros en la construcción GRASP</a:t>
            </a:r>
          </a:p>
        </p:txBody>
      </p:sp>
      <p:pic>
        <p:nvPicPr>
          <p:cNvPr id="9" name="Picture 8">
            <a:extLst>
              <a:ext uri="{FF2B5EF4-FFF2-40B4-BE49-F238E27FC236}">
                <a16:creationId xmlns:a16="http://schemas.microsoft.com/office/drawing/2014/main" id="{8897B6E9-EDAF-AD42-ABA2-C65F107DCAE3}"/>
              </a:ext>
            </a:extLst>
          </p:cNvPr>
          <p:cNvPicPr>
            <a:picLocks noChangeAspect="1"/>
          </p:cNvPicPr>
          <p:nvPr/>
        </p:nvPicPr>
        <p:blipFill rotWithShape="1">
          <a:blip r:embed="rId2"/>
          <a:srcRect l="681" r="913"/>
          <a:stretch/>
        </p:blipFill>
        <p:spPr>
          <a:xfrm>
            <a:off x="991563" y="1396495"/>
            <a:ext cx="6801309" cy="2991114"/>
          </a:xfrm>
          <a:prstGeom prst="rect">
            <a:avLst/>
          </a:prstGeom>
        </p:spPr>
      </p:pic>
      <p:sp>
        <p:nvSpPr>
          <p:cNvPr id="12" name="CuadroTexto 3">
            <a:extLst>
              <a:ext uri="{FF2B5EF4-FFF2-40B4-BE49-F238E27FC236}">
                <a16:creationId xmlns:a16="http://schemas.microsoft.com/office/drawing/2014/main" id="{CB6F1698-A3F5-3F44-A925-4C217FFA62BA}"/>
              </a:ext>
            </a:extLst>
          </p:cNvPr>
          <p:cNvSpPr txBox="1"/>
          <p:nvPr/>
        </p:nvSpPr>
        <p:spPr>
          <a:xfrm>
            <a:off x="513891" y="4643783"/>
            <a:ext cx="7079622" cy="800219"/>
          </a:xfrm>
          <a:prstGeom prst="rect">
            <a:avLst/>
          </a:prstGeom>
          <a:noFill/>
        </p:spPr>
        <p:txBody>
          <a:bodyPr wrap="square" rtlCol="0">
            <a:spAutoFit/>
          </a:bodyPr>
          <a:lstStyle/>
          <a:p>
            <a:pPr marL="285750" indent="-285750">
              <a:buFont typeface="Arial" panose="020B0604020202020204" pitchFamily="34" charset="0"/>
              <a:buChar char="•"/>
            </a:pPr>
            <a:r>
              <a:rPr lang="es-ES_tradnl" sz="1400" dirty="0">
                <a:latin typeface="Helvetica" panose="020B0604020202030204" pitchFamily="34" charset="0"/>
              </a:rPr>
              <a:t>A medida que el </a:t>
            </a:r>
            <a:r>
              <a:rPr lang="es-ES_tradnl" sz="1400" dirty="0" err="1">
                <a:latin typeface="Helvetica" panose="020B0604020202030204" pitchFamily="34" charset="0"/>
              </a:rPr>
              <a:t>alpha</a:t>
            </a:r>
            <a:r>
              <a:rPr lang="es-ES_tradnl" sz="1400" dirty="0">
                <a:latin typeface="Helvetica" panose="020B0604020202030204" pitchFamily="34" charset="0"/>
              </a:rPr>
              <a:t> aumenta, el % de desviación promedio de la cota inferior va aumentando.</a:t>
            </a:r>
          </a:p>
          <a:p>
            <a:pPr marL="285750" indent="-285750">
              <a:buFont typeface="Arial" panose="020B0604020202020204" pitchFamily="34" charset="0"/>
              <a:buChar char="•"/>
            </a:pPr>
            <a:r>
              <a:rPr lang="es-ES_tradnl" sz="1400" dirty="0">
                <a:latin typeface="Helvetica" panose="020B0604020202030204" pitchFamily="34" charset="0"/>
              </a:rPr>
              <a:t>No hay relación relación entre el </a:t>
            </a:r>
            <a:r>
              <a:rPr lang="es-ES_tradnl" sz="1400" dirty="0" err="1">
                <a:latin typeface="Helvetica" panose="020B0604020202030204" pitchFamily="34" charset="0"/>
              </a:rPr>
              <a:t>alpha</a:t>
            </a:r>
            <a:r>
              <a:rPr lang="es-ES_tradnl" sz="1400" dirty="0">
                <a:latin typeface="Helvetica" panose="020B0604020202030204" pitchFamily="34" charset="0"/>
              </a:rPr>
              <a:t> y el tiempo de ejecución. </a:t>
            </a:r>
            <a:r>
              <a:rPr lang="es-ES_tradnl" dirty="0">
                <a:solidFill>
                  <a:schemeClr val="accent5">
                    <a:lumMod val="75000"/>
                  </a:schemeClr>
                </a:solidFill>
                <a:latin typeface="Helvetica" panose="020B0604020202030204" pitchFamily="34" charset="0"/>
              </a:rPr>
              <a:t>  </a:t>
            </a:r>
          </a:p>
        </p:txBody>
      </p:sp>
    </p:spTree>
    <p:extLst>
      <p:ext uri="{BB962C8B-B14F-4D97-AF65-F5344CB8AC3E}">
        <p14:creationId xmlns:p14="http://schemas.microsoft.com/office/powerpoint/2010/main" val="1052852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
            <a:extLst>
              <a:ext uri="{FF2B5EF4-FFF2-40B4-BE49-F238E27FC236}">
                <a16:creationId xmlns:a16="http://schemas.microsoft.com/office/drawing/2014/main" id="{93B9AC1E-A98B-C143-99A7-5EFD20E2653F}"/>
              </a:ext>
            </a:extLst>
          </p:cNvPr>
          <p:cNvSpPr txBox="1"/>
          <p:nvPr/>
        </p:nvSpPr>
        <p:spPr>
          <a:xfrm>
            <a:off x="296538" y="63103"/>
            <a:ext cx="8784710" cy="1077218"/>
          </a:xfrm>
          <a:prstGeom prst="rect">
            <a:avLst/>
          </a:prstGeom>
          <a:noFill/>
        </p:spPr>
        <p:txBody>
          <a:bodyPr wrap="square" rtlCol="0">
            <a:spAutoFit/>
          </a:bodyPr>
          <a:lstStyle/>
          <a:p>
            <a:r>
              <a:rPr lang="es-ES" sz="3200" b="1" dirty="0">
                <a:solidFill>
                  <a:schemeClr val="accent5">
                    <a:lumMod val="75000"/>
                  </a:schemeClr>
                </a:solidFill>
                <a:latin typeface="Helvetica" panose="020B0604020202030204" pitchFamily="34" charset="0"/>
              </a:rPr>
              <a:t>Resultados variando valores de los parámetros en la construcción con ruido  </a:t>
            </a:r>
          </a:p>
        </p:txBody>
      </p:sp>
      <p:pic>
        <p:nvPicPr>
          <p:cNvPr id="3" name="Picture 2">
            <a:extLst>
              <a:ext uri="{FF2B5EF4-FFF2-40B4-BE49-F238E27FC236}">
                <a16:creationId xmlns:a16="http://schemas.microsoft.com/office/drawing/2014/main" id="{949F1AA1-B425-CA4F-9313-3FA50A779C49}"/>
              </a:ext>
            </a:extLst>
          </p:cNvPr>
          <p:cNvPicPr>
            <a:picLocks noChangeAspect="1"/>
          </p:cNvPicPr>
          <p:nvPr/>
        </p:nvPicPr>
        <p:blipFill>
          <a:blip r:embed="rId2"/>
          <a:stretch>
            <a:fillRect/>
          </a:stretch>
        </p:blipFill>
        <p:spPr>
          <a:xfrm>
            <a:off x="1310389" y="1228959"/>
            <a:ext cx="6116022" cy="3084059"/>
          </a:xfrm>
          <a:prstGeom prst="rect">
            <a:avLst/>
          </a:prstGeom>
        </p:spPr>
      </p:pic>
      <p:sp>
        <p:nvSpPr>
          <p:cNvPr id="4" name="CuadroTexto 3">
            <a:extLst>
              <a:ext uri="{FF2B5EF4-FFF2-40B4-BE49-F238E27FC236}">
                <a16:creationId xmlns:a16="http://schemas.microsoft.com/office/drawing/2014/main" id="{0B301D21-116E-E94D-9B5B-2DADBB93BACF}"/>
              </a:ext>
            </a:extLst>
          </p:cNvPr>
          <p:cNvSpPr txBox="1"/>
          <p:nvPr/>
        </p:nvSpPr>
        <p:spPr>
          <a:xfrm>
            <a:off x="1058102" y="4538309"/>
            <a:ext cx="7805279" cy="800219"/>
          </a:xfrm>
          <a:prstGeom prst="rect">
            <a:avLst/>
          </a:prstGeom>
          <a:noFill/>
        </p:spPr>
        <p:txBody>
          <a:bodyPr wrap="square" rtlCol="0">
            <a:spAutoFit/>
          </a:bodyPr>
          <a:lstStyle/>
          <a:p>
            <a:pPr marL="285750" indent="-285750">
              <a:buFont typeface="Arial" panose="020B0604020202020204" pitchFamily="34" charset="0"/>
              <a:buChar char="•"/>
            </a:pPr>
            <a:r>
              <a:rPr lang="es-ES_tradnl" sz="1400" dirty="0">
                <a:latin typeface="Helvetica" panose="020B0604020202030204" pitchFamily="34" charset="0"/>
              </a:rPr>
              <a:t>A medida que el ruido aumenta, el % de desviación promedio de la cota inferior va aumentando también </a:t>
            </a:r>
          </a:p>
          <a:p>
            <a:pPr marL="285750" indent="-285750">
              <a:buFont typeface="Arial" panose="020B0604020202020204" pitchFamily="34" charset="0"/>
              <a:buChar char="•"/>
            </a:pPr>
            <a:r>
              <a:rPr lang="es-ES_tradnl" sz="1400" dirty="0">
                <a:latin typeface="Helvetica" panose="020B0604020202030204" pitchFamily="34" charset="0"/>
              </a:rPr>
              <a:t>No hay relación relación entre el ruido y el tiempo de ejecución </a:t>
            </a:r>
            <a:r>
              <a:rPr lang="es-ES_tradnl" sz="1400" dirty="0">
                <a:solidFill>
                  <a:schemeClr val="accent5">
                    <a:lumMod val="75000"/>
                  </a:schemeClr>
                </a:solidFill>
                <a:latin typeface="Helvetica" panose="020B0604020202030204" pitchFamily="34" charset="0"/>
              </a:rPr>
              <a:t> </a:t>
            </a:r>
            <a:r>
              <a:rPr lang="es-ES_tradnl" dirty="0">
                <a:solidFill>
                  <a:schemeClr val="accent5">
                    <a:lumMod val="75000"/>
                  </a:schemeClr>
                </a:solidFill>
                <a:latin typeface="Helvetica" panose="020B0604020202030204" pitchFamily="34" charset="0"/>
              </a:rPr>
              <a:t> </a:t>
            </a:r>
          </a:p>
        </p:txBody>
      </p:sp>
    </p:spTree>
    <p:extLst>
      <p:ext uri="{BB962C8B-B14F-4D97-AF65-F5344CB8AC3E}">
        <p14:creationId xmlns:p14="http://schemas.microsoft.com/office/powerpoint/2010/main" val="431910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
            <a:extLst>
              <a:ext uri="{FF2B5EF4-FFF2-40B4-BE49-F238E27FC236}">
                <a16:creationId xmlns:a16="http://schemas.microsoft.com/office/drawing/2014/main" id="{762BCF7B-28F2-FD4C-8051-1F54B20416F6}"/>
              </a:ext>
            </a:extLst>
          </p:cNvPr>
          <p:cNvSpPr txBox="1"/>
          <p:nvPr/>
        </p:nvSpPr>
        <p:spPr>
          <a:xfrm>
            <a:off x="179645" y="667260"/>
            <a:ext cx="8784710" cy="584775"/>
          </a:xfrm>
          <a:prstGeom prst="rect">
            <a:avLst/>
          </a:prstGeom>
          <a:noFill/>
        </p:spPr>
        <p:txBody>
          <a:bodyPr wrap="square" rtlCol="0">
            <a:spAutoFit/>
          </a:bodyPr>
          <a:lstStyle/>
          <a:p>
            <a:r>
              <a:rPr lang="es-ES" sz="3200" b="1" dirty="0">
                <a:solidFill>
                  <a:schemeClr val="accent5">
                    <a:lumMod val="75000"/>
                  </a:schemeClr>
                </a:solidFill>
                <a:latin typeface="Helvetica" panose="020B0604020202030204" pitchFamily="34" charset="0"/>
              </a:rPr>
              <a:t>Comparación entre los métodos </a:t>
            </a:r>
          </a:p>
        </p:txBody>
      </p:sp>
      <p:pic>
        <p:nvPicPr>
          <p:cNvPr id="9" name="Picture 8">
            <a:extLst>
              <a:ext uri="{FF2B5EF4-FFF2-40B4-BE49-F238E27FC236}">
                <a16:creationId xmlns:a16="http://schemas.microsoft.com/office/drawing/2014/main" id="{AA48A41B-553A-3347-9EAE-E66D555A434B}"/>
              </a:ext>
            </a:extLst>
          </p:cNvPr>
          <p:cNvPicPr>
            <a:picLocks noChangeAspect="1"/>
          </p:cNvPicPr>
          <p:nvPr/>
        </p:nvPicPr>
        <p:blipFill>
          <a:blip r:embed="rId2"/>
          <a:stretch>
            <a:fillRect/>
          </a:stretch>
        </p:blipFill>
        <p:spPr>
          <a:xfrm>
            <a:off x="0" y="2149683"/>
            <a:ext cx="9144000" cy="2156298"/>
          </a:xfrm>
          <a:prstGeom prst="rect">
            <a:avLst/>
          </a:prstGeom>
        </p:spPr>
      </p:pic>
    </p:spTree>
    <p:extLst>
      <p:ext uri="{BB962C8B-B14F-4D97-AF65-F5344CB8AC3E}">
        <p14:creationId xmlns:p14="http://schemas.microsoft.com/office/powerpoint/2010/main" val="3711151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2AC8ED7-C71F-8B4F-9EA1-102140B30D32}"/>
              </a:ext>
            </a:extLst>
          </p:cNvPr>
          <p:cNvSpPr txBox="1"/>
          <p:nvPr/>
        </p:nvSpPr>
        <p:spPr>
          <a:xfrm>
            <a:off x="310366" y="1174523"/>
            <a:ext cx="4437305" cy="923330"/>
          </a:xfrm>
          <a:prstGeom prst="rect">
            <a:avLst/>
          </a:prstGeom>
          <a:noFill/>
        </p:spPr>
        <p:txBody>
          <a:bodyPr wrap="none" rtlCol="0">
            <a:spAutoFit/>
          </a:bodyPr>
          <a:lstStyle/>
          <a:p>
            <a:pPr marL="285750" indent="-285750">
              <a:buFont typeface="Arial" panose="020B0604020202020204" pitchFamily="34" charset="0"/>
              <a:buChar char="•"/>
            </a:pPr>
            <a:r>
              <a:rPr lang="es-ES_tradnl" dirty="0"/>
              <a:t>El algoritmo constructivo es el más rápido </a:t>
            </a:r>
          </a:p>
          <a:p>
            <a:pPr marL="285750" indent="-285750">
              <a:buFont typeface="Arial" panose="020B0604020202020204" pitchFamily="34" charset="0"/>
              <a:buChar char="•"/>
            </a:pPr>
            <a:r>
              <a:rPr lang="es-ES_tradnl" dirty="0"/>
              <a:t>La construcción con ruido es la más lenta </a:t>
            </a:r>
          </a:p>
          <a:p>
            <a:pPr marL="285750" indent="-285750">
              <a:buFont typeface="Arial" panose="020B0604020202020204" pitchFamily="34" charset="0"/>
              <a:buChar char="•"/>
            </a:pPr>
            <a:endParaRPr lang="es-ES_tradnl" dirty="0"/>
          </a:p>
        </p:txBody>
      </p:sp>
      <p:sp>
        <p:nvSpPr>
          <p:cNvPr id="8" name="CuadroTexto 4">
            <a:extLst>
              <a:ext uri="{FF2B5EF4-FFF2-40B4-BE49-F238E27FC236}">
                <a16:creationId xmlns:a16="http://schemas.microsoft.com/office/drawing/2014/main" id="{62445C6D-19BB-E44B-A55D-7C529C38EE7F}"/>
              </a:ext>
            </a:extLst>
          </p:cNvPr>
          <p:cNvSpPr txBox="1"/>
          <p:nvPr/>
        </p:nvSpPr>
        <p:spPr>
          <a:xfrm>
            <a:off x="243653" y="94937"/>
            <a:ext cx="8784710" cy="584775"/>
          </a:xfrm>
          <a:prstGeom prst="rect">
            <a:avLst/>
          </a:prstGeom>
          <a:noFill/>
        </p:spPr>
        <p:txBody>
          <a:bodyPr wrap="square" rtlCol="0">
            <a:spAutoFit/>
          </a:bodyPr>
          <a:lstStyle/>
          <a:p>
            <a:r>
              <a:rPr lang="es-ES" sz="3200" b="1" dirty="0">
                <a:solidFill>
                  <a:schemeClr val="accent5">
                    <a:lumMod val="75000"/>
                  </a:schemeClr>
                </a:solidFill>
                <a:latin typeface="Helvetica" panose="020B0604020202030204" pitchFamily="34" charset="0"/>
              </a:rPr>
              <a:t>Conclusiones </a:t>
            </a:r>
          </a:p>
        </p:txBody>
      </p:sp>
      <p:sp>
        <p:nvSpPr>
          <p:cNvPr id="9" name="CuadroTexto 3">
            <a:extLst>
              <a:ext uri="{FF2B5EF4-FFF2-40B4-BE49-F238E27FC236}">
                <a16:creationId xmlns:a16="http://schemas.microsoft.com/office/drawing/2014/main" id="{BD474227-8300-C946-AA41-6F7154FF9E0E}"/>
              </a:ext>
            </a:extLst>
          </p:cNvPr>
          <p:cNvSpPr txBox="1"/>
          <p:nvPr/>
        </p:nvSpPr>
        <p:spPr>
          <a:xfrm>
            <a:off x="310366" y="805191"/>
            <a:ext cx="6919783" cy="369332"/>
          </a:xfrm>
          <a:prstGeom prst="rect">
            <a:avLst/>
          </a:prstGeom>
          <a:noFill/>
        </p:spPr>
        <p:txBody>
          <a:bodyPr wrap="square" rtlCol="0">
            <a:spAutoFit/>
          </a:bodyPr>
          <a:lstStyle/>
          <a:p>
            <a:r>
              <a:rPr lang="es-ES" dirty="0">
                <a:solidFill>
                  <a:schemeClr val="accent5">
                    <a:lumMod val="75000"/>
                  </a:schemeClr>
                </a:solidFill>
                <a:latin typeface="Helvetica" panose="020B0604020202030204" pitchFamily="34" charset="0"/>
              </a:rPr>
              <a:t>Tiempo de computo </a:t>
            </a:r>
          </a:p>
        </p:txBody>
      </p:sp>
      <p:sp>
        <p:nvSpPr>
          <p:cNvPr id="10" name="CuadroTexto 3">
            <a:extLst>
              <a:ext uri="{FF2B5EF4-FFF2-40B4-BE49-F238E27FC236}">
                <a16:creationId xmlns:a16="http://schemas.microsoft.com/office/drawing/2014/main" id="{429C82C3-D715-3A4A-A632-AF8C15ED9498}"/>
              </a:ext>
            </a:extLst>
          </p:cNvPr>
          <p:cNvSpPr txBox="1"/>
          <p:nvPr/>
        </p:nvSpPr>
        <p:spPr>
          <a:xfrm>
            <a:off x="310366" y="1913187"/>
            <a:ext cx="4558112" cy="369332"/>
          </a:xfrm>
          <a:prstGeom prst="rect">
            <a:avLst/>
          </a:prstGeom>
          <a:noFill/>
        </p:spPr>
        <p:txBody>
          <a:bodyPr wrap="square" rtlCol="0">
            <a:spAutoFit/>
          </a:bodyPr>
          <a:lstStyle/>
          <a:p>
            <a:r>
              <a:rPr lang="es-ES" dirty="0">
                <a:solidFill>
                  <a:schemeClr val="accent5">
                    <a:lumMod val="75000"/>
                  </a:schemeClr>
                </a:solidFill>
                <a:latin typeface="Helvetica" panose="020B0604020202030204" pitchFamily="34" charset="0"/>
              </a:rPr>
              <a:t>Porcentaje de desviación de la cota inferior </a:t>
            </a:r>
          </a:p>
        </p:txBody>
      </p:sp>
      <p:sp>
        <p:nvSpPr>
          <p:cNvPr id="12" name="TextBox 11">
            <a:extLst>
              <a:ext uri="{FF2B5EF4-FFF2-40B4-BE49-F238E27FC236}">
                <a16:creationId xmlns:a16="http://schemas.microsoft.com/office/drawing/2014/main" id="{DD63EC4C-81DF-274B-ACBA-8FBE733047F3}"/>
              </a:ext>
            </a:extLst>
          </p:cNvPr>
          <p:cNvSpPr txBox="1"/>
          <p:nvPr/>
        </p:nvSpPr>
        <p:spPr>
          <a:xfrm>
            <a:off x="310366" y="2367330"/>
            <a:ext cx="5618461" cy="923330"/>
          </a:xfrm>
          <a:prstGeom prst="rect">
            <a:avLst/>
          </a:prstGeom>
          <a:noFill/>
        </p:spPr>
        <p:txBody>
          <a:bodyPr wrap="none" rtlCol="0">
            <a:spAutoFit/>
          </a:bodyPr>
          <a:lstStyle/>
          <a:p>
            <a:pPr marL="285750" indent="-285750">
              <a:buFont typeface="Arial" panose="020B0604020202020204" pitchFamily="34" charset="0"/>
              <a:buChar char="•"/>
            </a:pPr>
            <a:r>
              <a:rPr lang="es-ES_tradnl" dirty="0"/>
              <a:t>El algoritmo constructivo presenta la menor desviación</a:t>
            </a:r>
          </a:p>
          <a:p>
            <a:pPr marL="285750" indent="-285750">
              <a:buFont typeface="Arial" panose="020B0604020202020204" pitchFamily="34" charset="0"/>
              <a:buChar char="•"/>
            </a:pPr>
            <a:r>
              <a:rPr lang="es-ES_tradnl" dirty="0"/>
              <a:t>La construcción GRASP presenta la mayor desviación</a:t>
            </a:r>
          </a:p>
          <a:p>
            <a:pPr marL="285750" indent="-285750">
              <a:buFont typeface="Arial" panose="020B0604020202020204" pitchFamily="34" charset="0"/>
              <a:buChar char="•"/>
            </a:pPr>
            <a:endParaRPr lang="es-ES_tradnl" dirty="0"/>
          </a:p>
        </p:txBody>
      </p:sp>
      <p:sp>
        <p:nvSpPr>
          <p:cNvPr id="13" name="TextBox 12">
            <a:extLst>
              <a:ext uri="{FF2B5EF4-FFF2-40B4-BE49-F238E27FC236}">
                <a16:creationId xmlns:a16="http://schemas.microsoft.com/office/drawing/2014/main" id="{3BC587B5-DC32-8F41-A015-C9658221D103}"/>
              </a:ext>
            </a:extLst>
          </p:cNvPr>
          <p:cNvSpPr txBox="1"/>
          <p:nvPr/>
        </p:nvSpPr>
        <p:spPr>
          <a:xfrm>
            <a:off x="143069" y="3244175"/>
            <a:ext cx="8625729" cy="646331"/>
          </a:xfrm>
          <a:prstGeom prst="rect">
            <a:avLst/>
          </a:prstGeom>
          <a:noFill/>
        </p:spPr>
        <p:txBody>
          <a:bodyPr wrap="square" rtlCol="0">
            <a:spAutoFit/>
          </a:bodyPr>
          <a:lstStyle/>
          <a:p>
            <a:r>
              <a:rPr lang="es-ES_tradnl" dirty="0"/>
              <a:t>Se concluye que el mejor método en términos de tiempo de computo y de porcentaje de desviación de la cota inferior es el algoritmo constructivo. </a:t>
            </a:r>
          </a:p>
        </p:txBody>
      </p:sp>
    </p:spTree>
    <p:extLst>
      <p:ext uri="{BB962C8B-B14F-4D97-AF65-F5344CB8AC3E}">
        <p14:creationId xmlns:p14="http://schemas.microsoft.com/office/powerpoint/2010/main" val="3224835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447DA00-AF54-5747-A1AC-2247CE19189B}"/>
              </a:ext>
            </a:extLst>
          </p:cNvPr>
          <p:cNvSpPr txBox="1"/>
          <p:nvPr/>
        </p:nvSpPr>
        <p:spPr>
          <a:xfrm>
            <a:off x="457200" y="501591"/>
            <a:ext cx="7915532" cy="707886"/>
          </a:xfrm>
          <a:prstGeom prst="rect">
            <a:avLst/>
          </a:prstGeom>
          <a:noFill/>
        </p:spPr>
        <p:txBody>
          <a:bodyPr wrap="square" rtlCol="0">
            <a:spAutoFit/>
          </a:bodyPr>
          <a:lstStyle/>
          <a:p>
            <a:r>
              <a:rPr lang="es-ES" sz="4000" b="1" dirty="0">
                <a:solidFill>
                  <a:schemeClr val="accent5">
                    <a:lumMod val="75000"/>
                  </a:schemeClr>
                </a:solidFill>
                <a:latin typeface="Helvetica" panose="020B0604020202030204" pitchFamily="34" charset="0"/>
              </a:rPr>
              <a:t>Formulación Matemática </a:t>
            </a:r>
          </a:p>
        </p:txBody>
      </p:sp>
      <p:pic>
        <p:nvPicPr>
          <p:cNvPr id="5" name="Picture 4">
            <a:extLst>
              <a:ext uri="{FF2B5EF4-FFF2-40B4-BE49-F238E27FC236}">
                <a16:creationId xmlns:a16="http://schemas.microsoft.com/office/drawing/2014/main" id="{239D6713-7AB7-3B43-B9D3-5026789B9260}"/>
              </a:ext>
            </a:extLst>
          </p:cNvPr>
          <p:cNvPicPr>
            <a:picLocks noChangeAspect="1"/>
          </p:cNvPicPr>
          <p:nvPr/>
        </p:nvPicPr>
        <p:blipFill>
          <a:blip r:embed="rId2"/>
          <a:stretch>
            <a:fillRect/>
          </a:stretch>
        </p:blipFill>
        <p:spPr>
          <a:xfrm>
            <a:off x="457200" y="1229446"/>
            <a:ext cx="7696199" cy="4399108"/>
          </a:xfrm>
          <a:prstGeom prst="rect">
            <a:avLst/>
          </a:prstGeom>
        </p:spPr>
      </p:pic>
    </p:spTree>
    <p:extLst>
      <p:ext uri="{BB962C8B-B14F-4D97-AF65-F5344CB8AC3E}">
        <p14:creationId xmlns:p14="http://schemas.microsoft.com/office/powerpoint/2010/main" val="1994303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240632" y="143586"/>
            <a:ext cx="6919783" cy="584775"/>
          </a:xfrm>
          <a:prstGeom prst="rect">
            <a:avLst/>
          </a:prstGeom>
          <a:noFill/>
        </p:spPr>
        <p:txBody>
          <a:bodyPr wrap="square" rtlCol="0">
            <a:spAutoFit/>
          </a:bodyPr>
          <a:lstStyle/>
          <a:p>
            <a:r>
              <a:rPr lang="es-ES" sz="3200" b="1" dirty="0">
                <a:solidFill>
                  <a:schemeClr val="accent5">
                    <a:lumMod val="75000"/>
                  </a:schemeClr>
                </a:solidFill>
                <a:latin typeface="Helvetica" panose="020B0604020202030204" pitchFamily="34" charset="0"/>
              </a:rPr>
              <a:t>Método Constructivo</a:t>
            </a:r>
          </a:p>
        </p:txBody>
      </p:sp>
      <p:pic>
        <p:nvPicPr>
          <p:cNvPr id="3" name="Picture 2">
            <a:extLst>
              <a:ext uri="{FF2B5EF4-FFF2-40B4-BE49-F238E27FC236}">
                <a16:creationId xmlns:a16="http://schemas.microsoft.com/office/drawing/2014/main" id="{AC735E6E-98F2-AD49-920C-4956C7E4C070}"/>
              </a:ext>
            </a:extLst>
          </p:cNvPr>
          <p:cNvPicPr>
            <a:picLocks noChangeAspect="1"/>
          </p:cNvPicPr>
          <p:nvPr/>
        </p:nvPicPr>
        <p:blipFill rotWithShape="1">
          <a:blip r:embed="rId2"/>
          <a:srcRect l="-14826" t="651" r="1" b="46001"/>
          <a:stretch/>
        </p:blipFill>
        <p:spPr>
          <a:xfrm>
            <a:off x="-258874" y="1264146"/>
            <a:ext cx="9162242" cy="4094570"/>
          </a:xfrm>
          <a:prstGeom prst="rect">
            <a:avLst/>
          </a:prstGeom>
        </p:spPr>
      </p:pic>
      <p:sp>
        <p:nvSpPr>
          <p:cNvPr id="6" name="TextBox 5">
            <a:extLst>
              <a:ext uri="{FF2B5EF4-FFF2-40B4-BE49-F238E27FC236}">
                <a16:creationId xmlns:a16="http://schemas.microsoft.com/office/drawing/2014/main" id="{BDB33F9C-8A48-254F-854F-B58F7B7001BC}"/>
              </a:ext>
            </a:extLst>
          </p:cNvPr>
          <p:cNvSpPr txBox="1"/>
          <p:nvPr/>
        </p:nvSpPr>
        <p:spPr>
          <a:xfrm>
            <a:off x="240632" y="777351"/>
            <a:ext cx="1518364" cy="646331"/>
          </a:xfrm>
          <a:prstGeom prst="rect">
            <a:avLst/>
          </a:prstGeom>
          <a:noFill/>
        </p:spPr>
        <p:txBody>
          <a:bodyPr wrap="none" rtlCol="0">
            <a:spAutoFit/>
          </a:bodyPr>
          <a:lstStyle/>
          <a:p>
            <a:r>
              <a:rPr lang="es-ES" dirty="0">
                <a:solidFill>
                  <a:schemeClr val="accent5">
                    <a:lumMod val="75000"/>
                  </a:schemeClr>
                </a:solidFill>
                <a:latin typeface="Helvetica" panose="020B0604020202030204" pitchFamily="34" charset="0"/>
              </a:rPr>
              <a:t>Descripción: </a:t>
            </a:r>
          </a:p>
          <a:p>
            <a:endParaRPr lang="en-US" dirty="0"/>
          </a:p>
        </p:txBody>
      </p:sp>
    </p:spTree>
    <p:extLst>
      <p:ext uri="{BB962C8B-B14F-4D97-AF65-F5344CB8AC3E}">
        <p14:creationId xmlns:p14="http://schemas.microsoft.com/office/powerpoint/2010/main" val="434229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D05F75-DE84-3743-8AE7-E35C166CE1FC}"/>
              </a:ext>
            </a:extLst>
          </p:cNvPr>
          <p:cNvPicPr>
            <a:picLocks noChangeAspect="1"/>
          </p:cNvPicPr>
          <p:nvPr/>
        </p:nvPicPr>
        <p:blipFill>
          <a:blip r:embed="rId2"/>
          <a:stretch>
            <a:fillRect/>
          </a:stretch>
        </p:blipFill>
        <p:spPr>
          <a:xfrm>
            <a:off x="154758" y="433145"/>
            <a:ext cx="8834483" cy="3224455"/>
          </a:xfrm>
          <a:prstGeom prst="rect">
            <a:avLst/>
          </a:prstGeom>
        </p:spPr>
      </p:pic>
    </p:spTree>
    <p:extLst>
      <p:ext uri="{BB962C8B-B14F-4D97-AF65-F5344CB8AC3E}">
        <p14:creationId xmlns:p14="http://schemas.microsoft.com/office/powerpoint/2010/main" val="1732058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
            <a:extLst>
              <a:ext uri="{FF2B5EF4-FFF2-40B4-BE49-F238E27FC236}">
                <a16:creationId xmlns:a16="http://schemas.microsoft.com/office/drawing/2014/main" id="{53F8DC09-9E64-9141-8038-69C7084CE96B}"/>
              </a:ext>
            </a:extLst>
          </p:cNvPr>
          <p:cNvSpPr txBox="1"/>
          <p:nvPr/>
        </p:nvSpPr>
        <p:spPr>
          <a:xfrm>
            <a:off x="390267" y="41713"/>
            <a:ext cx="6919783" cy="584775"/>
          </a:xfrm>
          <a:prstGeom prst="rect">
            <a:avLst/>
          </a:prstGeom>
          <a:noFill/>
        </p:spPr>
        <p:txBody>
          <a:bodyPr wrap="square" rtlCol="0">
            <a:spAutoFit/>
          </a:bodyPr>
          <a:lstStyle/>
          <a:p>
            <a:r>
              <a:rPr lang="es-ES" sz="3200" b="1" dirty="0">
                <a:solidFill>
                  <a:schemeClr val="accent5">
                    <a:lumMod val="75000"/>
                  </a:schemeClr>
                </a:solidFill>
                <a:latin typeface="Helvetica" panose="020B0604020202030204" pitchFamily="34" charset="0"/>
              </a:rPr>
              <a:t>Construcción GRASP</a:t>
            </a:r>
          </a:p>
        </p:txBody>
      </p:sp>
      <p:sp>
        <p:nvSpPr>
          <p:cNvPr id="3" name="CuadroTexto 3">
            <a:extLst>
              <a:ext uri="{FF2B5EF4-FFF2-40B4-BE49-F238E27FC236}">
                <a16:creationId xmlns:a16="http://schemas.microsoft.com/office/drawing/2014/main" id="{E9D9DAFC-9DC6-A843-AED3-19E2C24C84E5}"/>
              </a:ext>
            </a:extLst>
          </p:cNvPr>
          <p:cNvSpPr txBox="1"/>
          <p:nvPr/>
        </p:nvSpPr>
        <p:spPr>
          <a:xfrm>
            <a:off x="203460" y="626488"/>
            <a:ext cx="6919783" cy="369332"/>
          </a:xfrm>
          <a:prstGeom prst="rect">
            <a:avLst/>
          </a:prstGeom>
          <a:noFill/>
        </p:spPr>
        <p:txBody>
          <a:bodyPr wrap="square" rtlCol="0">
            <a:spAutoFit/>
          </a:bodyPr>
          <a:lstStyle/>
          <a:p>
            <a:r>
              <a:rPr lang="es-ES" dirty="0">
                <a:solidFill>
                  <a:schemeClr val="accent5">
                    <a:lumMod val="75000"/>
                  </a:schemeClr>
                </a:solidFill>
                <a:latin typeface="Helvetica" panose="020B0604020202030204" pitchFamily="34" charset="0"/>
              </a:rPr>
              <a:t>Descripción: </a:t>
            </a:r>
          </a:p>
        </p:txBody>
      </p:sp>
      <p:pic>
        <p:nvPicPr>
          <p:cNvPr id="4" name="Picture 3">
            <a:extLst>
              <a:ext uri="{FF2B5EF4-FFF2-40B4-BE49-F238E27FC236}">
                <a16:creationId xmlns:a16="http://schemas.microsoft.com/office/drawing/2014/main" id="{7202A656-930D-714D-92C1-7B715467AFD9}"/>
              </a:ext>
            </a:extLst>
          </p:cNvPr>
          <p:cNvPicPr>
            <a:picLocks noChangeAspect="1"/>
          </p:cNvPicPr>
          <p:nvPr/>
        </p:nvPicPr>
        <p:blipFill rotWithShape="1">
          <a:blip r:embed="rId2"/>
          <a:srcRect l="911" t="3639"/>
          <a:stretch/>
        </p:blipFill>
        <p:spPr>
          <a:xfrm>
            <a:off x="680476" y="1082623"/>
            <a:ext cx="6919784" cy="4692754"/>
          </a:xfrm>
          <a:prstGeom prst="rect">
            <a:avLst/>
          </a:prstGeom>
        </p:spPr>
      </p:pic>
    </p:spTree>
    <p:extLst>
      <p:ext uri="{BB962C8B-B14F-4D97-AF65-F5344CB8AC3E}">
        <p14:creationId xmlns:p14="http://schemas.microsoft.com/office/powerpoint/2010/main" val="2054330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
            <a:extLst>
              <a:ext uri="{FF2B5EF4-FFF2-40B4-BE49-F238E27FC236}">
                <a16:creationId xmlns:a16="http://schemas.microsoft.com/office/drawing/2014/main" id="{620B8D20-720D-744A-B104-6875352250FA}"/>
              </a:ext>
            </a:extLst>
          </p:cNvPr>
          <p:cNvSpPr txBox="1"/>
          <p:nvPr/>
        </p:nvSpPr>
        <p:spPr>
          <a:xfrm>
            <a:off x="695068" y="175741"/>
            <a:ext cx="6919783" cy="584775"/>
          </a:xfrm>
          <a:prstGeom prst="rect">
            <a:avLst/>
          </a:prstGeom>
          <a:noFill/>
        </p:spPr>
        <p:txBody>
          <a:bodyPr wrap="square" rtlCol="0">
            <a:spAutoFit/>
          </a:bodyPr>
          <a:lstStyle/>
          <a:p>
            <a:r>
              <a:rPr lang="es-ES" sz="3200" b="1" dirty="0">
                <a:solidFill>
                  <a:schemeClr val="accent5">
                    <a:lumMod val="75000"/>
                  </a:schemeClr>
                </a:solidFill>
                <a:latin typeface="Helvetica" panose="020B0604020202030204" pitchFamily="34" charset="0"/>
              </a:rPr>
              <a:t>Método con ruido</a:t>
            </a:r>
          </a:p>
        </p:txBody>
      </p:sp>
      <p:sp>
        <p:nvSpPr>
          <p:cNvPr id="3" name="TextBox 2">
            <a:extLst>
              <a:ext uri="{FF2B5EF4-FFF2-40B4-BE49-F238E27FC236}">
                <a16:creationId xmlns:a16="http://schemas.microsoft.com/office/drawing/2014/main" id="{64CA56B6-18A4-AC45-A651-188DC206CBC5}"/>
              </a:ext>
            </a:extLst>
          </p:cNvPr>
          <p:cNvSpPr txBox="1"/>
          <p:nvPr/>
        </p:nvSpPr>
        <p:spPr>
          <a:xfrm>
            <a:off x="524638" y="1174523"/>
            <a:ext cx="7488268" cy="1200329"/>
          </a:xfrm>
          <a:prstGeom prst="rect">
            <a:avLst/>
          </a:prstGeom>
          <a:noFill/>
        </p:spPr>
        <p:txBody>
          <a:bodyPr wrap="none" rtlCol="0">
            <a:spAutoFit/>
          </a:bodyPr>
          <a:lstStyle/>
          <a:p>
            <a:pPr lvl="0"/>
            <a:r>
              <a:rPr lang="es-ES" dirty="0"/>
              <a:t>1. Crear unos costos con ruido</a:t>
            </a:r>
            <a:endParaRPr lang="en-US" dirty="0"/>
          </a:p>
          <a:p>
            <a:r>
              <a:rPr lang="es-ES" dirty="0"/>
              <a:t>	</a:t>
            </a:r>
            <a:r>
              <a:rPr lang="es-ES" dirty="0" err="1"/>
              <a:t>Costos_con_ruido</a:t>
            </a:r>
            <a:r>
              <a:rPr lang="es-ES" dirty="0"/>
              <a:t>=</a:t>
            </a:r>
            <a:r>
              <a:rPr lang="es-ES" dirty="0" err="1"/>
              <a:t>costos+ruido</a:t>
            </a:r>
            <a:r>
              <a:rPr lang="es-ES" dirty="0"/>
              <a:t> </a:t>
            </a:r>
            <a:endParaRPr lang="en-US" dirty="0"/>
          </a:p>
          <a:p>
            <a:pPr lvl="0"/>
            <a:r>
              <a:rPr lang="es-ES" dirty="0"/>
              <a:t>2. Correr algoritmo constructivo con </a:t>
            </a:r>
            <a:r>
              <a:rPr lang="es-ES" dirty="0" err="1"/>
              <a:t>costos_con_ruido</a:t>
            </a:r>
            <a:r>
              <a:rPr lang="es-ES" dirty="0"/>
              <a:t> y obtener una solución</a:t>
            </a:r>
            <a:endParaRPr lang="en-US" dirty="0"/>
          </a:p>
          <a:p>
            <a:endParaRPr lang="en-US" dirty="0"/>
          </a:p>
        </p:txBody>
      </p:sp>
      <p:sp>
        <p:nvSpPr>
          <p:cNvPr id="4" name="CuadroTexto 3">
            <a:extLst>
              <a:ext uri="{FF2B5EF4-FFF2-40B4-BE49-F238E27FC236}">
                <a16:creationId xmlns:a16="http://schemas.microsoft.com/office/drawing/2014/main" id="{0B57772A-E802-2540-8717-257B1595E618}"/>
              </a:ext>
            </a:extLst>
          </p:cNvPr>
          <p:cNvSpPr txBox="1"/>
          <p:nvPr/>
        </p:nvSpPr>
        <p:spPr>
          <a:xfrm>
            <a:off x="310366" y="805191"/>
            <a:ext cx="6919783" cy="369332"/>
          </a:xfrm>
          <a:prstGeom prst="rect">
            <a:avLst/>
          </a:prstGeom>
          <a:noFill/>
        </p:spPr>
        <p:txBody>
          <a:bodyPr wrap="square" rtlCol="0">
            <a:spAutoFit/>
          </a:bodyPr>
          <a:lstStyle/>
          <a:p>
            <a:r>
              <a:rPr lang="es-ES" dirty="0">
                <a:solidFill>
                  <a:schemeClr val="accent5">
                    <a:lumMod val="75000"/>
                  </a:schemeClr>
                </a:solidFill>
                <a:latin typeface="Helvetica" panose="020B0604020202030204" pitchFamily="34" charset="0"/>
              </a:rPr>
              <a:t>Descripción: </a:t>
            </a:r>
          </a:p>
        </p:txBody>
      </p:sp>
    </p:spTree>
    <p:extLst>
      <p:ext uri="{BB962C8B-B14F-4D97-AF65-F5344CB8AC3E}">
        <p14:creationId xmlns:p14="http://schemas.microsoft.com/office/powerpoint/2010/main" val="107344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
            <a:extLst>
              <a:ext uri="{FF2B5EF4-FFF2-40B4-BE49-F238E27FC236}">
                <a16:creationId xmlns:a16="http://schemas.microsoft.com/office/drawing/2014/main" id="{C7B37EA5-D3FD-A34A-A77C-ABEB516C4522}"/>
              </a:ext>
            </a:extLst>
          </p:cNvPr>
          <p:cNvSpPr txBox="1"/>
          <p:nvPr/>
        </p:nvSpPr>
        <p:spPr>
          <a:xfrm>
            <a:off x="384048" y="74431"/>
            <a:ext cx="6919783" cy="584775"/>
          </a:xfrm>
          <a:prstGeom prst="rect">
            <a:avLst/>
          </a:prstGeom>
          <a:noFill/>
        </p:spPr>
        <p:txBody>
          <a:bodyPr wrap="square" rtlCol="0">
            <a:spAutoFit/>
          </a:bodyPr>
          <a:lstStyle/>
          <a:p>
            <a:r>
              <a:rPr lang="es-ES" sz="3200" b="1" dirty="0">
                <a:solidFill>
                  <a:schemeClr val="accent5">
                    <a:lumMod val="75000"/>
                  </a:schemeClr>
                </a:solidFill>
                <a:latin typeface="Helvetica" panose="020B0604020202030204" pitchFamily="34" charset="0"/>
              </a:rPr>
              <a:t>Algoritmos </a:t>
            </a:r>
            <a:r>
              <a:rPr lang="es-ES_tradnl" sz="3200" b="1" dirty="0">
                <a:solidFill>
                  <a:schemeClr val="accent5">
                    <a:lumMod val="75000"/>
                  </a:schemeClr>
                </a:solidFill>
                <a:latin typeface="Helvetica" panose="020B0604020202030204" pitchFamily="34" charset="0"/>
              </a:rPr>
              <a:t>implementados</a:t>
            </a:r>
            <a:r>
              <a:rPr lang="es-ES" sz="3200" b="1" dirty="0">
                <a:solidFill>
                  <a:schemeClr val="accent5">
                    <a:lumMod val="75000"/>
                  </a:schemeClr>
                </a:solidFill>
                <a:latin typeface="Helvetica" panose="020B0604020202030204" pitchFamily="34" charset="0"/>
              </a:rPr>
              <a:t> </a:t>
            </a:r>
          </a:p>
        </p:txBody>
      </p:sp>
      <p:sp>
        <p:nvSpPr>
          <p:cNvPr id="4" name="TextBox 3">
            <a:extLst>
              <a:ext uri="{FF2B5EF4-FFF2-40B4-BE49-F238E27FC236}">
                <a16:creationId xmlns:a16="http://schemas.microsoft.com/office/drawing/2014/main" id="{33C2D75F-9BE9-5842-988C-AD4EBC803FA8}"/>
              </a:ext>
            </a:extLst>
          </p:cNvPr>
          <p:cNvSpPr txBox="1"/>
          <p:nvPr/>
        </p:nvSpPr>
        <p:spPr>
          <a:xfrm>
            <a:off x="339142" y="2204125"/>
            <a:ext cx="2791598" cy="646331"/>
          </a:xfrm>
          <a:prstGeom prst="rect">
            <a:avLst/>
          </a:prstGeom>
          <a:noFill/>
        </p:spPr>
        <p:txBody>
          <a:bodyPr wrap="none" rtlCol="0">
            <a:spAutoFit/>
          </a:bodyPr>
          <a:lstStyle/>
          <a:p>
            <a:r>
              <a:rPr lang="es-ES_tradnl" dirty="0"/>
              <a:t>2. Función que lee los datos</a:t>
            </a:r>
          </a:p>
          <a:p>
            <a:r>
              <a:rPr lang="en-US" dirty="0"/>
              <a:t> </a:t>
            </a:r>
          </a:p>
        </p:txBody>
      </p:sp>
      <p:pic>
        <p:nvPicPr>
          <p:cNvPr id="5" name="Picture 4">
            <a:extLst>
              <a:ext uri="{FF2B5EF4-FFF2-40B4-BE49-F238E27FC236}">
                <a16:creationId xmlns:a16="http://schemas.microsoft.com/office/drawing/2014/main" id="{94C0418C-3FCA-8547-8E04-5098F0239D89}"/>
              </a:ext>
            </a:extLst>
          </p:cNvPr>
          <p:cNvPicPr>
            <a:picLocks noChangeAspect="1"/>
          </p:cNvPicPr>
          <p:nvPr/>
        </p:nvPicPr>
        <p:blipFill>
          <a:blip r:embed="rId2"/>
          <a:stretch>
            <a:fillRect/>
          </a:stretch>
        </p:blipFill>
        <p:spPr>
          <a:xfrm>
            <a:off x="263769" y="2645245"/>
            <a:ext cx="7915824" cy="419073"/>
          </a:xfrm>
          <a:prstGeom prst="rect">
            <a:avLst/>
          </a:prstGeom>
        </p:spPr>
      </p:pic>
      <p:sp>
        <p:nvSpPr>
          <p:cNvPr id="6" name="TextBox 5">
            <a:extLst>
              <a:ext uri="{FF2B5EF4-FFF2-40B4-BE49-F238E27FC236}">
                <a16:creationId xmlns:a16="http://schemas.microsoft.com/office/drawing/2014/main" id="{B087E560-69DE-C24F-8489-D962B7DFF6D8}"/>
              </a:ext>
            </a:extLst>
          </p:cNvPr>
          <p:cNvSpPr txBox="1"/>
          <p:nvPr/>
        </p:nvSpPr>
        <p:spPr>
          <a:xfrm>
            <a:off x="339142" y="660004"/>
            <a:ext cx="8420810" cy="1754326"/>
          </a:xfrm>
          <a:prstGeom prst="rect">
            <a:avLst/>
          </a:prstGeom>
          <a:noFill/>
        </p:spPr>
        <p:txBody>
          <a:bodyPr wrap="square" rtlCol="0">
            <a:spAutoFit/>
          </a:bodyPr>
          <a:lstStyle/>
          <a:p>
            <a:pPr marL="342900" indent="-342900">
              <a:buAutoNum type="arabicPeriod"/>
            </a:pPr>
            <a:r>
              <a:rPr lang="es-ES_tradnl" dirty="0"/>
              <a:t>Un </a:t>
            </a:r>
            <a:r>
              <a:rPr lang="es-ES_tradnl" dirty="0" err="1"/>
              <a:t>main</a:t>
            </a:r>
            <a:r>
              <a:rPr lang="es-ES_tradnl" dirty="0"/>
              <a:t> donde se pueden modificar los parámetros de los algoritmos. </a:t>
            </a:r>
          </a:p>
          <a:p>
            <a:r>
              <a:rPr lang="es-ES_tradnl" dirty="0"/>
              <a:t>En este </a:t>
            </a:r>
            <a:r>
              <a:rPr lang="es-ES_tradnl" dirty="0" err="1"/>
              <a:t>main</a:t>
            </a:r>
            <a:r>
              <a:rPr lang="es-ES_tradnl" dirty="0"/>
              <a:t> se leen los datos de las diferentes instancias y se corren los tres algoritmos.  Se va imprimiendo los valores de las desviaciones de una cota inferior de cada instancia con cada método y los tiempos de ejecución. Adicionalmente se crean 3 archivos de Excel </a:t>
            </a:r>
            <a:r>
              <a:rPr lang="es-ES" dirty="0"/>
              <a:t>uno correspondiente a cada método-que contienen las soluciones.</a:t>
            </a:r>
          </a:p>
          <a:p>
            <a:endParaRPr lang="es-ES_tradnl" dirty="0"/>
          </a:p>
        </p:txBody>
      </p:sp>
      <p:sp>
        <p:nvSpPr>
          <p:cNvPr id="7" name="TextBox 6">
            <a:extLst>
              <a:ext uri="{FF2B5EF4-FFF2-40B4-BE49-F238E27FC236}">
                <a16:creationId xmlns:a16="http://schemas.microsoft.com/office/drawing/2014/main" id="{134F0727-74D3-5C4B-965F-1D46DD7D91AB}"/>
              </a:ext>
            </a:extLst>
          </p:cNvPr>
          <p:cNvSpPr txBox="1"/>
          <p:nvPr/>
        </p:nvSpPr>
        <p:spPr>
          <a:xfrm>
            <a:off x="292300" y="3058560"/>
            <a:ext cx="4929042" cy="369332"/>
          </a:xfrm>
          <a:prstGeom prst="rect">
            <a:avLst/>
          </a:prstGeom>
          <a:noFill/>
        </p:spPr>
        <p:txBody>
          <a:bodyPr wrap="none" rtlCol="0">
            <a:spAutoFit/>
          </a:bodyPr>
          <a:lstStyle/>
          <a:p>
            <a:r>
              <a:rPr lang="es-ES_tradnl" dirty="0"/>
              <a:t>3.Una función que ejecuta el método constructivo</a:t>
            </a:r>
          </a:p>
        </p:txBody>
      </p:sp>
      <p:pic>
        <p:nvPicPr>
          <p:cNvPr id="9" name="Picture 8">
            <a:extLst>
              <a:ext uri="{FF2B5EF4-FFF2-40B4-BE49-F238E27FC236}">
                <a16:creationId xmlns:a16="http://schemas.microsoft.com/office/drawing/2014/main" id="{470EE88F-3C06-8F4F-9C55-6790F5C250DA}"/>
              </a:ext>
            </a:extLst>
          </p:cNvPr>
          <p:cNvPicPr>
            <a:picLocks noChangeAspect="1"/>
          </p:cNvPicPr>
          <p:nvPr/>
        </p:nvPicPr>
        <p:blipFill>
          <a:blip r:embed="rId3"/>
          <a:stretch>
            <a:fillRect/>
          </a:stretch>
        </p:blipFill>
        <p:spPr>
          <a:xfrm>
            <a:off x="302111" y="3476706"/>
            <a:ext cx="8841889" cy="255300"/>
          </a:xfrm>
          <a:prstGeom prst="rect">
            <a:avLst/>
          </a:prstGeom>
        </p:spPr>
      </p:pic>
      <p:sp>
        <p:nvSpPr>
          <p:cNvPr id="10" name="TextBox 9">
            <a:extLst>
              <a:ext uri="{FF2B5EF4-FFF2-40B4-BE49-F238E27FC236}">
                <a16:creationId xmlns:a16="http://schemas.microsoft.com/office/drawing/2014/main" id="{AA224FBA-CC7C-B344-84B0-ECB43527FF4A}"/>
              </a:ext>
            </a:extLst>
          </p:cNvPr>
          <p:cNvSpPr txBox="1"/>
          <p:nvPr/>
        </p:nvSpPr>
        <p:spPr>
          <a:xfrm>
            <a:off x="302111" y="3844967"/>
            <a:ext cx="4909421" cy="369332"/>
          </a:xfrm>
          <a:prstGeom prst="rect">
            <a:avLst/>
          </a:prstGeom>
          <a:noFill/>
        </p:spPr>
        <p:txBody>
          <a:bodyPr wrap="none" rtlCol="0">
            <a:spAutoFit/>
          </a:bodyPr>
          <a:lstStyle/>
          <a:p>
            <a:r>
              <a:rPr lang="es-ES_tradnl" dirty="0"/>
              <a:t>4. Una función que ejecuta la construcción GRASP </a:t>
            </a:r>
          </a:p>
        </p:txBody>
      </p:sp>
      <p:pic>
        <p:nvPicPr>
          <p:cNvPr id="11" name="Picture 10">
            <a:extLst>
              <a:ext uri="{FF2B5EF4-FFF2-40B4-BE49-F238E27FC236}">
                <a16:creationId xmlns:a16="http://schemas.microsoft.com/office/drawing/2014/main" id="{A165B235-F175-4440-A06D-3FF8C3F06577}"/>
              </a:ext>
            </a:extLst>
          </p:cNvPr>
          <p:cNvPicPr>
            <a:picLocks noChangeAspect="1"/>
          </p:cNvPicPr>
          <p:nvPr/>
        </p:nvPicPr>
        <p:blipFill>
          <a:blip r:embed="rId4"/>
          <a:stretch>
            <a:fillRect/>
          </a:stretch>
        </p:blipFill>
        <p:spPr>
          <a:xfrm>
            <a:off x="174798" y="5074176"/>
            <a:ext cx="8507506" cy="253451"/>
          </a:xfrm>
          <a:prstGeom prst="rect">
            <a:avLst/>
          </a:prstGeom>
        </p:spPr>
      </p:pic>
      <p:pic>
        <p:nvPicPr>
          <p:cNvPr id="12" name="Picture 11">
            <a:extLst>
              <a:ext uri="{FF2B5EF4-FFF2-40B4-BE49-F238E27FC236}">
                <a16:creationId xmlns:a16="http://schemas.microsoft.com/office/drawing/2014/main" id="{F785EF87-C07F-D843-84E6-FB755A5F16B6}"/>
              </a:ext>
            </a:extLst>
          </p:cNvPr>
          <p:cNvPicPr>
            <a:picLocks noChangeAspect="1"/>
          </p:cNvPicPr>
          <p:nvPr/>
        </p:nvPicPr>
        <p:blipFill>
          <a:blip r:embed="rId5"/>
          <a:stretch>
            <a:fillRect/>
          </a:stretch>
        </p:blipFill>
        <p:spPr>
          <a:xfrm>
            <a:off x="263769" y="4328355"/>
            <a:ext cx="8767183" cy="262433"/>
          </a:xfrm>
          <a:prstGeom prst="rect">
            <a:avLst/>
          </a:prstGeom>
        </p:spPr>
      </p:pic>
      <p:sp>
        <p:nvSpPr>
          <p:cNvPr id="13" name="TextBox 12">
            <a:extLst>
              <a:ext uri="{FF2B5EF4-FFF2-40B4-BE49-F238E27FC236}">
                <a16:creationId xmlns:a16="http://schemas.microsoft.com/office/drawing/2014/main" id="{52DB2BE0-DCE5-E441-B013-EB404BCE1AB4}"/>
              </a:ext>
            </a:extLst>
          </p:cNvPr>
          <p:cNvSpPr txBox="1"/>
          <p:nvPr/>
        </p:nvSpPr>
        <p:spPr>
          <a:xfrm>
            <a:off x="302111" y="4704844"/>
            <a:ext cx="5119094" cy="369332"/>
          </a:xfrm>
          <a:prstGeom prst="rect">
            <a:avLst/>
          </a:prstGeom>
          <a:noFill/>
        </p:spPr>
        <p:txBody>
          <a:bodyPr wrap="none" rtlCol="0">
            <a:spAutoFit/>
          </a:bodyPr>
          <a:lstStyle/>
          <a:p>
            <a:r>
              <a:rPr lang="es-ES_tradnl" dirty="0"/>
              <a:t>5. Una función que ejecuta la construcción con ruido</a:t>
            </a:r>
          </a:p>
        </p:txBody>
      </p:sp>
    </p:spTree>
    <p:extLst>
      <p:ext uri="{BB962C8B-B14F-4D97-AF65-F5344CB8AC3E}">
        <p14:creationId xmlns:p14="http://schemas.microsoft.com/office/powerpoint/2010/main" val="214516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
            <a:extLst>
              <a:ext uri="{FF2B5EF4-FFF2-40B4-BE49-F238E27FC236}">
                <a16:creationId xmlns:a16="http://schemas.microsoft.com/office/drawing/2014/main" id="{4CC29F34-93D8-F04C-9A1B-65FF695353AE}"/>
              </a:ext>
            </a:extLst>
          </p:cNvPr>
          <p:cNvSpPr txBox="1"/>
          <p:nvPr/>
        </p:nvSpPr>
        <p:spPr>
          <a:xfrm>
            <a:off x="721572" y="348019"/>
            <a:ext cx="6919783" cy="584775"/>
          </a:xfrm>
          <a:prstGeom prst="rect">
            <a:avLst/>
          </a:prstGeom>
          <a:noFill/>
        </p:spPr>
        <p:txBody>
          <a:bodyPr wrap="square" rtlCol="0">
            <a:spAutoFit/>
          </a:bodyPr>
          <a:lstStyle/>
          <a:p>
            <a:r>
              <a:rPr lang="es-ES" sz="3200" b="1" dirty="0">
                <a:solidFill>
                  <a:schemeClr val="accent5">
                    <a:lumMod val="75000"/>
                  </a:schemeClr>
                </a:solidFill>
                <a:latin typeface="Helvetica" panose="020B0604020202030204" pitchFamily="34" charset="0"/>
              </a:rPr>
              <a:t>Cota inferior </a:t>
            </a:r>
          </a:p>
        </p:txBody>
      </p:sp>
      <p:sp>
        <p:nvSpPr>
          <p:cNvPr id="3" name="TextBox 2">
            <a:extLst>
              <a:ext uri="{FF2B5EF4-FFF2-40B4-BE49-F238E27FC236}">
                <a16:creationId xmlns:a16="http://schemas.microsoft.com/office/drawing/2014/main" id="{E1CB7739-D29F-CA4E-9352-4C86DCBF4941}"/>
              </a:ext>
            </a:extLst>
          </p:cNvPr>
          <p:cNvSpPr txBox="1"/>
          <p:nvPr/>
        </p:nvSpPr>
        <p:spPr>
          <a:xfrm>
            <a:off x="366383" y="1032111"/>
            <a:ext cx="8640417" cy="3416320"/>
          </a:xfrm>
          <a:prstGeom prst="rect">
            <a:avLst/>
          </a:prstGeom>
          <a:noFill/>
        </p:spPr>
        <p:txBody>
          <a:bodyPr wrap="square" rtlCol="0">
            <a:spAutoFit/>
          </a:bodyPr>
          <a:lstStyle/>
          <a:p>
            <a:pPr marL="285750" indent="-285750">
              <a:buFont typeface="Arial" panose="020B0604020202020204" pitchFamily="34" charset="0"/>
              <a:buChar char="•"/>
            </a:pPr>
            <a:r>
              <a:rPr lang="es-ES_tradnl" dirty="0"/>
              <a:t>Para poder comparar los resultados obtenidos por los diferentes métodos en diferentes instancias se presentan los resultados en términos de un porcentaje de desviación de la solución obtenida a esa cota inferior</a:t>
            </a:r>
          </a:p>
          <a:p>
            <a:pPr marL="285750" indent="-285750">
              <a:buFont typeface="Arial" panose="020B0604020202020204" pitchFamily="34" charset="0"/>
              <a:buChar char="•"/>
            </a:pPr>
            <a:r>
              <a:rPr lang="es-ES_tradnl" dirty="0"/>
              <a:t>Esta cota inferior se obtiene de la siguiente manera:</a:t>
            </a:r>
          </a:p>
          <a:p>
            <a:pPr marL="342900" indent="-342900">
              <a:buAutoNum type="arabicPeriod"/>
            </a:pPr>
            <a:r>
              <a:rPr lang="es-ES_tradnl" dirty="0"/>
              <a:t>Se hace una lista que contiene la cantidad de elementos que cubre cada subconjunto</a:t>
            </a:r>
          </a:p>
          <a:p>
            <a:pPr marL="342900" indent="-342900">
              <a:buAutoNum type="arabicPeriod"/>
            </a:pPr>
            <a:r>
              <a:rPr lang="es-ES_tradnl" dirty="0"/>
              <a:t>Se organiza esta lista de mayor a menor</a:t>
            </a:r>
          </a:p>
          <a:p>
            <a:pPr marL="342900" indent="-342900">
              <a:buAutoNum type="arabicPeriod"/>
            </a:pPr>
            <a:r>
              <a:rPr lang="es-ES_tradnl" dirty="0"/>
              <a:t>Esa lista se empieza a recorrer y se empiezan a sumar los elementos de la lista hasta que la suma sea igual al numero de elementos. Ahí se cuenta cuantos subconjuntos fueron necesarios incluir para cubrir todos los subconjuntos. Este numero de subconjuntos es el número mínimo de subconjuntos que se deben incluir. </a:t>
            </a:r>
          </a:p>
          <a:p>
            <a:pPr marL="342900" indent="-342900">
              <a:buAutoNum type="arabicPeriod"/>
            </a:pPr>
            <a:r>
              <a:rPr lang="es-ES_tradnl" dirty="0"/>
              <a:t>Hallar k costos mínimos donde k= número mínimo de subconjuntos que se deben incluir. Sumar esos  k costos mínimos y ese e el valor de la cota inferior  </a:t>
            </a:r>
          </a:p>
        </p:txBody>
      </p:sp>
    </p:spTree>
    <p:extLst>
      <p:ext uri="{BB962C8B-B14F-4D97-AF65-F5344CB8AC3E}">
        <p14:creationId xmlns:p14="http://schemas.microsoft.com/office/powerpoint/2010/main" val="1578179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
            <a:extLst>
              <a:ext uri="{FF2B5EF4-FFF2-40B4-BE49-F238E27FC236}">
                <a16:creationId xmlns:a16="http://schemas.microsoft.com/office/drawing/2014/main" id="{E5AAFD0C-A9A9-9845-AA77-4D248861E0BA}"/>
              </a:ext>
            </a:extLst>
          </p:cNvPr>
          <p:cNvSpPr txBox="1"/>
          <p:nvPr/>
        </p:nvSpPr>
        <p:spPr>
          <a:xfrm>
            <a:off x="550546" y="112276"/>
            <a:ext cx="6919783" cy="584775"/>
          </a:xfrm>
          <a:prstGeom prst="rect">
            <a:avLst/>
          </a:prstGeom>
          <a:noFill/>
        </p:spPr>
        <p:txBody>
          <a:bodyPr wrap="square" rtlCol="0">
            <a:spAutoFit/>
          </a:bodyPr>
          <a:lstStyle/>
          <a:p>
            <a:r>
              <a:rPr lang="es-ES" sz="3200" b="1" dirty="0">
                <a:solidFill>
                  <a:schemeClr val="accent5">
                    <a:lumMod val="75000"/>
                  </a:schemeClr>
                </a:solidFill>
                <a:latin typeface="Helvetica" panose="020B0604020202030204" pitchFamily="34" charset="0"/>
              </a:rPr>
              <a:t>Resultados</a:t>
            </a:r>
          </a:p>
        </p:txBody>
      </p:sp>
      <p:sp>
        <p:nvSpPr>
          <p:cNvPr id="3" name="TextBox 2">
            <a:extLst>
              <a:ext uri="{FF2B5EF4-FFF2-40B4-BE49-F238E27FC236}">
                <a16:creationId xmlns:a16="http://schemas.microsoft.com/office/drawing/2014/main" id="{28103738-DEDC-864E-A785-8E3970C64C53}"/>
              </a:ext>
            </a:extLst>
          </p:cNvPr>
          <p:cNvSpPr txBox="1"/>
          <p:nvPr/>
        </p:nvSpPr>
        <p:spPr>
          <a:xfrm>
            <a:off x="435496" y="1997839"/>
            <a:ext cx="8708504" cy="2308324"/>
          </a:xfrm>
          <a:prstGeom prst="rect">
            <a:avLst/>
          </a:prstGeom>
          <a:noFill/>
        </p:spPr>
        <p:txBody>
          <a:bodyPr wrap="square" rtlCol="0">
            <a:spAutoFit/>
          </a:bodyPr>
          <a:lstStyle/>
          <a:p>
            <a:pPr marL="285750" indent="-285750">
              <a:buFont typeface="Arial" panose="020B0604020202020204" pitchFamily="34" charset="0"/>
              <a:buChar char="•"/>
            </a:pPr>
            <a:r>
              <a:rPr lang="es-ES_tradnl" dirty="0"/>
              <a:t>Para cada instancia del problema se calcula una cota inferior </a:t>
            </a:r>
          </a:p>
          <a:p>
            <a:pPr marL="285750" indent="-285750">
              <a:buFont typeface="Arial" panose="020B0604020202020204" pitchFamily="34" charset="0"/>
              <a:buChar char="•"/>
            </a:pPr>
            <a:r>
              <a:rPr lang="es-ES_tradnl" dirty="0"/>
              <a:t>Cada instancia del problema se resuelve nsol veces y en cada iteración se obtiene un porcentaje de desviación de la cota inferior calculado como:</a:t>
            </a:r>
          </a:p>
          <a:p>
            <a:endParaRPr lang="es-ES_tradnl" dirty="0"/>
          </a:p>
          <a:p>
            <a:endParaRPr lang="es-ES_tradnl" dirty="0"/>
          </a:p>
          <a:p>
            <a:endParaRPr lang="es-ES_tradnl" dirty="0"/>
          </a:p>
          <a:p>
            <a:pPr marL="285750" indent="-285750">
              <a:buFont typeface="Arial" panose="020B0604020202020204" pitchFamily="34" charset="0"/>
              <a:buChar char="•"/>
            </a:pPr>
            <a:r>
              <a:rPr lang="es-ES_tradnl" dirty="0"/>
              <a:t>Al terminar con las nsol iteraciones para cada instancia se elije el valor mínimo del % de desviación de la cota inferior. </a:t>
            </a:r>
          </a:p>
        </p:txBody>
      </p:sp>
      <p:sp>
        <p:nvSpPr>
          <p:cNvPr id="4" name="CuadroTexto 3">
            <a:extLst>
              <a:ext uri="{FF2B5EF4-FFF2-40B4-BE49-F238E27FC236}">
                <a16:creationId xmlns:a16="http://schemas.microsoft.com/office/drawing/2014/main" id="{EE5863C7-C82F-B049-878A-D339925BA5F8}"/>
              </a:ext>
            </a:extLst>
          </p:cNvPr>
          <p:cNvSpPr txBox="1"/>
          <p:nvPr/>
        </p:nvSpPr>
        <p:spPr>
          <a:xfrm>
            <a:off x="621066" y="811396"/>
            <a:ext cx="8227099" cy="923330"/>
          </a:xfrm>
          <a:prstGeom prst="rect">
            <a:avLst/>
          </a:prstGeom>
          <a:noFill/>
        </p:spPr>
        <p:txBody>
          <a:bodyPr wrap="square" rtlCol="0">
            <a:spAutoFit/>
          </a:bodyPr>
          <a:lstStyle/>
          <a:p>
            <a:r>
              <a:rPr lang="es-ES_tradnl" dirty="0">
                <a:latin typeface="Helvetica" panose="020B0604020202030204" pitchFamily="34" charset="0"/>
              </a:rPr>
              <a:t>La mayoría de resultados se entregan en términos de un porcentaje de desviación promedio de la cota inferior. A continuación se explica como este se calcula este porcentaje de desviación promedio  </a:t>
            </a:r>
          </a:p>
        </p:txBody>
      </p:sp>
      <p:pic>
        <p:nvPicPr>
          <p:cNvPr id="5" name="Picture 4">
            <a:extLst>
              <a:ext uri="{FF2B5EF4-FFF2-40B4-BE49-F238E27FC236}">
                <a16:creationId xmlns:a16="http://schemas.microsoft.com/office/drawing/2014/main" id="{6B5F63F1-49E4-5341-BAB9-28279A3D116B}"/>
              </a:ext>
            </a:extLst>
          </p:cNvPr>
          <p:cNvPicPr>
            <a:picLocks noChangeAspect="1"/>
          </p:cNvPicPr>
          <p:nvPr/>
        </p:nvPicPr>
        <p:blipFill>
          <a:blip r:embed="rId2"/>
          <a:stretch>
            <a:fillRect/>
          </a:stretch>
        </p:blipFill>
        <p:spPr>
          <a:xfrm>
            <a:off x="1559860" y="2893924"/>
            <a:ext cx="4613834" cy="597829"/>
          </a:xfrm>
          <a:prstGeom prst="rect">
            <a:avLst/>
          </a:prstGeom>
        </p:spPr>
      </p:pic>
    </p:spTree>
    <p:extLst>
      <p:ext uri="{BB962C8B-B14F-4D97-AF65-F5344CB8AC3E}">
        <p14:creationId xmlns:p14="http://schemas.microsoft.com/office/powerpoint/2010/main" val="3568652189"/>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955263290692D4784D72EA0A35C6260" ma:contentTypeVersion="1" ma:contentTypeDescription="Crear nuevo documento." ma:contentTypeScope="" ma:versionID="7b374f48909a5a7944979300fafd586a">
  <xsd:schema xmlns:xsd="http://www.w3.org/2001/XMLSchema" xmlns:xs="http://www.w3.org/2001/XMLSchema" xmlns:p="http://schemas.microsoft.com/office/2006/metadata/properties" xmlns:ns1="http://schemas.microsoft.com/sharepoint/v3" targetNamespace="http://schemas.microsoft.com/office/2006/metadata/properties" ma:root="true" ma:fieldsID="6e802e10b1a5f1b8ba27729af0405d06"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Fecha de inicio programada" ma:description="" ma:hidden="true" ma:internalName="PublishingStartDate">
      <xsd:simpleType>
        <xsd:restriction base="dms:Unknown"/>
      </xsd:simpleType>
    </xsd:element>
    <xsd:element name="PublishingExpirationDate" ma:index="9" nillable="true" ma:displayName="Fecha de finalización programada"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0B88D0-EBA5-419B-80B1-6C528E7903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E1218E-F2BF-43CE-97F0-76A6D1305AB6}">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BF1BE622-BA61-471F-AA2F-3651AC9CFC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1026</TotalTime>
  <Words>538</Words>
  <Application>Microsoft Macintosh PowerPoint</Application>
  <PresentationFormat>On-screen Show (4:3)</PresentationFormat>
  <Paragraphs>50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Helvetica</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Patricia Giraldo Ramirez</dc:creator>
  <cp:lastModifiedBy>Susana Alvarez Zuluaga</cp:lastModifiedBy>
  <cp:revision>44</cp:revision>
  <dcterms:created xsi:type="dcterms:W3CDTF">2015-01-20T20:40:07Z</dcterms:created>
  <dcterms:modified xsi:type="dcterms:W3CDTF">2021-03-26T03:07:35Z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0x010100F955263290692D4784D72EA0A35C6260</vt:lpwstr>
  </property>
</Properties>
</file>