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9" r:id="rId5"/>
    <p:sldId id="260" r:id="rId6"/>
    <p:sldId id="264" r:id="rId7"/>
    <p:sldId id="268" r:id="rId8"/>
    <p:sldId id="267" r:id="rId9"/>
    <p:sldId id="269" r:id="rId10"/>
    <p:sldId id="270" r:id="rId11"/>
    <p:sldId id="258" r:id="rId12"/>
    <p:sldId id="262" r:id="rId13"/>
    <p:sldId id="265" r:id="rId14"/>
    <p:sldId id="271" r:id="rId15"/>
    <p:sldId id="266" r:id="rId16"/>
    <p:sldId id="272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 snapToGrid="0">
      <p:cViewPr>
        <p:scale>
          <a:sx n="137" d="100"/>
          <a:sy n="137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AD17E-DCDC-E948-9D35-C74DD8091B43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12B48-2325-C341-81B4-32DE193C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6AC6-4003-CD41-8058-398CCE42F61B}" type="datetime1">
              <a:rPr lang="en-US" smtClean="0"/>
              <a:t>5/5/21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BFFC-F51F-814C-8D0D-5ABF65C846BC}" type="datetime1">
              <a:rPr lang="en-US" smtClean="0"/>
              <a:t>5/5/21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393C-91DB-524C-9FCD-F6C862213465}" type="datetime1">
              <a:rPr lang="en-US" smtClean="0"/>
              <a:t>5/5/21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FE7B-94D0-BC43-B633-37E094BD05B9}" type="datetime1">
              <a:rPr lang="en-US" smtClean="0"/>
              <a:t>5/5/21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2E59-834E-F34D-AB84-1A43029C9B35}" type="datetime1">
              <a:rPr lang="en-US" smtClean="0"/>
              <a:t>5/5/21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EA5-17A6-924A-95B4-D230922E96D7}" type="datetime1">
              <a:rPr lang="en-US" smtClean="0"/>
              <a:t>5/5/21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2800-0AF4-244C-91B1-67A725AF1AFF}" type="datetime1">
              <a:rPr lang="en-US" smtClean="0"/>
              <a:t>5/5/21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AC3C-397A-5B49-94F3-C8FA86A8C81C}" type="datetime1">
              <a:rPr lang="en-US" smtClean="0"/>
              <a:t>5/5/21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243-D90F-D140-B424-4E682CFD2821}" type="datetime1">
              <a:rPr lang="en-US" smtClean="0"/>
              <a:t>5/5/21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7103-2F05-5E48-ACA3-61310B34B8A6}" type="datetime1">
              <a:rPr lang="en-US" smtClean="0"/>
              <a:t>5/5/21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C4EC-BEAC-9345-A979-733C090743C5}" type="datetime1">
              <a:rPr lang="en-US" smtClean="0"/>
              <a:t>5/5/21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644E-F43C-6946-A58F-2103CDAB488A}" type="datetime1">
              <a:rPr lang="en-US" smtClean="0"/>
              <a:t>5/5/21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73131" y="2741038"/>
            <a:ext cx="364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Por: Susana Álvarez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1408" y="627108"/>
            <a:ext cx="7915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Trabajo 2- Búsqueda en Vecindarios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986DB-507E-C24A-AAEB-E986B734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92" y="2047226"/>
            <a:ext cx="3263900" cy="3022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B43BC-6B8E-884A-A2C7-0DE24D00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19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B5FDDF03-C760-8B4E-B182-77430F22CB49}"/>
              </a:ext>
            </a:extLst>
          </p:cNvPr>
          <p:cNvSpPr txBox="1"/>
          <p:nvPr/>
        </p:nvSpPr>
        <p:spPr>
          <a:xfrm>
            <a:off x="614234" y="45892"/>
            <a:ext cx="6911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Resultados método 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9EEE1-7A90-6848-A70F-0D98809B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64" y="806706"/>
            <a:ext cx="7154636" cy="4279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A7D6B7-6EEA-E54E-9EBF-F3C09C651D33}"/>
              </a:ext>
            </a:extLst>
          </p:cNvPr>
          <p:cNvSpPr txBox="1"/>
          <p:nvPr/>
        </p:nvSpPr>
        <p:spPr>
          <a:xfrm>
            <a:off x="304800" y="700849"/>
            <a:ext cx="5718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Se varió el parámetro de tiempo máximo permitido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EBBD0-1389-E748-A2E0-EA91B0B1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10</a:t>
            </a:fld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0A89C-CDE8-8D4D-B0E6-A7FBF9903527}"/>
              </a:ext>
            </a:extLst>
          </p:cNvPr>
          <p:cNvSpPr txBox="1"/>
          <p:nvPr/>
        </p:nvSpPr>
        <p:spPr>
          <a:xfrm>
            <a:off x="304800" y="5002989"/>
            <a:ext cx="877163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>
                <a:latin typeface="Helvetica" panose="020B0604020202030204" pitchFamily="34" charset="0"/>
              </a:rPr>
              <a:t>Al variar el parámetro de máximo tiempo las soluciones solo mejoran hasta el minuto 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>
                <a:latin typeface="Helvetica" panose="020B0604020202030204" pitchFamily="34" charset="0"/>
              </a:rPr>
              <a:t>Desde el minuto 3 hasta el minuto 5, las soluciones ya no mejoran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7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5D76102-D690-7B49-84E9-03C4683EA966}"/>
              </a:ext>
            </a:extLst>
          </p:cNvPr>
          <p:cNvSpPr txBox="1"/>
          <p:nvPr/>
        </p:nvSpPr>
        <p:spPr>
          <a:xfrm>
            <a:off x="163286" y="11200"/>
            <a:ext cx="7915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Resultados método 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DFD2A-A4C3-ED46-A776-ED47547061D9}"/>
              </a:ext>
            </a:extLst>
          </p:cNvPr>
          <p:cNvSpPr txBox="1"/>
          <p:nvPr/>
        </p:nvSpPr>
        <p:spPr>
          <a:xfrm>
            <a:off x="0" y="7190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Se varió el parámetro de numero máximo de iteraciones sin mejoramiento permitidas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14A1D-A6B6-1E47-A9FC-7B007234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11</a:t>
            </a:fld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FB961-1B47-D64B-9901-F9169F7C6F0A}"/>
              </a:ext>
            </a:extLst>
          </p:cNvPr>
          <p:cNvSpPr txBox="1"/>
          <p:nvPr/>
        </p:nvSpPr>
        <p:spPr>
          <a:xfrm>
            <a:off x="186184" y="4902942"/>
            <a:ext cx="877163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>
                <a:latin typeface="Helvetica" panose="020B0604020202030204" pitchFamily="34" charset="0"/>
              </a:rPr>
              <a:t>Al variar el parámetro de numero máximo de iteraciones sin mejoramiento permitidas el tiempo de computo disminuye.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>
                <a:latin typeface="Helvetica" panose="020B0604020202030204" pitchFamily="34" charset="0"/>
              </a:rPr>
              <a:t>Este parámetro no afecta el costo de la solución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D3B6C-A267-514C-BC79-496F1D009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59" y="996465"/>
            <a:ext cx="7104185" cy="39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9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659E9F-7DC8-6849-8D97-7F8D034C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799472"/>
            <a:ext cx="7207960" cy="435013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7C684E9-01A3-DC4A-B041-B15FBE1013F2}"/>
              </a:ext>
            </a:extLst>
          </p:cNvPr>
          <p:cNvSpPr txBox="1"/>
          <p:nvPr/>
        </p:nvSpPr>
        <p:spPr>
          <a:xfrm>
            <a:off x="444697" y="91586"/>
            <a:ext cx="7915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Resultados método VND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8AB4C-565B-904F-925B-56331554F05C}"/>
              </a:ext>
            </a:extLst>
          </p:cNvPr>
          <p:cNvSpPr txBox="1"/>
          <p:nvPr/>
        </p:nvSpPr>
        <p:spPr>
          <a:xfrm>
            <a:off x="415273" y="771630"/>
            <a:ext cx="5718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Se varió el parámetro de tiempo máximo permitido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1B4AB-EEBA-054A-8B6B-6376C57A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12</a:t>
            </a:fld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B9576-4718-994E-AD9E-E1083ECC10E8}"/>
              </a:ext>
            </a:extLst>
          </p:cNvPr>
          <p:cNvSpPr txBox="1"/>
          <p:nvPr/>
        </p:nvSpPr>
        <p:spPr>
          <a:xfrm>
            <a:off x="557426" y="5002989"/>
            <a:ext cx="858657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>
                <a:latin typeface="Helvetica" panose="020B0604020202030204" pitchFamily="34" charset="0"/>
              </a:rPr>
              <a:t>Al variar el parámetro de máximo tiempo las soluciones obtenidas desde el minuto 1 son muy buenas.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>
                <a:latin typeface="Helvetica" panose="020B0604020202030204" pitchFamily="34" charset="0"/>
              </a:rPr>
              <a:t>Al pasar el tiempo estas soluciones ya no mejoran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2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AB3F8FBD-BD18-2D44-BD20-2F16C5540CC3}"/>
              </a:ext>
            </a:extLst>
          </p:cNvPr>
          <p:cNvSpPr txBox="1"/>
          <p:nvPr/>
        </p:nvSpPr>
        <p:spPr>
          <a:xfrm>
            <a:off x="190500" y="136524"/>
            <a:ext cx="7915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Comparaciones entre métodos y conclusiones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B41D7-66DD-8E44-873E-803EC768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409700"/>
            <a:ext cx="8953500" cy="20193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CFDEA-0F06-9F44-BCC7-3C8CA9DF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13</a:t>
            </a:fld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846D3-13BE-9942-A0EF-1223F8A3D4E8}"/>
              </a:ext>
            </a:extLst>
          </p:cNvPr>
          <p:cNvSpPr txBox="1"/>
          <p:nvPr/>
        </p:nvSpPr>
        <p:spPr>
          <a:xfrm>
            <a:off x="190500" y="3429000"/>
            <a:ext cx="8398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Calidad de las soluciones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Helvetica" panose="020B0604020202030204" pitchFamily="34" charset="0"/>
              </a:rPr>
              <a:t>La mejores soluciones se obtienen con el método ILS</a:t>
            </a:r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Tiempo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Helvetica" panose="020B0604020202030204" pitchFamily="34" charset="0"/>
              </a:rPr>
              <a:t>El algoritmo de mejoramiento de soluciones más rápido es el el ILS </a:t>
            </a:r>
          </a:p>
          <a:p>
            <a:endParaRPr lang="es-ES" dirty="0">
              <a:latin typeface="Helvetica" panose="020B0604020202030204" pitchFamily="34" charset="0"/>
            </a:endParaRPr>
          </a:p>
          <a:p>
            <a:r>
              <a:rPr lang="es-ES" dirty="0">
                <a:latin typeface="Helvetica" panose="020B0604020202030204" pitchFamily="34" charset="0"/>
              </a:rPr>
              <a:t>La combinación del método constructivo con el método ILS es muy buena ya que el tiempo de computo no aumenta tanto y el porcentaje de desviación de la cota inferior disminuye mucho. </a:t>
            </a:r>
          </a:p>
        </p:txBody>
      </p:sp>
    </p:spTree>
    <p:extLst>
      <p:ext uri="{BB962C8B-B14F-4D97-AF65-F5344CB8AC3E}">
        <p14:creationId xmlns:p14="http://schemas.microsoft.com/office/powerpoint/2010/main" val="110629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447DA00-AF54-5747-A1AC-2247CE19189B}"/>
              </a:ext>
            </a:extLst>
          </p:cNvPr>
          <p:cNvSpPr txBox="1"/>
          <p:nvPr/>
        </p:nvSpPr>
        <p:spPr>
          <a:xfrm>
            <a:off x="457200" y="501591"/>
            <a:ext cx="7915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Formulación Matemática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D6713-7AB7-3B43-B9D3-5026789B9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9446"/>
            <a:ext cx="7696199" cy="43991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19488A-FC9B-AD42-8DE3-712B47B2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71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872A5F52-4C96-7642-9661-D311622DCE74}"/>
              </a:ext>
            </a:extLst>
          </p:cNvPr>
          <p:cNvSpPr txBox="1"/>
          <p:nvPr/>
        </p:nvSpPr>
        <p:spPr>
          <a:xfrm>
            <a:off x="215763" y="336699"/>
            <a:ext cx="8398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Descripción general método VND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B8ADA-826D-0C47-8F08-938F94B0F224}"/>
              </a:ext>
            </a:extLst>
          </p:cNvPr>
          <p:cNvSpPr txBox="1"/>
          <p:nvPr/>
        </p:nvSpPr>
        <p:spPr>
          <a:xfrm>
            <a:off x="215763" y="1338559"/>
            <a:ext cx="83984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este método se implementaron 3 vecindarios diferentes.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VND recibe una solución inicial, y realiza una búsqueda local empezando por el vecindario tipo 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tipo de búsqueda local que se realiza es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elegir la primera solución encontrada que sea mejor que la solución actual </a:t>
            </a: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Si se encuentra una solución mejor que la solución actual en este vecindario entonces las solución actual se actualiza por esta nueva solución hallada.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De lo contrario entonces se cambia el tipo de vecindario en el que se está buscando.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Solo se para de iterar cuando una solución sea la mejor en todos los tipos de vecindarios o cuando se halla cumplido el tiempo máximo de computo permitido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5C695-49F6-AA4D-A0DF-FEA49C1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292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872A5F52-4C96-7642-9661-D311622DCE74}"/>
              </a:ext>
            </a:extLst>
          </p:cNvPr>
          <p:cNvSpPr txBox="1"/>
          <p:nvPr/>
        </p:nvSpPr>
        <p:spPr>
          <a:xfrm>
            <a:off x="698637" y="336699"/>
            <a:ext cx="7915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Pseudocódigo método VND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060490-85D4-5548-BBA7-3F8C7E134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4" y="1062616"/>
            <a:ext cx="6029325" cy="445857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C249A6-5E5C-6347-883F-B6CA9C8F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6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1D39874D-4025-C84C-B9A8-539F45707135}"/>
              </a:ext>
            </a:extLst>
          </p:cNvPr>
          <p:cNvSpPr txBox="1"/>
          <p:nvPr/>
        </p:nvSpPr>
        <p:spPr>
          <a:xfrm>
            <a:off x="349318" y="368230"/>
            <a:ext cx="8445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Descripción general método ILS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42990-7DC3-4840-B59B-3B82E5E7A99C}"/>
              </a:ext>
            </a:extLst>
          </p:cNvPr>
          <p:cNvSpPr txBox="1"/>
          <p:nvPr/>
        </p:nvSpPr>
        <p:spPr>
          <a:xfrm>
            <a:off x="215763" y="1338559"/>
            <a:ext cx="83984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ILS parte de una solución inicial (actual)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toma la solucionActual y se  realiza una búsqueda local para obtener una </a:t>
            </a:r>
            <a:r>
              <a:rPr lang="es-ES_trad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solucionActualMejorada</a:t>
            </a:r>
            <a:r>
              <a:rPr lang="es-ES_trad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Luego la </a:t>
            </a:r>
            <a:r>
              <a:rPr lang="es-ES_trad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solucionActualMejorada</a:t>
            </a:r>
            <a:r>
              <a:rPr lang="es-ES_trad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perturba y se realiza otra búsqueda local donde se obtiene la </a:t>
            </a:r>
            <a:r>
              <a:rPr lang="es-ES_trad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solucionPerturbadaMejorada</a:t>
            </a:r>
            <a:r>
              <a:rPr lang="es-ES_trad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elije la mejor solución entre la </a:t>
            </a:r>
            <a:r>
              <a:rPr lang="es-ES_trad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solucionActualMejorada</a:t>
            </a:r>
            <a:r>
              <a:rPr lang="es-ES_trad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la </a:t>
            </a:r>
            <a:r>
              <a:rPr lang="es-ES_trad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solucionPerturbadaMejorada</a:t>
            </a:r>
            <a:r>
              <a:rPr lang="es-ES_trad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esta se convierte la nueva solucionActual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 proceso se repite constantemente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Tahoma" pitchFamily="34" charset="0"/>
                <a:cs typeface="Tahoma" pitchFamily="34" charset="0"/>
              </a:rPr>
              <a:t>Solo se para de iterar cuando se halla cumplido el tiempo máximo permitido o cuando el número de iteraciones en las que la solucionActual no haya mejorado alcance el número máximo de iteraciones sin mejoramiento permitidas. 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9F1F3-1B65-8F43-AB26-6500B0B7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716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1590681E-9F17-8049-A9D2-CB8DEE2C60AA}"/>
              </a:ext>
            </a:extLst>
          </p:cNvPr>
          <p:cNvSpPr txBox="1"/>
          <p:nvPr/>
        </p:nvSpPr>
        <p:spPr>
          <a:xfrm>
            <a:off x="698637" y="336699"/>
            <a:ext cx="7915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Pseudocódigo método ILS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D3433-3F38-B24F-A812-70D6E7C4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061732"/>
            <a:ext cx="6972300" cy="43073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7EDF2-78FD-7E44-AC91-189CFA81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59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CEB4AB9C-3506-C742-A556-D0FBC81AF720}"/>
              </a:ext>
            </a:extLst>
          </p:cNvPr>
          <p:cNvSpPr txBox="1"/>
          <p:nvPr/>
        </p:nvSpPr>
        <p:spPr>
          <a:xfrm>
            <a:off x="698637" y="336699"/>
            <a:ext cx="7915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Pseudocódigo búsqueda local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872BE-1496-DC48-A441-C70AC10D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43" y="1199747"/>
            <a:ext cx="7915532" cy="44585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26ED-3E81-A44A-85A5-61E1C1D7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45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40632" y="192576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Generar Vecindarios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33F9C-8A48-254F-854F-B58F7B7001BC}"/>
              </a:ext>
            </a:extLst>
          </p:cNvPr>
          <p:cNvSpPr txBox="1"/>
          <p:nvPr/>
        </p:nvSpPr>
        <p:spPr>
          <a:xfrm>
            <a:off x="240632" y="777351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Descripción: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63653-00BB-B64B-9D48-B99EF68CE0E3}"/>
              </a:ext>
            </a:extLst>
          </p:cNvPr>
          <p:cNvSpPr txBox="1"/>
          <p:nvPr/>
        </p:nvSpPr>
        <p:spPr>
          <a:xfrm>
            <a:off x="240632" y="1197322"/>
            <a:ext cx="7323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Se creó una función para generar los vecindarios.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Esta función recibe un parámetro </a:t>
            </a:r>
            <a:r>
              <a:rPr lang="es-ES_tradnl" dirty="0" err="1"/>
              <a:t>tipoVecindario</a:t>
            </a:r>
            <a:r>
              <a:rPr lang="es-ES_tradnl" dirty="0"/>
              <a:t> y dependiendo del valor, se genera un tipo de vecindario u otro.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D13E-36DE-904D-A3A9-41BABBC5B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42" y="2071103"/>
            <a:ext cx="6700362" cy="3422661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8C70F7F-BBC6-4B4B-8F26-845255D5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63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A413E4-E44C-2E41-B4E0-E46F12547D01}"/>
              </a:ext>
            </a:extLst>
          </p:cNvPr>
          <p:cNvSpPr/>
          <p:nvPr/>
        </p:nvSpPr>
        <p:spPr>
          <a:xfrm>
            <a:off x="319032" y="810039"/>
            <a:ext cx="4077943" cy="258083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Vecindario tipo 1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Coger los 1’s e irlos reemplazando por 0’s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solVecina1=[ 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1 0 1 0 1 1...]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solVecina2= [ 1 0 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1 0 1 1…]</a:t>
            </a:r>
          </a:p>
          <a:p>
            <a:pPr>
              <a:spcAft>
                <a:spcPts val="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solVecina3=[ 1 0 1 0 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1 1…]</a:t>
            </a:r>
          </a:p>
          <a:p>
            <a:pPr>
              <a:spcAft>
                <a:spcPts val="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solVecina4=[ 1 0 1 0 1 0 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1…]</a:t>
            </a: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solVecina5=[ 1 0 1 0 1 0 1 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…]</a:t>
            </a:r>
          </a:p>
          <a:p>
            <a:pPr lvl="4">
              <a:lnSpc>
                <a:spcPts val="56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4">
              <a:lnSpc>
                <a:spcPts val="56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4">
              <a:lnSpc>
                <a:spcPts val="56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B822BC5-0977-5F45-8A25-51EDB05FFE06}"/>
                  </a:ext>
                </a:extLst>
              </p:cNvPr>
              <p:cNvSpPr/>
              <p:nvPr/>
            </p:nvSpPr>
            <p:spPr>
              <a:xfrm>
                <a:off x="442642" y="434809"/>
                <a:ext cx="75193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Suponga que se Sol=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[ 1 0 1 0 1 0 1 1…]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𝑛𝑥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B822BC5-0977-5F45-8A25-51EDB05FF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42" y="434809"/>
                <a:ext cx="7519380" cy="369332"/>
              </a:xfrm>
              <a:prstGeom prst="rect">
                <a:avLst/>
              </a:prstGeom>
              <a:blipFill>
                <a:blip r:embed="rId2"/>
                <a:stretch>
                  <a:fillRect l="-675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0E34EAC-9109-E74A-BA6F-D95C5AE6A0AC}"/>
              </a:ext>
            </a:extLst>
          </p:cNvPr>
          <p:cNvSpPr/>
          <p:nvPr/>
        </p:nvSpPr>
        <p:spPr>
          <a:xfrm>
            <a:off x="4568605" y="848165"/>
            <a:ext cx="4256363" cy="251927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lvl="2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Vecindario tipo 2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Coger un 1 y un 0 e irlos intercambiando  </a:t>
            </a:r>
          </a:p>
          <a:p>
            <a:pPr>
              <a:spcAft>
                <a:spcPts val="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solVecina1=[ 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0 1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0 1 0 1 1…]</a:t>
            </a:r>
          </a:p>
          <a:p>
            <a:pPr>
              <a:spcAft>
                <a:spcPts val="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solVecina2 =[ 1 0 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0 1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0 1 1…] </a:t>
            </a:r>
          </a:p>
          <a:p>
            <a:pPr>
              <a:spcAft>
                <a:spcPts val="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solVecina3=[ 1 0 1 0 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0 1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1…]</a:t>
            </a:r>
          </a:p>
          <a:p>
            <a:pPr lvl="4">
              <a:lnSpc>
                <a:spcPts val="56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4">
              <a:lnSpc>
                <a:spcPts val="56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4">
              <a:lnSpc>
                <a:spcPts val="56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4">
              <a:lnSpc>
                <a:spcPts val="560"/>
              </a:lnSpc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ts val="560"/>
              </a:lnSpc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ts val="560"/>
              </a:lnSpc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ts val="560"/>
              </a:lnSpc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ts val="560"/>
              </a:lnSpc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ts val="560"/>
              </a:lnSpc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ts val="560"/>
              </a:lnSpc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ts val="560"/>
              </a:lnSpc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ts val="560"/>
              </a:lnSpc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ts val="560"/>
              </a:lnSpc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914DF-A8D5-3945-BF7E-3735FC44F8FB}"/>
              </a:ext>
            </a:extLst>
          </p:cNvPr>
          <p:cNvSpPr/>
          <p:nvPr/>
        </p:nvSpPr>
        <p:spPr>
          <a:xfrm>
            <a:off x="319033" y="3429000"/>
            <a:ext cx="8505936" cy="230383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lvl="6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Vecindario tipo 3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Seleccionar aleatoriamente 3 posiciones donde hay 1’s y poner esos 1’s en 0’s hasta generar  n soluciones vecinas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solVecina1=[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1 1...]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solVecina2=[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0 1 0 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1...]</a:t>
            </a: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solVecina3=[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0 1 0 1 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solVecina4=[1 0 1 0 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...]</a:t>
            </a:r>
          </a:p>
          <a:p>
            <a:pPr lvl="4">
              <a:lnSpc>
                <a:spcPts val="56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4">
              <a:lnSpc>
                <a:spcPts val="56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4">
              <a:lnSpc>
                <a:spcPts val="56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487606D2-DB14-5E4D-9C30-895DFD561D4F}"/>
              </a:ext>
            </a:extLst>
          </p:cNvPr>
          <p:cNvSpPr txBox="1"/>
          <p:nvPr/>
        </p:nvSpPr>
        <p:spPr>
          <a:xfrm>
            <a:off x="1852767" y="-3426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Tipos de Vecindarios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B2AEFA5-CE75-E84D-8B29-D64FAA7E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124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955263290692D4784D72EA0A35C6260" ma:contentTypeVersion="1" ma:contentTypeDescription="Crear nuevo documento." ma:contentTypeScope="" ma:versionID="7b374f48909a5a7944979300fafd58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e802e10b1a5f1b8ba27729af0405d06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70B88D0-EBA5-419B-80B1-6C528E790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1BE622-BA61-471F-AA2F-3651AC9CF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E1218E-F2BF-43CE-97F0-76A6D1305A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605</Words>
  <Application>Microsoft Macintosh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Helvetica</vt:lpstr>
      <vt:lpstr>Tahoma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Patricia Giraldo Ramirez</dc:creator>
  <cp:lastModifiedBy>Susana Alvarez Zuluaga</cp:lastModifiedBy>
  <cp:revision>42</cp:revision>
  <dcterms:created xsi:type="dcterms:W3CDTF">2015-01-20T20:40:07Z</dcterms:created>
  <dcterms:modified xsi:type="dcterms:W3CDTF">2021-05-05T23:09:32Z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0x010100F955263290692D4784D72EA0A35C6260</vt:lpwstr>
  </property>
</Properties>
</file>