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6 Triángulo isósceles"/>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540544" y="776288"/>
            <a:ext cx="8062912" cy="1470025"/>
          </a:xfrm>
        </p:spPr>
        <p:txBody>
          <a:bodyPr anchor="b">
            <a:normAutofit/>
          </a:bodyPr>
          <a:lstStyle>
            <a:lvl1pPr algn="r">
              <a:defRPr sz="440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1371600" y="6012656"/>
            <a:ext cx="5791200" cy="365125"/>
          </a:xfrm>
        </p:spPr>
        <p:txBody>
          <a:bodyPr tIns="0" bIns="0" anchor="t"/>
          <a:lstStyle>
            <a:lvl1pPr algn="r">
              <a:defRPr sz="1000"/>
            </a:lvl1pPr>
          </a:lstStyle>
          <a:p>
            <a:fld id="{B396B009-27EA-4CC5-A4C2-D2DD86984BD7}" type="datetimeFigureOut">
              <a:rPr lang="es-CR" smtClean="0"/>
              <a:t>28/05/2014</a:t>
            </a:fld>
            <a:endParaRPr lang="es-CR"/>
          </a:p>
        </p:txBody>
      </p:sp>
      <p:sp>
        <p:nvSpPr>
          <p:cNvPr id="17" name="16 Marcador de pie de página"/>
          <p:cNvSpPr>
            <a:spLocks noGrp="1"/>
          </p:cNvSpPr>
          <p:nvPr>
            <p:ph type="ftr" sz="quarter" idx="11"/>
          </p:nvPr>
        </p:nvSpPr>
        <p:spPr>
          <a:xfrm>
            <a:off x="1371600" y="5650704"/>
            <a:ext cx="5791200" cy="365125"/>
          </a:xfrm>
        </p:spPr>
        <p:txBody>
          <a:bodyPr tIns="0" bIns="0" anchor="b"/>
          <a:lstStyle>
            <a:lvl1pPr algn="r">
              <a:defRPr sz="1100"/>
            </a:lvl1pPr>
          </a:lstStyle>
          <a:p>
            <a:endParaRPr lang="es-CR"/>
          </a:p>
        </p:txBody>
      </p:sp>
      <p:sp>
        <p:nvSpPr>
          <p:cNvPr id="29" name="28 Marcador de número de diapositiva"/>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1D0691E1-9FDE-427C-93F5-2E27EA3C4F54}" type="slidenum">
              <a:rPr lang="es-CR" smtClean="0"/>
              <a:t>‹Nº›</a:t>
            </a:fld>
            <a:endParaRPr lang="es-C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6B009-27EA-4CC5-A4C2-D2DD86984BD7}" type="datetimeFigureOut">
              <a:rPr lang="es-CR" smtClean="0"/>
              <a:t>28/05/2014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1D0691E1-9FDE-427C-93F5-2E27EA3C4F54}"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381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81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396B009-27EA-4CC5-A4C2-D2DD86984BD7}" type="datetimeFigureOut">
              <a:rPr lang="es-CR" smtClean="0"/>
              <a:t>28/05/2014</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1D0691E1-9FDE-427C-93F5-2E27EA3C4F54}"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67494"/>
            <a:ext cx="8229600" cy="1399032"/>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457200" y="1882808"/>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4791456" y="6480048"/>
            <a:ext cx="2133600" cy="301752"/>
          </a:xfrm>
        </p:spPr>
        <p:txBody>
          <a:bodyPr/>
          <a:lstStyle/>
          <a:p>
            <a:fld id="{B396B009-27EA-4CC5-A4C2-D2DD86984BD7}" type="datetimeFigureOut">
              <a:rPr lang="es-CR" smtClean="0"/>
              <a:t>28/05/2014</a:t>
            </a:fld>
            <a:endParaRPr lang="es-CR"/>
          </a:p>
        </p:txBody>
      </p:sp>
      <p:sp>
        <p:nvSpPr>
          <p:cNvPr id="5" name="4 Marcador de pie de página"/>
          <p:cNvSpPr>
            <a:spLocks noGrp="1"/>
          </p:cNvSpPr>
          <p:nvPr>
            <p:ph type="ftr" sz="quarter" idx="11"/>
          </p:nvPr>
        </p:nvSpPr>
        <p:spPr>
          <a:xfrm>
            <a:off x="457200" y="6480969"/>
            <a:ext cx="4260056" cy="300831"/>
          </a:xfrm>
        </p:spPr>
        <p:txBody>
          <a:bodyPr/>
          <a:lstStyle/>
          <a:p>
            <a:endParaRPr lang="es-CR"/>
          </a:p>
        </p:txBody>
      </p:sp>
      <p:sp>
        <p:nvSpPr>
          <p:cNvPr id="6" name="5 Marcador de número de diapositiva"/>
          <p:cNvSpPr>
            <a:spLocks noGrp="1"/>
          </p:cNvSpPr>
          <p:nvPr>
            <p:ph type="sldNum" sz="quarter" idx="12"/>
          </p:nvPr>
        </p:nvSpPr>
        <p:spPr/>
        <p:txBody>
          <a:bodyPr/>
          <a:lstStyle/>
          <a:p>
            <a:fld id="{1D0691E1-9FDE-427C-93F5-2E27EA3C4F54}" type="slidenum">
              <a:rPr lang="es-CR" smtClean="0"/>
              <a:t>‹Nº›</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1"/>
      </p:bgRef>
    </p:bg>
    <p:spTree>
      <p:nvGrpSpPr>
        <p:cNvPr id="1" name=""/>
        <p:cNvGrpSpPr/>
        <p:nvPr/>
      </p:nvGrpSpPr>
      <p:grpSpPr>
        <a:xfrm>
          <a:off x="0" y="0"/>
          <a:ext cx="0" cy="0"/>
          <a:chOff x="0" y="0"/>
          <a:chExt cx="0" cy="0"/>
        </a:xfrm>
      </p:grpSpPr>
      <p:sp>
        <p:nvSpPr>
          <p:cNvPr id="9" name="8 Triángulo rectángulo"/>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Triángulo isósceles"/>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Marcador de fecha"/>
          <p:cNvSpPr>
            <a:spLocks noGrp="1"/>
          </p:cNvSpPr>
          <p:nvPr>
            <p:ph type="dt" sz="half" idx="10"/>
          </p:nvPr>
        </p:nvSpPr>
        <p:spPr>
          <a:xfrm>
            <a:off x="6955632" y="6477000"/>
            <a:ext cx="2133600" cy="304800"/>
          </a:xfrm>
        </p:spPr>
        <p:txBody>
          <a:bodyPr/>
          <a:lstStyle/>
          <a:p>
            <a:fld id="{B396B009-27EA-4CC5-A4C2-D2DD86984BD7}" type="datetimeFigureOut">
              <a:rPr lang="es-CR" smtClean="0"/>
              <a:t>28/05/2014</a:t>
            </a:fld>
            <a:endParaRPr lang="es-CR"/>
          </a:p>
        </p:txBody>
      </p:sp>
      <p:sp>
        <p:nvSpPr>
          <p:cNvPr id="5" name="4 Marcador de pie de página"/>
          <p:cNvSpPr>
            <a:spLocks noGrp="1"/>
          </p:cNvSpPr>
          <p:nvPr>
            <p:ph type="ftr" sz="quarter" idx="11"/>
          </p:nvPr>
        </p:nvSpPr>
        <p:spPr>
          <a:xfrm>
            <a:off x="2619376" y="6480969"/>
            <a:ext cx="4260056" cy="300831"/>
          </a:xfrm>
        </p:spPr>
        <p:txBody>
          <a:bodyPr/>
          <a:lstStyle/>
          <a:p>
            <a:endParaRPr lang="es-CR"/>
          </a:p>
        </p:txBody>
      </p:sp>
      <p:sp>
        <p:nvSpPr>
          <p:cNvPr id="6" name="5 Marcador de número de diapositiva"/>
          <p:cNvSpPr>
            <a:spLocks noGrp="1"/>
          </p:cNvSpPr>
          <p:nvPr>
            <p:ph type="sldNum" sz="quarter" idx="12"/>
          </p:nvPr>
        </p:nvSpPr>
        <p:spPr>
          <a:xfrm>
            <a:off x="8451056" y="809624"/>
            <a:ext cx="502920" cy="300831"/>
          </a:xfrm>
        </p:spPr>
        <p:txBody>
          <a:bodyPr/>
          <a:lstStyle/>
          <a:p>
            <a:fld id="{1D0691E1-9FDE-427C-93F5-2E27EA3C4F54}" type="slidenum">
              <a:rPr lang="es-CR" smtClean="0"/>
              <a:t>‹Nº›</a:t>
            </a:fld>
            <a:endParaRPr lang="es-CR"/>
          </a:p>
        </p:txBody>
      </p:sp>
      <p:cxnSp>
        <p:nvCxnSpPr>
          <p:cNvPr id="11" name="10 Conector recto"/>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Conector recto"/>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Título"/>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marL="0"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4791456" y="6480969"/>
            <a:ext cx="2133600" cy="301752"/>
          </a:xfrm>
        </p:spPr>
        <p:txBody>
          <a:bodyPr/>
          <a:lstStyle/>
          <a:p>
            <a:fld id="{B396B009-27EA-4CC5-A4C2-D2DD86984BD7}" type="datetimeFigureOut">
              <a:rPr lang="es-CR" smtClean="0"/>
              <a:t>28/05/2014</a:t>
            </a:fld>
            <a:endParaRPr lang="es-CR"/>
          </a:p>
        </p:txBody>
      </p:sp>
      <p:sp>
        <p:nvSpPr>
          <p:cNvPr id="6" name="5 Marcador de pie de página"/>
          <p:cNvSpPr>
            <a:spLocks noGrp="1"/>
          </p:cNvSpPr>
          <p:nvPr>
            <p:ph type="ftr" sz="quarter" idx="11"/>
          </p:nvPr>
        </p:nvSpPr>
        <p:spPr>
          <a:xfrm>
            <a:off x="457200" y="6480969"/>
            <a:ext cx="4260056" cy="301752"/>
          </a:xfrm>
        </p:spPr>
        <p:txBody>
          <a:bodyPr/>
          <a:lstStyle/>
          <a:p>
            <a:endParaRPr lang="es-CR"/>
          </a:p>
        </p:txBody>
      </p:sp>
      <p:sp>
        <p:nvSpPr>
          <p:cNvPr id="7" name="6 Marcador de número de diapositiva"/>
          <p:cNvSpPr>
            <a:spLocks noGrp="1"/>
          </p:cNvSpPr>
          <p:nvPr>
            <p:ph type="sldNum" sz="quarter" idx="12"/>
          </p:nvPr>
        </p:nvSpPr>
        <p:spPr>
          <a:xfrm>
            <a:off x="7589520" y="6480969"/>
            <a:ext cx="502920" cy="301752"/>
          </a:xfrm>
        </p:spPr>
        <p:txBody>
          <a:bodyPr/>
          <a:lstStyle/>
          <a:p>
            <a:fld id="{1D0691E1-9FDE-427C-93F5-2E27EA3C4F54}"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a:xfrm>
            <a:off x="4791456" y="6480969"/>
            <a:ext cx="2130552" cy="301752"/>
          </a:xfrm>
        </p:spPr>
        <p:txBody>
          <a:bodyPr/>
          <a:lstStyle/>
          <a:p>
            <a:fld id="{B396B009-27EA-4CC5-A4C2-D2DD86984BD7}" type="datetimeFigureOut">
              <a:rPr lang="es-CR" smtClean="0"/>
              <a:t>28/05/2014</a:t>
            </a:fld>
            <a:endParaRPr lang="es-CR"/>
          </a:p>
        </p:txBody>
      </p:sp>
      <p:sp>
        <p:nvSpPr>
          <p:cNvPr id="8" name="7 Marcador de pie de página"/>
          <p:cNvSpPr>
            <a:spLocks noGrp="1"/>
          </p:cNvSpPr>
          <p:nvPr>
            <p:ph type="ftr" sz="quarter" idx="11"/>
          </p:nvPr>
        </p:nvSpPr>
        <p:spPr>
          <a:xfrm>
            <a:off x="457200" y="6480969"/>
            <a:ext cx="4261104" cy="301752"/>
          </a:xfrm>
        </p:spPr>
        <p:txBody>
          <a:bodyPr/>
          <a:lstStyle/>
          <a:p>
            <a:endParaRPr lang="es-CR"/>
          </a:p>
        </p:txBody>
      </p:sp>
      <p:sp>
        <p:nvSpPr>
          <p:cNvPr id="9" name="8 Marcador de número de diapositiva"/>
          <p:cNvSpPr>
            <a:spLocks noGrp="1"/>
          </p:cNvSpPr>
          <p:nvPr>
            <p:ph type="sldNum" sz="quarter" idx="12"/>
          </p:nvPr>
        </p:nvSpPr>
        <p:spPr>
          <a:xfrm>
            <a:off x="7589520" y="6483096"/>
            <a:ext cx="502920" cy="301752"/>
          </a:xfrm>
        </p:spPr>
        <p:txBody>
          <a:bodyPr/>
          <a:lstStyle>
            <a:lvl1pPr algn="ctr">
              <a:defRPr/>
            </a:lvl1pPr>
          </a:lstStyle>
          <a:p>
            <a:fld id="{1D0691E1-9FDE-427C-93F5-2E27EA3C4F54}"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b="0"/>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B396B009-27EA-4CC5-A4C2-D2DD86984BD7}" type="datetimeFigureOut">
              <a:rPr lang="es-CR" smtClean="0"/>
              <a:t>28/05/2014</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p>
            <a:fld id="{1D0691E1-9FDE-427C-93F5-2E27EA3C4F54}"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791456" y="6480969"/>
            <a:ext cx="2133600" cy="301752"/>
          </a:xfrm>
        </p:spPr>
        <p:txBody>
          <a:bodyPr/>
          <a:lstStyle/>
          <a:p>
            <a:fld id="{B396B009-27EA-4CC5-A4C2-D2DD86984BD7}" type="datetimeFigureOut">
              <a:rPr lang="es-CR" smtClean="0"/>
              <a:t>28/05/2014</a:t>
            </a:fld>
            <a:endParaRPr lang="es-CR"/>
          </a:p>
        </p:txBody>
      </p:sp>
      <p:sp>
        <p:nvSpPr>
          <p:cNvPr id="3" name="2 Marcador de pie de página"/>
          <p:cNvSpPr>
            <a:spLocks noGrp="1"/>
          </p:cNvSpPr>
          <p:nvPr>
            <p:ph type="ftr" sz="quarter" idx="11"/>
          </p:nvPr>
        </p:nvSpPr>
        <p:spPr>
          <a:xfrm>
            <a:off x="457200" y="6481890"/>
            <a:ext cx="4260056" cy="300831"/>
          </a:xfrm>
        </p:spPr>
        <p:txBody>
          <a:bodyPr/>
          <a:lstStyle/>
          <a:p>
            <a:endParaRPr lang="es-CR"/>
          </a:p>
        </p:txBody>
      </p:sp>
      <p:sp>
        <p:nvSpPr>
          <p:cNvPr id="4" name="3 Marcador de número de diapositiva"/>
          <p:cNvSpPr>
            <a:spLocks noGrp="1"/>
          </p:cNvSpPr>
          <p:nvPr>
            <p:ph type="sldNum" sz="quarter" idx="12"/>
          </p:nvPr>
        </p:nvSpPr>
        <p:spPr>
          <a:xfrm>
            <a:off x="7589520" y="6480969"/>
            <a:ext cx="502920" cy="301752"/>
          </a:xfrm>
        </p:spPr>
        <p:txBody>
          <a:bodyPr/>
          <a:lstStyle/>
          <a:p>
            <a:fld id="{1D0691E1-9FDE-427C-93F5-2E27EA3C4F54}"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278976" y="6556248"/>
            <a:ext cx="2133600" cy="301752"/>
          </a:xfrm>
        </p:spPr>
        <p:txBody>
          <a:bodyPr/>
          <a:lstStyle>
            <a:lvl1pPr>
              <a:defRPr sz="900"/>
            </a:lvl1pPr>
          </a:lstStyle>
          <a:p>
            <a:fld id="{B396B009-27EA-4CC5-A4C2-D2DD86984BD7}" type="datetimeFigureOut">
              <a:rPr lang="es-CR" smtClean="0"/>
              <a:t>28/05/2014</a:t>
            </a:fld>
            <a:endParaRPr lang="es-CR"/>
          </a:p>
        </p:txBody>
      </p:sp>
      <p:sp>
        <p:nvSpPr>
          <p:cNvPr id="6" name="5 Marcador de pie de página"/>
          <p:cNvSpPr>
            <a:spLocks noGrp="1"/>
          </p:cNvSpPr>
          <p:nvPr>
            <p:ph type="ftr" sz="quarter" idx="11"/>
          </p:nvPr>
        </p:nvSpPr>
        <p:spPr>
          <a:xfrm>
            <a:off x="1135856" y="6556248"/>
            <a:ext cx="5143120" cy="301752"/>
          </a:xfrm>
        </p:spPr>
        <p:txBody>
          <a:bodyPr/>
          <a:lstStyle>
            <a:lvl1pPr>
              <a:defRPr sz="900"/>
            </a:lvl1pPr>
          </a:lstStyle>
          <a:p>
            <a:endParaRPr lang="es-CR"/>
          </a:p>
        </p:txBody>
      </p:sp>
      <p:sp>
        <p:nvSpPr>
          <p:cNvPr id="7" name="6 Marcador de número de diapositiva"/>
          <p:cNvSpPr>
            <a:spLocks noGrp="1"/>
          </p:cNvSpPr>
          <p:nvPr>
            <p:ph type="sldNum" sz="quarter" idx="12"/>
          </p:nvPr>
        </p:nvSpPr>
        <p:spPr>
          <a:xfrm>
            <a:off x="8410576" y="6556248"/>
            <a:ext cx="502920" cy="301752"/>
          </a:xfrm>
        </p:spPr>
        <p:txBody>
          <a:bodyPr/>
          <a:lstStyle>
            <a:lvl1pPr>
              <a:defRPr sz="900"/>
            </a:lvl1pPr>
          </a:lstStyle>
          <a:p>
            <a:fld id="{1D0691E1-9FDE-427C-93F5-2E27EA3C4F54}"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6108192" y="6556248"/>
            <a:ext cx="2103120" cy="301752"/>
          </a:xfrm>
        </p:spPr>
        <p:txBody>
          <a:bodyPr/>
          <a:lstStyle>
            <a:lvl1pPr>
              <a:defRPr sz="900"/>
            </a:lvl1pPr>
          </a:lstStyle>
          <a:p>
            <a:fld id="{B396B009-27EA-4CC5-A4C2-D2DD86984BD7}" type="datetimeFigureOut">
              <a:rPr lang="es-CR" smtClean="0"/>
              <a:t>28/05/2014</a:t>
            </a:fld>
            <a:endParaRPr lang="es-CR"/>
          </a:p>
        </p:txBody>
      </p:sp>
      <p:sp>
        <p:nvSpPr>
          <p:cNvPr id="6" name="5 Marcador de pie de página"/>
          <p:cNvSpPr>
            <a:spLocks noGrp="1"/>
          </p:cNvSpPr>
          <p:nvPr>
            <p:ph type="ftr" sz="quarter" idx="11"/>
          </p:nvPr>
        </p:nvSpPr>
        <p:spPr>
          <a:xfrm>
            <a:off x="1170432" y="6557169"/>
            <a:ext cx="4948072" cy="301752"/>
          </a:xfrm>
        </p:spPr>
        <p:txBody>
          <a:bodyPr/>
          <a:lstStyle>
            <a:lvl1pPr>
              <a:defRPr sz="900"/>
            </a:lvl1pPr>
          </a:lstStyle>
          <a:p>
            <a:endParaRPr lang="es-CR"/>
          </a:p>
        </p:txBody>
      </p:sp>
      <p:sp>
        <p:nvSpPr>
          <p:cNvPr id="7" name="6 Marcador de número de diapositiva"/>
          <p:cNvSpPr>
            <a:spLocks noGrp="1"/>
          </p:cNvSpPr>
          <p:nvPr>
            <p:ph type="sldNum" sz="quarter" idx="12"/>
          </p:nvPr>
        </p:nvSpPr>
        <p:spPr>
          <a:xfrm>
            <a:off x="8217192" y="6556248"/>
            <a:ext cx="365760" cy="301752"/>
          </a:xfrm>
        </p:spPr>
        <p:txBody>
          <a:bodyPr/>
          <a:lstStyle>
            <a:lvl1pPr algn="ctr">
              <a:defRPr sz="900"/>
            </a:lvl1pPr>
          </a:lstStyle>
          <a:p>
            <a:fld id="{1D0691E1-9FDE-427C-93F5-2E27EA3C4F54}"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Triángulo rectángulo"/>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Conector recto"/>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Conector recto"/>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Marcador de título"/>
          <p:cNvSpPr>
            <a:spLocks noGrp="1"/>
          </p:cNvSpPr>
          <p:nvPr>
            <p:ph type="title"/>
          </p:nvPr>
        </p:nvSpPr>
        <p:spPr>
          <a:xfrm>
            <a:off x="457200" y="267494"/>
            <a:ext cx="8229600" cy="1399032"/>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396B009-27EA-4CC5-A4C2-D2DD86984BD7}" type="datetimeFigureOut">
              <a:rPr lang="es-CR" smtClean="0"/>
              <a:t>28/05/2014</a:t>
            </a:fld>
            <a:endParaRPr lang="es-CR"/>
          </a:p>
        </p:txBody>
      </p:sp>
      <p:sp>
        <p:nvSpPr>
          <p:cNvPr id="3" name="2 Marcador de pie de página"/>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s-CR"/>
          </a:p>
        </p:txBody>
      </p:sp>
      <p:sp>
        <p:nvSpPr>
          <p:cNvPr id="23" name="22 Marcador de número de diapositiva"/>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1D0691E1-9FDE-427C-93F5-2E27EA3C4F54}" type="slidenum">
              <a:rPr lang="es-CR" smtClean="0"/>
              <a:t>‹Nº›</a:t>
            </a:fld>
            <a:endParaRPr lang="es-C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Quality Assurance</a:t>
            </a:r>
            <a:endParaRPr lang="es-CR" dirty="0"/>
          </a:p>
        </p:txBody>
      </p:sp>
      <p:sp>
        <p:nvSpPr>
          <p:cNvPr id="5" name="4 Marcador de texto"/>
          <p:cNvSpPr>
            <a:spLocks noGrp="1"/>
          </p:cNvSpPr>
          <p:nvPr>
            <p:ph type="body" idx="1"/>
          </p:nvPr>
        </p:nvSpPr>
        <p:spPr/>
        <p:txBody>
          <a:bodyPr/>
          <a:lstStyle/>
          <a:p>
            <a:r>
              <a:rPr lang="es-MX" dirty="0" smtClean="0"/>
              <a:t>Agustín Carvajal </a:t>
            </a:r>
          </a:p>
          <a:p>
            <a:r>
              <a:rPr lang="es-MX" dirty="0" smtClean="0"/>
              <a:t>Susana Corrale</a:t>
            </a:r>
            <a:r>
              <a:rPr lang="es-MX" dirty="0"/>
              <a:t>s</a:t>
            </a:r>
            <a:endParaRPr lang="es-CR" dirty="0"/>
          </a:p>
        </p:txBody>
      </p:sp>
    </p:spTree>
    <p:extLst>
      <p:ext uri="{BB962C8B-B14F-4D97-AF65-F5344CB8AC3E}">
        <p14:creationId xmlns:p14="http://schemas.microsoft.com/office/powerpoint/2010/main" val="115316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467544" y="2276872"/>
            <a:ext cx="8223448" cy="2088232"/>
          </a:xfrm>
        </p:spPr>
        <p:txBody>
          <a:bodyPr>
            <a:normAutofit/>
          </a:bodyPr>
          <a:lstStyle/>
          <a:p>
            <a:pPr algn="ctr"/>
            <a:r>
              <a:rPr lang="es-MX" sz="5400" smtClean="0">
                <a:latin typeface="Arial" pitchFamily="34" charset="0"/>
                <a:cs typeface="Arial" pitchFamily="34" charset="0"/>
              </a:rPr>
              <a:t>¿Qué es un QA?</a:t>
            </a:r>
            <a:endParaRPr lang="es-CR" sz="5400" dirty="0">
              <a:latin typeface="Arial" pitchFamily="34" charset="0"/>
              <a:cs typeface="Arial" pitchFamily="34" charset="0"/>
            </a:endParaRPr>
          </a:p>
        </p:txBody>
      </p:sp>
    </p:spTree>
    <p:extLst>
      <p:ext uri="{BB962C8B-B14F-4D97-AF65-F5344CB8AC3E}">
        <p14:creationId xmlns:p14="http://schemas.microsoft.com/office/powerpoint/2010/main" val="397215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latin typeface="Arial" pitchFamily="34" charset="0"/>
                <a:cs typeface="Arial" pitchFamily="34" charset="0"/>
              </a:rPr>
              <a:t>¿ Que es un Caso de Prueba?</a:t>
            </a:r>
            <a:endParaRPr lang="es-CR" dirty="0">
              <a:latin typeface="Arial" pitchFamily="34" charset="0"/>
              <a:cs typeface="Arial" pitchFamily="34" charset="0"/>
            </a:endParaRPr>
          </a:p>
        </p:txBody>
      </p:sp>
      <p:sp>
        <p:nvSpPr>
          <p:cNvPr id="3" name="2 Marcador de texto"/>
          <p:cNvSpPr>
            <a:spLocks noGrp="1"/>
          </p:cNvSpPr>
          <p:nvPr>
            <p:ph type="body" idx="1"/>
          </p:nvPr>
        </p:nvSpPr>
        <p:spPr>
          <a:xfrm>
            <a:off x="381000" y="1633536"/>
            <a:ext cx="7719392" cy="4459760"/>
          </a:xfrm>
        </p:spPr>
        <p:txBody>
          <a:bodyPr>
            <a:normAutofit/>
          </a:bodyPr>
          <a:lstStyle/>
          <a:p>
            <a:r>
              <a:rPr lang="es-CR" b="1" dirty="0">
                <a:solidFill>
                  <a:schemeClr val="tx1"/>
                </a:solidFill>
              </a:rPr>
              <a:t>En la ingeniería del software, los casos de prueba o Test Case son un conjunto de condiciones o variables bajo las cuáles el analista determinará si el requisito de </a:t>
            </a:r>
            <a:r>
              <a:rPr lang="es-CR" b="1" dirty="0" smtClean="0">
                <a:solidFill>
                  <a:schemeClr val="tx1"/>
                </a:solidFill>
              </a:rPr>
              <a:t>una aplicación es </a:t>
            </a:r>
            <a:r>
              <a:rPr lang="es-CR" b="1" dirty="0">
                <a:solidFill>
                  <a:schemeClr val="tx1"/>
                </a:solidFill>
              </a:rPr>
              <a:t>parcial o completamente satisfactorio</a:t>
            </a:r>
            <a:r>
              <a:rPr lang="es-CR" dirty="0">
                <a:solidFill>
                  <a:schemeClr val="tx1"/>
                </a:solidFill>
              </a:rPr>
              <a:t>.</a:t>
            </a:r>
          </a:p>
        </p:txBody>
      </p:sp>
    </p:spTree>
    <p:extLst>
      <p:ext uri="{BB962C8B-B14F-4D97-AF65-F5344CB8AC3E}">
        <p14:creationId xmlns:p14="http://schemas.microsoft.com/office/powerpoint/2010/main" val="312777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 una caja blanca?</a:t>
            </a:r>
            <a:endParaRPr lang="es-CR" dirty="0"/>
          </a:p>
        </p:txBody>
      </p:sp>
      <p:sp>
        <p:nvSpPr>
          <p:cNvPr id="3" name="2 Marcador de texto"/>
          <p:cNvSpPr>
            <a:spLocks noGrp="1"/>
          </p:cNvSpPr>
          <p:nvPr>
            <p:ph type="body" idx="1"/>
          </p:nvPr>
        </p:nvSpPr>
        <p:spPr>
          <a:xfrm>
            <a:off x="395536" y="1556792"/>
            <a:ext cx="7416824" cy="4392488"/>
          </a:xfrm>
        </p:spPr>
        <p:txBody>
          <a:bodyPr>
            <a:normAutofit/>
          </a:bodyPr>
          <a:lstStyle/>
          <a:p>
            <a:r>
              <a:rPr lang="es-ES" dirty="0">
                <a:solidFill>
                  <a:schemeClr val="tx1"/>
                </a:solidFill>
              </a:rPr>
              <a:t>Un tipo de pruebas de software que se realiza sobre las funciones internas de un módulo. </a:t>
            </a:r>
            <a:r>
              <a:rPr lang="es-ES" dirty="0" smtClean="0">
                <a:solidFill>
                  <a:schemeClr val="tx1"/>
                </a:solidFill>
              </a:rPr>
              <a:t>Ejercitan </a:t>
            </a:r>
            <a:r>
              <a:rPr lang="es-ES" dirty="0">
                <a:solidFill>
                  <a:schemeClr val="tx1"/>
                </a:solidFill>
              </a:rPr>
              <a:t>los requisitos funcionales desde el exterior del módulo, las caja blanca están dirigidas a las funciones internas</a:t>
            </a:r>
            <a:r>
              <a:rPr lang="es-ES" dirty="0" smtClean="0">
                <a:solidFill>
                  <a:schemeClr val="tx1"/>
                </a:solidFill>
              </a:rPr>
              <a:t>.</a:t>
            </a:r>
          </a:p>
          <a:p>
            <a:endParaRPr lang="es-ES" dirty="0" smtClean="0">
              <a:solidFill>
                <a:schemeClr val="tx1"/>
              </a:solidFill>
            </a:endParaRPr>
          </a:p>
          <a:p>
            <a:r>
              <a:rPr lang="es-ES" dirty="0"/>
              <a:t>Las pruebas de caja blanca se llevan a cabo en primer lugar, sobre un módulo concreto, para luego realizar las de caja negra sobre varios subsistemas (integración).</a:t>
            </a:r>
            <a:endParaRPr lang="es-CR" dirty="0"/>
          </a:p>
          <a:p>
            <a:endParaRPr lang="es-CR" dirty="0">
              <a:solidFill>
                <a:schemeClr val="tx1"/>
              </a:solidFill>
            </a:endParaRPr>
          </a:p>
        </p:txBody>
      </p:sp>
    </p:spTree>
    <p:extLst>
      <p:ext uri="{BB962C8B-B14F-4D97-AF65-F5344CB8AC3E}">
        <p14:creationId xmlns:p14="http://schemas.microsoft.com/office/powerpoint/2010/main" val="194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Caja negra </a:t>
            </a:r>
            <a:endParaRPr lang="es-CR" dirty="0"/>
          </a:p>
        </p:txBody>
      </p:sp>
      <p:sp>
        <p:nvSpPr>
          <p:cNvPr id="3" name="2 Marcador de texto"/>
          <p:cNvSpPr>
            <a:spLocks noGrp="1"/>
          </p:cNvSpPr>
          <p:nvPr>
            <p:ph type="body" idx="1"/>
          </p:nvPr>
        </p:nvSpPr>
        <p:spPr/>
        <p:txBody>
          <a:bodyPr/>
          <a:lstStyle/>
          <a:p>
            <a:r>
              <a:rPr lang="es-CR" dirty="0"/>
              <a:t>La prueba de Caja Negra se centra principalmente en los requisitos </a:t>
            </a:r>
            <a:r>
              <a:rPr lang="es-CR" dirty="0" smtClean="0"/>
              <a:t>funcionales del </a:t>
            </a:r>
            <a:r>
              <a:rPr lang="es-CR" dirty="0"/>
              <a:t>software</a:t>
            </a:r>
          </a:p>
        </p:txBody>
      </p:sp>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062" y="3212976"/>
            <a:ext cx="4333875" cy="3096344"/>
          </a:xfrm>
          <a:prstGeom prst="rect">
            <a:avLst/>
          </a:prstGeom>
        </p:spPr>
      </p:pic>
    </p:spTree>
    <p:extLst>
      <p:ext uri="{BB962C8B-B14F-4D97-AF65-F5344CB8AC3E}">
        <p14:creationId xmlns:p14="http://schemas.microsoft.com/office/powerpoint/2010/main" val="2878520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81000" y="764704"/>
            <a:ext cx="8223448" cy="5472608"/>
          </a:xfrm>
        </p:spPr>
        <p:txBody>
          <a:bodyPr/>
          <a:lstStyle/>
          <a:p>
            <a:r>
              <a:rPr lang="es-CR" sz="2400" dirty="0">
                <a:latin typeface="Arial" pitchFamily="34" charset="0"/>
                <a:cs typeface="Arial" pitchFamily="34" charset="0"/>
              </a:rPr>
              <a:t>Para desarrollar la prueba de caja negra existen varias técnicas, entre ellas están</a:t>
            </a:r>
            <a:r>
              <a:rPr lang="es-CR" sz="2400" dirty="0" smtClean="0">
                <a:latin typeface="Arial" pitchFamily="34" charset="0"/>
                <a:cs typeface="Arial" pitchFamily="34" charset="0"/>
              </a:rPr>
              <a:t>:</a:t>
            </a:r>
          </a:p>
          <a:p>
            <a:endParaRPr lang="es-CR" sz="2400" dirty="0">
              <a:latin typeface="Arial" pitchFamily="34" charset="0"/>
              <a:cs typeface="Arial" pitchFamily="34" charset="0"/>
            </a:endParaRPr>
          </a:p>
          <a:p>
            <a:pPr marL="397764" lvl="0" indent="-342900">
              <a:buFont typeface="Arial" pitchFamily="34" charset="0"/>
              <a:buChar char="•"/>
            </a:pPr>
            <a:r>
              <a:rPr lang="es-CR" sz="2400" dirty="0">
                <a:latin typeface="Arial" pitchFamily="34" charset="0"/>
                <a:cs typeface="Arial" pitchFamily="34" charset="0"/>
              </a:rPr>
              <a:t>Técnica de la Partición de Equivalencia: esta técnica divide el campo de entrada en clases de datos que tienden a ejercitar determinadas funciones del software.</a:t>
            </a:r>
          </a:p>
          <a:p>
            <a:pPr marL="397764" lvl="0" indent="-342900">
              <a:buFont typeface="Arial" pitchFamily="34" charset="0"/>
              <a:buChar char="•"/>
            </a:pPr>
            <a:r>
              <a:rPr lang="es-CR" sz="2400" dirty="0">
                <a:latin typeface="Arial" pitchFamily="34" charset="0"/>
                <a:cs typeface="Arial" pitchFamily="34" charset="0"/>
              </a:rPr>
              <a:t>Técnica del Análisis de Valores Límites: esta Técnica prueba la habilidad del programa para manejar datos que se encuentran en los límites aceptables.</a:t>
            </a:r>
          </a:p>
          <a:p>
            <a:pPr marL="397764" lvl="0" indent="-342900">
              <a:buFont typeface="Arial" pitchFamily="34" charset="0"/>
              <a:buChar char="•"/>
            </a:pPr>
            <a:r>
              <a:rPr lang="es-CR" sz="2400" dirty="0">
                <a:latin typeface="Arial" pitchFamily="34" charset="0"/>
                <a:cs typeface="Arial" pitchFamily="34" charset="0"/>
              </a:rPr>
              <a:t>Técnica de Grafos de Causa-Efecto: es una técnica que permite al encargado de la prueba validar complejos conjuntos de acciones y condiciones.</a:t>
            </a:r>
          </a:p>
          <a:p>
            <a:endParaRPr lang="es-CR" dirty="0"/>
          </a:p>
        </p:txBody>
      </p:sp>
    </p:spTree>
    <p:extLst>
      <p:ext uri="{BB962C8B-B14F-4D97-AF65-F5344CB8AC3E}">
        <p14:creationId xmlns:p14="http://schemas.microsoft.com/office/powerpoint/2010/main" val="322368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¿Qué es Stress?</a:t>
            </a:r>
            <a:endParaRPr lang="es-CR" dirty="0"/>
          </a:p>
        </p:txBody>
      </p:sp>
      <p:sp>
        <p:nvSpPr>
          <p:cNvPr id="3" name="2 Marcador de texto"/>
          <p:cNvSpPr>
            <a:spLocks noGrp="1"/>
          </p:cNvSpPr>
          <p:nvPr>
            <p:ph type="body" idx="1"/>
          </p:nvPr>
        </p:nvSpPr>
        <p:spPr>
          <a:xfrm>
            <a:off x="683568" y="2060848"/>
            <a:ext cx="7431360" cy="4315744"/>
          </a:xfrm>
        </p:spPr>
        <p:txBody>
          <a:bodyPr>
            <a:normAutofit/>
          </a:bodyPr>
          <a:lstStyle/>
          <a:p>
            <a:r>
              <a:rPr lang="es-CR" dirty="0"/>
              <a:t> </a:t>
            </a:r>
            <a:r>
              <a:rPr lang="es-CR" sz="2400" dirty="0"/>
              <a:t>Es una forma de prueba deliberadamente intenso o profundo utilizado para determinar la estabilidad de un sistema o entidad determinada. Se trata de la prueba más allá de la capacidad operativa normal, a menudo a un punto de ruptura, con el fin de observar los resultados</a:t>
            </a:r>
            <a:r>
              <a:rPr lang="es-CR" dirty="0"/>
              <a:t>. </a:t>
            </a:r>
          </a:p>
        </p:txBody>
      </p:sp>
    </p:spTree>
    <p:extLst>
      <p:ext uri="{BB962C8B-B14F-4D97-AF65-F5344CB8AC3E}">
        <p14:creationId xmlns:p14="http://schemas.microsoft.com/office/powerpoint/2010/main" val="239274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body" idx="1"/>
          </p:nvPr>
        </p:nvSpPr>
        <p:spPr>
          <a:xfrm>
            <a:off x="381000" y="404664"/>
            <a:ext cx="8007424" cy="5760640"/>
          </a:xfrm>
          <a:solidFill>
            <a:schemeClr val="bg1"/>
          </a:solidFill>
          <a:ln>
            <a:solidFill>
              <a:schemeClr val="bg1"/>
            </a:solidFill>
          </a:ln>
        </p:spPr>
        <p:txBody>
          <a:bodyPr>
            <a:normAutofit/>
          </a:bodyPr>
          <a:lstStyle/>
          <a:p>
            <a:pPr algn="ctr"/>
            <a:r>
              <a:rPr lang="es-CR" sz="2800" b="1" dirty="0">
                <a:solidFill>
                  <a:schemeClr val="accent2"/>
                </a:solidFill>
              </a:rPr>
              <a:t>Pruebas de </a:t>
            </a:r>
            <a:r>
              <a:rPr lang="es-CR" sz="2800" b="1" dirty="0" smtClean="0">
                <a:solidFill>
                  <a:schemeClr val="accent2"/>
                </a:solidFill>
              </a:rPr>
              <a:t>rendimiento</a:t>
            </a:r>
          </a:p>
          <a:p>
            <a:pPr algn="ctr"/>
            <a:endParaRPr lang="es-CR" sz="2800" b="1" dirty="0">
              <a:solidFill>
                <a:schemeClr val="accent2"/>
              </a:solidFill>
            </a:endParaRPr>
          </a:p>
          <a:p>
            <a:r>
              <a:rPr lang="es-CR" dirty="0"/>
              <a:t>Las Pruebas de Rendimiento se ejecutan tanto para determinar como responde un sistema ante una cierta carga, como para validar otros atributos relacionados con la calidad, como pueden ser la escalabilidad o el uso de recursos entre otros</a:t>
            </a:r>
            <a:r>
              <a:rPr lang="es-CR" dirty="0" smtClean="0"/>
              <a:t>.</a:t>
            </a:r>
          </a:p>
          <a:p>
            <a:endParaRPr lang="es-CR" dirty="0"/>
          </a:p>
          <a:p>
            <a:r>
              <a:rPr lang="es-CR" dirty="0"/>
              <a:t>Las Pruebas de Rendimiento pueden tener distintos propósitos. Por ejemplo, pueden demostrar que el sistema cumple los criterios de rendimiento o pueden medir que partes del sistema o que carga hacen que el sistema rinda de forma incorrecta.</a:t>
            </a:r>
            <a:br>
              <a:rPr lang="es-CR" dirty="0"/>
            </a:br>
            <a:r>
              <a:rPr lang="es-CR" dirty="0"/>
              <a:t/>
            </a:r>
            <a:br>
              <a:rPr lang="es-CR" dirty="0"/>
            </a:br>
            <a:endParaRPr lang="es-CR" dirty="0"/>
          </a:p>
        </p:txBody>
      </p:sp>
    </p:spTree>
    <p:extLst>
      <p:ext uri="{BB962C8B-B14F-4D97-AF65-F5344CB8AC3E}">
        <p14:creationId xmlns:p14="http://schemas.microsoft.com/office/powerpoint/2010/main" val="423238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271465"/>
            <a:ext cx="6864424" cy="997296"/>
          </a:xfrm>
        </p:spPr>
        <p:txBody>
          <a:bodyPr>
            <a:normAutofit fontScale="90000"/>
          </a:bodyPr>
          <a:lstStyle/>
          <a:p>
            <a:pPr algn="ctr"/>
            <a:r>
              <a:rPr lang="es-CR" dirty="0">
                <a:effectLst/>
              </a:rPr>
              <a:t>Pruebas de seguridad</a:t>
            </a:r>
            <a:br>
              <a:rPr lang="es-CR" dirty="0">
                <a:effectLst/>
              </a:rPr>
            </a:br>
            <a:endParaRPr lang="es-CR" dirty="0"/>
          </a:p>
        </p:txBody>
      </p:sp>
      <p:sp>
        <p:nvSpPr>
          <p:cNvPr id="3" name="2 Marcador de texto"/>
          <p:cNvSpPr>
            <a:spLocks noGrp="1"/>
          </p:cNvSpPr>
          <p:nvPr>
            <p:ph type="body" idx="1"/>
          </p:nvPr>
        </p:nvSpPr>
        <p:spPr>
          <a:xfrm>
            <a:off x="381000" y="1633536"/>
            <a:ext cx="8151440" cy="4963816"/>
          </a:xfrm>
        </p:spPr>
        <p:txBody>
          <a:bodyPr/>
          <a:lstStyle/>
          <a:p>
            <a:r>
              <a:rPr lang="es-CR" sz="2400" dirty="0"/>
              <a:t>Las pruebas de seguridad cubren el proceso de evaluar la seguridad de sus sistemas desde un punto de vista externo y sin conocimiento previo de los mismos. Los sistemas y políticas de seguridad son analizados exhaustivamente con el fin de encontrar fallos de seguridad, tanto en el diseño, como en la implementación de la aplicación.﻿</a:t>
            </a:r>
            <a:r>
              <a:rPr lang="es-CR" dirty="0"/>
              <a:t/>
            </a:r>
            <a:br>
              <a:rPr lang="es-CR" dirty="0"/>
            </a:br>
            <a:endParaRPr lang="es-CR" dirty="0"/>
          </a:p>
        </p:txBody>
      </p:sp>
    </p:spTree>
    <p:extLst>
      <p:ext uri="{BB962C8B-B14F-4D97-AF65-F5344CB8AC3E}">
        <p14:creationId xmlns:p14="http://schemas.microsoft.com/office/powerpoint/2010/main" val="3820862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ío">
  <a:themeElements>
    <a:clrScheme name="Brío">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Brí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47</TotalTime>
  <Words>286</Words>
  <Application>Microsoft Office PowerPoint</Application>
  <PresentationFormat>Presentación en pantalla (4:3)</PresentationFormat>
  <Paragraphs>26</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Brío</vt:lpstr>
      <vt:lpstr>Quality Assurance</vt:lpstr>
      <vt:lpstr>Presentación de PowerPoint</vt:lpstr>
      <vt:lpstr>¿ Que es un Caso de Prueba?</vt:lpstr>
      <vt:lpstr>¿Qué es una caja blanca?</vt:lpstr>
      <vt:lpstr>Caja negra </vt:lpstr>
      <vt:lpstr>Presentación de PowerPoint</vt:lpstr>
      <vt:lpstr>¿Qué es Stress?</vt:lpstr>
      <vt:lpstr>Presentación de PowerPoint</vt:lpstr>
      <vt:lpstr>Pruebas de seguridad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dc:title>
  <dc:creator>Estudiante</dc:creator>
  <cp:lastModifiedBy>Estudiante</cp:lastModifiedBy>
  <cp:revision>6</cp:revision>
  <dcterms:created xsi:type="dcterms:W3CDTF">2014-05-23T16:42:48Z</dcterms:created>
  <dcterms:modified xsi:type="dcterms:W3CDTF">2014-05-28T14:32:57Z</dcterms:modified>
</cp:coreProperties>
</file>