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904" r:id="rId2"/>
    <p:sldId id="1065" r:id="rId3"/>
    <p:sldId id="1069" r:id="rId4"/>
    <p:sldId id="1027" r:id="rId5"/>
    <p:sldId id="1070" r:id="rId6"/>
    <p:sldId id="1029" r:id="rId7"/>
    <p:sldId id="1071" r:id="rId8"/>
    <p:sldId id="1066" r:id="rId9"/>
    <p:sldId id="1056" r:id="rId10"/>
    <p:sldId id="1028" r:id="rId11"/>
  </p:sldIdLst>
  <p:sldSz cx="9144000" cy="6858000" type="screen4x3"/>
  <p:notesSz cx="6794500" cy="9982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36">
          <p15:clr>
            <a:srgbClr val="A4A3A4"/>
          </p15:clr>
        </p15:guide>
        <p15:guide id="2" pos="214">
          <p15:clr>
            <a:srgbClr val="A4A3A4"/>
          </p15:clr>
        </p15:guide>
        <p15:guide id="3" orient="horz" pos="5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4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0000"/>
    <a:srgbClr val="469C66"/>
    <a:srgbClr val="4E82BE"/>
    <a:srgbClr val="5E965C"/>
    <a:srgbClr val="5774B4"/>
    <a:srgbClr val="5059CE"/>
    <a:srgbClr val="2EA868"/>
    <a:srgbClr val="4052CD"/>
    <a:srgbClr val="642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0" autoAdjust="0"/>
    <p:restoredTop sz="82262" autoAdjust="0"/>
  </p:normalViewPr>
  <p:slideViewPr>
    <p:cSldViewPr snapToGrid="0">
      <p:cViewPr varScale="1">
        <p:scale>
          <a:sx n="105" d="100"/>
          <a:sy n="105" d="100"/>
        </p:scale>
        <p:origin x="-1002" y="-84"/>
      </p:cViewPr>
      <p:guideLst>
        <p:guide orient="horz" pos="736"/>
        <p:guide orient="horz" pos="599"/>
        <p:guide pos="2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460" y="-84"/>
      </p:cViewPr>
      <p:guideLst>
        <p:guide orient="horz" pos="314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7016851-0CC3-43F1-A33F-56B43531D983}" type="datetimeFigureOut">
              <a:rPr lang="en-US"/>
              <a:pPr>
                <a:defRPr/>
              </a:pPr>
              <a:t>12/2/2019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49300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41863"/>
            <a:ext cx="5435600" cy="449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82138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82138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E7AFDF7-B0D4-4564-A2F7-94194C1A0F0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809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dirty="0" smtClean="0">
              <a:ea typeface="ＭＳ Ｐゴシック" panose="020B0600070205080204" pitchFamily="34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E951E02-7344-4BDA-8E2C-FEAC76A3E234}" type="slidenum">
              <a:rPr lang="en-US" altLang="fr-FR" sz="1200"/>
              <a:pPr eaLnBrk="1" hangingPunct="1"/>
              <a:t>1</a:t>
            </a:fld>
            <a:endParaRPr lang="en-US" altLang="fr-FR" sz="1200"/>
          </a:p>
        </p:txBody>
      </p:sp>
    </p:spTree>
    <p:extLst>
      <p:ext uri="{BB962C8B-B14F-4D97-AF65-F5344CB8AC3E}">
        <p14:creationId xmlns:p14="http://schemas.microsoft.com/office/powerpoint/2010/main" val="377315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7AFDF7-B0D4-4564-A2F7-94194C1A0F00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44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7AFDF7-B0D4-4564-A2F7-94194C1A0F00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442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Upper 95% CI for rate of </a:t>
            </a:r>
            <a:r>
              <a:rPr lang="fr-CH" dirty="0" err="1" smtClean="0"/>
              <a:t>recombination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7AFDF7-B0D4-4564-A2F7-94194C1A0F00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61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7AFDF7-B0D4-4564-A2F7-94194C1A0F00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44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First bar </a:t>
            </a:r>
            <a:r>
              <a:rPr lang="fr-CH" dirty="0" err="1" smtClean="0"/>
              <a:t>heterozyg</a:t>
            </a:r>
            <a:r>
              <a:rPr lang="fr-CH" dirty="0" smtClean="0"/>
              <a:t>, second </a:t>
            </a:r>
            <a:r>
              <a:rPr lang="fr-CH" smtClean="0"/>
              <a:t>homozyg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7AFDF7-B0D4-4564-A2F7-94194C1A0F00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606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7AFDF7-B0D4-4564-A2F7-94194C1A0F00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805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7AFDF7-B0D4-4564-A2F7-94194C1A0F00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319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7AFDF7-B0D4-4564-A2F7-94194C1A0F00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06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37C22-2E60-473A-8F1B-DF179A1DD885}" type="datetimeFigureOut">
              <a:rPr lang="en-US"/>
              <a:pPr>
                <a:defRPr/>
              </a:pPr>
              <a:t>12/2/2019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60A46-EC27-4E00-9356-EA5E44FE6F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1504F-9750-4D23-AE09-7EE6BF56BA98}" type="datetimeFigureOut">
              <a:rPr lang="en-US"/>
              <a:pPr>
                <a:defRPr/>
              </a:pPr>
              <a:t>12/2/2019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4C84F-009C-41AE-95DE-01017794FCC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355A0-02CB-4A43-B5A1-B07C647BF057}" type="datetimeFigureOut">
              <a:rPr lang="en-US"/>
              <a:pPr>
                <a:defRPr/>
              </a:pPr>
              <a:t>12/2/2019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F0CF3-ABE0-46FB-A7F4-BF9DDFF5BBF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C983C2-8B44-4767-93DE-D248F5B89E83}" type="datetimeFigureOut">
              <a:rPr lang="en-US" altLang="fr-FR"/>
              <a:pPr/>
              <a:t>12/2/2019</a:t>
            </a:fld>
            <a:endParaRPr lang="en-US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C0F0D-001F-401A-9235-2685B37E1C99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2316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69F34-E970-4DA9-92AB-87FF4C6C3093}" type="datetimeFigureOut">
              <a:rPr lang="en-US"/>
              <a:pPr>
                <a:defRPr/>
              </a:pPr>
              <a:t>12/2/2019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E41AD-44C6-462F-A5E8-7E9D3FDB167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E09C4-4C35-4C2A-9009-6BE6C7A8657A}" type="datetimeFigureOut">
              <a:rPr lang="en-US"/>
              <a:pPr>
                <a:defRPr/>
              </a:pPr>
              <a:t>12/2/2019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F6161-0DB9-49FA-8CA6-D006595CC07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252F2-CB8F-4F53-8035-9748F0A3EFBD}" type="datetimeFigureOut">
              <a:rPr lang="en-US"/>
              <a:pPr>
                <a:defRPr/>
              </a:pPr>
              <a:t>12/2/2019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5FA9B-AE4E-4F91-B23A-C9E8E65BB80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F063C-3AB4-447A-AFB9-FE062543A1C9}" type="datetimeFigureOut">
              <a:rPr lang="en-US"/>
              <a:pPr>
                <a:defRPr/>
              </a:pPr>
              <a:t>12/2/2019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A64A7-2929-4556-BC6E-9AAFB7C462D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E2561-BD66-4291-A0AB-707DBDA23DE8}" type="datetimeFigureOut">
              <a:rPr lang="en-US"/>
              <a:pPr>
                <a:defRPr/>
              </a:pPr>
              <a:t>12/2/2019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AF54F-AA02-473A-8B3F-CA1C5804A24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8149F-3A27-40C8-B3B9-8400BA66943A}" type="datetimeFigureOut">
              <a:rPr lang="en-US"/>
              <a:pPr>
                <a:defRPr/>
              </a:pPr>
              <a:t>12/2/2019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24E31-BA6B-40A0-B85D-CA02D22B062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7DFFC-28A4-4081-A2A8-A3AAAF5C935D}" type="datetimeFigureOut">
              <a:rPr lang="en-US"/>
              <a:pPr>
                <a:defRPr/>
              </a:pPr>
              <a:t>12/2/2019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B90C-38F7-4BD7-B87E-46CE5B8CBFE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ACF07-AB49-4877-8738-C1610E162252}" type="datetimeFigureOut">
              <a:rPr lang="en-US"/>
              <a:pPr>
                <a:defRPr/>
              </a:pPr>
              <a:t>12/2/2019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49F97-A5F0-42B6-BA76-0F2D5207AF5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A035EAC-3839-48E3-A882-F87C5053DA51}" type="datetimeFigureOut">
              <a:rPr lang="en-US"/>
              <a:pPr>
                <a:defRPr/>
              </a:pPr>
              <a:t>12/2/2019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66619BE-EEFF-4285-BB1B-0F8C0AF21CA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 descr="C:\Users\Tanja\Documents\Timema\AsexTransitionMS\TimMapIowa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1150938"/>
            <a:ext cx="504031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0"/>
            <a:ext cx="9144000" cy="66675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204788" y="103188"/>
            <a:ext cx="8734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GB" altLang="fr-FR" b="1" dirty="0" smtClean="0">
                <a:solidFill>
                  <a:schemeClr val="bg1"/>
                </a:solidFill>
              </a:rPr>
              <a:t>Model system: </a:t>
            </a:r>
            <a:r>
              <a:rPr lang="en-GB" altLang="fr-FR" b="1" i="1" dirty="0" err="1" smtClean="0">
                <a:solidFill>
                  <a:schemeClr val="bg1"/>
                </a:solidFill>
              </a:rPr>
              <a:t>Timema</a:t>
            </a:r>
            <a:r>
              <a:rPr lang="en-GB" altLang="fr-FR" b="1" dirty="0" smtClean="0">
                <a:solidFill>
                  <a:schemeClr val="bg1"/>
                </a:solidFill>
              </a:rPr>
              <a:t> stick insects</a:t>
            </a:r>
            <a:endParaRPr lang="en-GB" altLang="fr-FR" b="1" dirty="0">
              <a:solidFill>
                <a:schemeClr val="bg1"/>
              </a:solidFill>
            </a:endParaRPr>
          </a:p>
        </p:txBody>
      </p:sp>
      <p:sp>
        <p:nvSpPr>
          <p:cNvPr id="17412" name="TextBox 18"/>
          <p:cNvSpPr txBox="1">
            <a:spLocks noChangeArrowheads="1"/>
          </p:cNvSpPr>
          <p:nvPr/>
        </p:nvSpPr>
        <p:spPr bwMode="auto">
          <a:xfrm>
            <a:off x="458788" y="768350"/>
            <a:ext cx="4457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fr-FR" sz="1800" dirty="0" smtClean="0"/>
              <a:t>21 </a:t>
            </a:r>
            <a:r>
              <a:rPr lang="en-GB" altLang="fr-FR" sz="1800" dirty="0"/>
              <a:t>described species</a:t>
            </a:r>
          </a:p>
          <a:p>
            <a:pPr eaLnBrk="1" hangingPunct="1"/>
            <a:r>
              <a:rPr lang="en-GB" altLang="fr-FR" sz="1800" dirty="0"/>
              <a:t>Endemic to western US and Mexico</a:t>
            </a:r>
          </a:p>
        </p:txBody>
      </p:sp>
      <p:pic>
        <p:nvPicPr>
          <p:cNvPr id="17413" name="Picture 2" descr="F:\Documents\ImagesBackup\USA2007\DSC0008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3913188"/>
            <a:ext cx="3309937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1441450"/>
            <a:ext cx="329247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9144000" cy="666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4788" y="103188"/>
            <a:ext cx="8734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GB" altLang="fr-FR" b="1" dirty="0" smtClean="0">
                <a:solidFill>
                  <a:schemeClr val="bg1"/>
                </a:solidFill>
              </a:rPr>
              <a:t>GC-biased gene conversion</a:t>
            </a:r>
            <a:endParaRPr lang="en-GB" altLang="fr-FR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9" t="16444" r="36184" b="30024"/>
          <a:stretch/>
        </p:blipFill>
        <p:spPr bwMode="auto">
          <a:xfrm>
            <a:off x="2048587" y="1536721"/>
            <a:ext cx="4702629" cy="453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74337" y="5755146"/>
            <a:ext cx="17304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dirty="0" smtClean="0"/>
              <a:t>GC3% </a:t>
            </a:r>
            <a:r>
              <a:rPr lang="fr-CH" dirty="0" err="1" smtClean="0"/>
              <a:t>mean</a:t>
            </a:r>
            <a:endParaRPr lang="fr-CH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99152" y="3422104"/>
            <a:ext cx="26599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dirty="0" smtClean="0"/>
              <a:t>GC3 standard </a:t>
            </a:r>
            <a:r>
              <a:rPr lang="fr-CH" dirty="0" err="1" smtClean="0"/>
              <a:t>deviation</a:t>
            </a:r>
            <a:endParaRPr lang="fr-CH" dirty="0"/>
          </a:p>
        </p:txBody>
      </p:sp>
      <p:sp>
        <p:nvSpPr>
          <p:cNvPr id="8" name="TextBox 7"/>
          <p:cNvSpPr txBox="1"/>
          <p:nvPr/>
        </p:nvSpPr>
        <p:spPr>
          <a:xfrm>
            <a:off x="6751216" y="1873686"/>
            <a:ext cx="130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solidFill>
                  <a:srgbClr val="FF0000"/>
                </a:solidFill>
              </a:rPr>
              <a:t>s</a:t>
            </a:r>
            <a:r>
              <a:rPr lang="fr-CH" dirty="0" err="1" smtClean="0">
                <a:solidFill>
                  <a:srgbClr val="FF0000"/>
                </a:solidFill>
              </a:rPr>
              <a:t>ex</a:t>
            </a:r>
            <a:endParaRPr lang="fr-CH" dirty="0" smtClean="0">
              <a:solidFill>
                <a:srgbClr val="FF0000"/>
              </a:solidFill>
            </a:endParaRPr>
          </a:p>
          <a:p>
            <a:r>
              <a:rPr lang="fr-CH" dirty="0" err="1" smtClean="0">
                <a:solidFill>
                  <a:srgbClr val="4052CD"/>
                </a:solidFill>
              </a:rPr>
              <a:t>asex</a:t>
            </a:r>
            <a:endParaRPr lang="fr-CH" dirty="0">
              <a:solidFill>
                <a:srgbClr val="4052CD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792574" y="5161722"/>
            <a:ext cx="56643" cy="77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06956" y="4525618"/>
            <a:ext cx="521396" cy="291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666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3"/>
          <p:cNvSpPr txBox="1">
            <a:spLocks noChangeArrowheads="1"/>
          </p:cNvSpPr>
          <p:nvPr/>
        </p:nvSpPr>
        <p:spPr bwMode="auto">
          <a:xfrm>
            <a:off x="204788" y="103188"/>
            <a:ext cx="8734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GB" altLang="fr-FR" b="1" dirty="0" smtClean="0">
                <a:solidFill>
                  <a:schemeClr val="bg1"/>
                </a:solidFill>
              </a:rPr>
              <a:t>Model system: </a:t>
            </a:r>
            <a:r>
              <a:rPr lang="en-GB" altLang="fr-FR" b="1" i="1" dirty="0" err="1" smtClean="0">
                <a:solidFill>
                  <a:schemeClr val="bg1"/>
                </a:solidFill>
              </a:rPr>
              <a:t>Timema</a:t>
            </a:r>
            <a:r>
              <a:rPr lang="en-GB" altLang="fr-FR" b="1" dirty="0" smtClean="0">
                <a:solidFill>
                  <a:schemeClr val="bg1"/>
                </a:solidFill>
              </a:rPr>
              <a:t> stick insects</a:t>
            </a:r>
            <a:endParaRPr lang="en-GB" altLang="fr-FR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lh5.googleusercontent.com/jgyB3ALLrAFewS_m-Mr9bQYzQ1M9eKa1jILwipQCTlKFS0Fyiv8JbynBgP5ODwkstNCZEBD3UNzWoo8ZlleSPv75OtDN8wcv6U33mb3Ph7B3W3fGaW750BWXfCNXQAOmQL284PX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"/>
          <a:stretch/>
        </p:blipFill>
        <p:spPr bwMode="auto">
          <a:xfrm>
            <a:off x="1398609" y="712033"/>
            <a:ext cx="6103968" cy="590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16200000">
            <a:off x="903218" y="4982312"/>
            <a:ext cx="99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rgbClr val="C00000"/>
                </a:solidFill>
              </a:rPr>
              <a:t>~30myr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63" y="1776871"/>
            <a:ext cx="2870424" cy="90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"/>
            <a:ext cx="9144000" cy="666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3"/>
          <p:cNvSpPr txBox="1">
            <a:spLocks noChangeArrowheads="1"/>
          </p:cNvSpPr>
          <p:nvPr/>
        </p:nvSpPr>
        <p:spPr bwMode="auto">
          <a:xfrm>
            <a:off x="204788" y="103188"/>
            <a:ext cx="8734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GB" altLang="fr-FR" b="1" dirty="0" smtClean="0">
                <a:solidFill>
                  <a:schemeClr val="bg1"/>
                </a:solidFill>
              </a:rPr>
              <a:t>Model system: </a:t>
            </a:r>
            <a:r>
              <a:rPr lang="en-GB" altLang="fr-FR" b="1" i="1" dirty="0" err="1" smtClean="0">
                <a:solidFill>
                  <a:schemeClr val="bg1"/>
                </a:solidFill>
              </a:rPr>
              <a:t>Timema</a:t>
            </a:r>
            <a:r>
              <a:rPr lang="en-GB" altLang="fr-FR" b="1" dirty="0" smtClean="0">
                <a:solidFill>
                  <a:schemeClr val="bg1"/>
                </a:solidFill>
              </a:rPr>
              <a:t> stick insects</a:t>
            </a:r>
            <a:endParaRPr lang="en-GB" altLang="fr-FR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lh5.googleusercontent.com/jgyB3ALLrAFewS_m-Mr9bQYzQ1M9eKa1jILwipQCTlKFS0Fyiv8JbynBgP5ODwkstNCZEBD3UNzWoo8ZlleSPv75OtDN8wcv6U33mb3Ph7B3W3fGaW750BWXfCNXQAOmQL284PX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" r="43438"/>
          <a:stretch/>
        </p:blipFill>
        <p:spPr bwMode="auto">
          <a:xfrm>
            <a:off x="384621" y="793514"/>
            <a:ext cx="3452508" cy="590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3"/>
          <p:cNvSpPr txBox="1">
            <a:spLocks noChangeArrowheads="1"/>
          </p:cNvSpPr>
          <p:nvPr/>
        </p:nvSpPr>
        <p:spPr bwMode="auto">
          <a:xfrm>
            <a:off x="3948906" y="2080717"/>
            <a:ext cx="12461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CH" sz="1600" b="1" dirty="0"/>
              <a:t>2n = </a:t>
            </a:r>
            <a:r>
              <a:rPr lang="de-CH" sz="1600" b="1" dirty="0" smtClean="0"/>
              <a:t>24/23</a:t>
            </a:r>
            <a:endParaRPr lang="en-CA" sz="1600" b="1" dirty="0"/>
          </a:p>
        </p:txBody>
      </p:sp>
      <p:sp>
        <p:nvSpPr>
          <p:cNvPr id="7" name="Right Brace 6"/>
          <p:cNvSpPr/>
          <p:nvPr/>
        </p:nvSpPr>
        <p:spPr>
          <a:xfrm>
            <a:off x="3594227" y="1149790"/>
            <a:ext cx="269902" cy="219999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5910954" y="1149790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XX: XO sex determination</a:t>
            </a:r>
            <a:endParaRPr lang="en-CA" dirty="0"/>
          </a:p>
        </p:txBody>
      </p:sp>
      <p:sp>
        <p:nvSpPr>
          <p:cNvPr id="10" name="TextBox 34"/>
          <p:cNvSpPr txBox="1">
            <a:spLocks noChangeArrowheads="1"/>
          </p:cNvSpPr>
          <p:nvPr/>
        </p:nvSpPr>
        <p:spPr bwMode="auto">
          <a:xfrm>
            <a:off x="3934930" y="3928610"/>
            <a:ext cx="12601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CH" sz="1600" b="1" dirty="0"/>
              <a:t>2n = </a:t>
            </a:r>
            <a:r>
              <a:rPr lang="de-CH" sz="1600" b="1" dirty="0" smtClean="0"/>
              <a:t>26/25</a:t>
            </a:r>
            <a:endParaRPr lang="en-CA" sz="1600" b="1" dirty="0"/>
          </a:p>
        </p:txBody>
      </p:sp>
      <p:sp>
        <p:nvSpPr>
          <p:cNvPr id="11" name="Right Brace 10"/>
          <p:cNvSpPr/>
          <p:nvPr/>
        </p:nvSpPr>
        <p:spPr>
          <a:xfrm>
            <a:off x="3594227" y="3859615"/>
            <a:ext cx="242902" cy="49847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3841655" y="5039160"/>
            <a:ext cx="22127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CH" sz="1600" b="1" dirty="0"/>
              <a:t>2n = </a:t>
            </a:r>
            <a:r>
              <a:rPr lang="de-CH" sz="1600" b="1" dirty="0" smtClean="0"/>
              <a:t>28/27 </a:t>
            </a:r>
            <a:endParaRPr lang="de-CH" sz="1600" b="1" dirty="0" smtClean="0"/>
          </a:p>
          <a:p>
            <a:r>
              <a:rPr lang="de-CH" sz="1600" dirty="0" smtClean="0"/>
              <a:t>(</a:t>
            </a:r>
            <a:r>
              <a:rPr lang="de-CH" sz="1600" b="1" i="1" dirty="0" smtClean="0">
                <a:solidFill>
                  <a:srgbClr val="4F81BD"/>
                </a:solidFill>
              </a:rPr>
              <a:t>Tge</a:t>
            </a:r>
            <a:r>
              <a:rPr lang="de-CH" sz="1600" dirty="0" smtClean="0"/>
              <a:t>: </a:t>
            </a:r>
            <a:r>
              <a:rPr lang="de-CH" sz="1600" dirty="0" smtClean="0"/>
              <a:t>27</a:t>
            </a:r>
            <a:r>
              <a:rPr lang="de-CH" sz="1600" dirty="0"/>
              <a:t>, 21)</a:t>
            </a:r>
            <a:endParaRPr lang="en-CA" sz="1600" dirty="0"/>
          </a:p>
        </p:txBody>
      </p:sp>
      <p:sp>
        <p:nvSpPr>
          <p:cNvPr id="13" name="Right Brace 12"/>
          <p:cNvSpPr/>
          <p:nvPr/>
        </p:nvSpPr>
        <p:spPr>
          <a:xfrm>
            <a:off x="3594227" y="4583905"/>
            <a:ext cx="242902" cy="12659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TextBox 34"/>
          <p:cNvSpPr txBox="1">
            <a:spLocks noChangeArrowheads="1"/>
          </p:cNvSpPr>
          <p:nvPr/>
        </p:nvSpPr>
        <p:spPr bwMode="auto">
          <a:xfrm>
            <a:off x="3594227" y="6128568"/>
            <a:ext cx="2901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CH" sz="1600" b="1" dirty="0"/>
              <a:t>2n = </a:t>
            </a:r>
            <a:r>
              <a:rPr lang="de-CH" sz="1600" b="1" dirty="0" smtClean="0"/>
              <a:t>22/21, 24/23, or 26/25</a:t>
            </a:r>
            <a:endParaRPr lang="en-CA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633" y="3674229"/>
            <a:ext cx="2869580" cy="95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834" y="2186410"/>
            <a:ext cx="311449" cy="37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409" y="1855960"/>
            <a:ext cx="312425" cy="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852" y="3710537"/>
            <a:ext cx="311449" cy="37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852" y="4149934"/>
            <a:ext cx="311449" cy="37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396" y="4934962"/>
            <a:ext cx="2845847" cy="88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230" y="4998356"/>
            <a:ext cx="311449" cy="37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851" y="5393490"/>
            <a:ext cx="311449" cy="37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 rot="16200000">
            <a:off x="-64719" y="4962190"/>
            <a:ext cx="99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rgbClr val="C00000"/>
                </a:solidFill>
              </a:rPr>
              <a:t>~30myr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9144000" cy="666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4788" y="103188"/>
            <a:ext cx="8734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GB" altLang="fr-FR" b="1" dirty="0" smtClean="0">
                <a:solidFill>
                  <a:schemeClr val="bg1"/>
                </a:solidFill>
              </a:rPr>
              <a:t>Functionally apomictic parthenogenesis</a:t>
            </a:r>
            <a:endParaRPr lang="en-GB" altLang="fr-FR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1941" y="1449263"/>
            <a:ext cx="4367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-10 </a:t>
            </a:r>
            <a:r>
              <a:rPr lang="fr-CH" dirty="0" err="1" smtClean="0"/>
              <a:t>msat</a:t>
            </a:r>
            <a:r>
              <a:rPr lang="fr-CH" dirty="0" smtClean="0"/>
              <a:t> markers</a:t>
            </a:r>
          </a:p>
          <a:p>
            <a:r>
              <a:rPr lang="fr-CH" dirty="0" smtClean="0"/>
              <a:t>-250 </a:t>
            </a:r>
            <a:r>
              <a:rPr lang="fr-CH" dirty="0" err="1" smtClean="0"/>
              <a:t>offspring</a:t>
            </a:r>
            <a:r>
              <a:rPr lang="fr-CH" dirty="0" smtClean="0"/>
              <a:t>/ </a:t>
            </a:r>
            <a:r>
              <a:rPr lang="fr-CH" dirty="0" err="1" smtClean="0"/>
              <a:t>species</a:t>
            </a:r>
            <a:endParaRPr lang="fr-CH" dirty="0" smtClean="0"/>
          </a:p>
          <a:p>
            <a:endParaRPr lang="fr-CH" dirty="0"/>
          </a:p>
          <a:p>
            <a:r>
              <a:rPr lang="fr-CH" dirty="0" err="1" smtClean="0"/>
              <a:t>Heterozygosity</a:t>
            </a:r>
            <a:r>
              <a:rPr lang="fr-CH" dirty="0" smtClean="0"/>
              <a:t> </a:t>
            </a:r>
            <a:r>
              <a:rPr lang="fr-CH" dirty="0" err="1" smtClean="0"/>
              <a:t>fully</a:t>
            </a:r>
            <a:r>
              <a:rPr lang="fr-CH" dirty="0" smtClean="0"/>
              <a:t> </a:t>
            </a:r>
            <a:r>
              <a:rPr lang="fr-CH" dirty="0" err="1" smtClean="0"/>
              <a:t>maintained</a:t>
            </a:r>
            <a:r>
              <a:rPr lang="fr-CH" dirty="0" smtClean="0"/>
              <a:t> </a:t>
            </a:r>
          </a:p>
          <a:p>
            <a:r>
              <a:rPr lang="fr-CH" dirty="0" smtClean="0"/>
              <a:t>(&lt;0.33% </a:t>
            </a:r>
            <a:r>
              <a:rPr lang="fr-CH" dirty="0" err="1" smtClean="0"/>
              <a:t>recombination</a:t>
            </a:r>
            <a:r>
              <a:rPr lang="fr-CH" dirty="0" smtClean="0"/>
              <a:t>)</a:t>
            </a:r>
            <a:endParaRPr lang="fr-CH" dirty="0"/>
          </a:p>
        </p:txBody>
      </p:sp>
      <p:grpSp>
        <p:nvGrpSpPr>
          <p:cNvPr id="5" name="Group 4"/>
          <p:cNvGrpSpPr/>
          <p:nvPr/>
        </p:nvGrpSpPr>
        <p:grpSpPr>
          <a:xfrm>
            <a:off x="643406" y="902309"/>
            <a:ext cx="2542004" cy="3434504"/>
            <a:chOff x="643406" y="902309"/>
            <a:chExt cx="2542004" cy="3434504"/>
          </a:xfrm>
        </p:grpSpPr>
        <p:pic>
          <p:nvPicPr>
            <p:cNvPr id="12" name="Picture 6" descr="F:\p260111\Organized\BartTimemaPictures\knulli\BZ_110418_318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406" y="902309"/>
              <a:ext cx="2542004" cy="3434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1824117" y="2706603"/>
              <a:ext cx="56198" cy="373876"/>
            </a:xfrm>
            <a:prstGeom prst="rect">
              <a:avLst/>
            </a:prstGeom>
            <a:solidFill>
              <a:srgbClr val="FFC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90792" y="2699847"/>
              <a:ext cx="56198" cy="373876"/>
            </a:xfrm>
            <a:prstGeom prst="rect">
              <a:avLst/>
            </a:prstGeom>
            <a:solidFill>
              <a:srgbClr val="FFFF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34601" y="2818910"/>
              <a:ext cx="56198" cy="186938"/>
            </a:xfrm>
            <a:prstGeom prst="rect">
              <a:avLst/>
            </a:prstGeom>
            <a:solidFill>
              <a:srgbClr val="AD331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00328" y="2818910"/>
              <a:ext cx="56198" cy="186938"/>
            </a:xfrm>
            <a:prstGeom prst="rect">
              <a:avLst/>
            </a:prstGeom>
            <a:solidFill>
              <a:srgbClr val="E47B6A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824116" y="2630403"/>
              <a:ext cx="66675" cy="76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890791" y="2630403"/>
              <a:ext cx="66675" cy="76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919318" y="2764141"/>
              <a:ext cx="81957" cy="9346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985045" y="2764141"/>
              <a:ext cx="81957" cy="9346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19478" y="3423496"/>
            <a:ext cx="2542004" cy="3434504"/>
            <a:chOff x="643406" y="902309"/>
            <a:chExt cx="2542004" cy="3434504"/>
          </a:xfrm>
        </p:grpSpPr>
        <p:pic>
          <p:nvPicPr>
            <p:cNvPr id="32" name="Picture 6" descr="F:\p260111\Organized\BartTimemaPictures\knulli\BZ_110418_318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406" y="902309"/>
              <a:ext cx="2542004" cy="3434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/>
            <p:cNvSpPr/>
            <p:nvPr/>
          </p:nvSpPr>
          <p:spPr>
            <a:xfrm>
              <a:off x="1824117" y="2706603"/>
              <a:ext cx="56198" cy="373876"/>
            </a:xfrm>
            <a:prstGeom prst="rect">
              <a:avLst/>
            </a:prstGeom>
            <a:solidFill>
              <a:srgbClr val="FFC0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90792" y="2699847"/>
              <a:ext cx="56198" cy="373876"/>
            </a:xfrm>
            <a:prstGeom prst="rect">
              <a:avLst/>
            </a:prstGeom>
            <a:solidFill>
              <a:srgbClr val="FFFF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34601" y="2818910"/>
              <a:ext cx="56198" cy="186938"/>
            </a:xfrm>
            <a:prstGeom prst="rect">
              <a:avLst/>
            </a:prstGeom>
            <a:solidFill>
              <a:srgbClr val="AD331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000328" y="2818910"/>
              <a:ext cx="56198" cy="186938"/>
            </a:xfrm>
            <a:prstGeom prst="rect">
              <a:avLst/>
            </a:prstGeom>
            <a:solidFill>
              <a:srgbClr val="E47B6A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824116" y="2630403"/>
              <a:ext cx="66675" cy="76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890791" y="2630403"/>
              <a:ext cx="66675" cy="76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919318" y="2764141"/>
              <a:ext cx="81957" cy="9346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985045" y="2764141"/>
              <a:ext cx="81957" cy="9346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2525843" y="3252866"/>
            <a:ext cx="1071796" cy="1083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45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666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3"/>
          <p:cNvSpPr txBox="1">
            <a:spLocks noChangeArrowheads="1"/>
          </p:cNvSpPr>
          <p:nvPr/>
        </p:nvSpPr>
        <p:spPr bwMode="auto">
          <a:xfrm>
            <a:off x="204788" y="103188"/>
            <a:ext cx="8734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GB" altLang="fr-FR" b="1" dirty="0" smtClean="0">
                <a:solidFill>
                  <a:schemeClr val="bg1"/>
                </a:solidFill>
              </a:rPr>
              <a:t>Model system: </a:t>
            </a:r>
            <a:r>
              <a:rPr lang="en-GB" altLang="fr-FR" b="1" i="1" dirty="0" err="1" smtClean="0">
                <a:solidFill>
                  <a:schemeClr val="bg1"/>
                </a:solidFill>
              </a:rPr>
              <a:t>Timema</a:t>
            </a:r>
            <a:r>
              <a:rPr lang="en-GB" altLang="fr-FR" b="1" dirty="0" smtClean="0">
                <a:solidFill>
                  <a:schemeClr val="bg1"/>
                </a:solidFill>
              </a:rPr>
              <a:t> stick insects</a:t>
            </a:r>
            <a:endParaRPr lang="en-GB" altLang="fr-FR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lh5.googleusercontent.com/jgyB3ALLrAFewS_m-Mr9bQYzQ1M9eKa1jILwipQCTlKFS0Fyiv8JbynBgP5ODwkstNCZEBD3UNzWoo8ZlleSPv75OtDN8wcv6U33mb3Ph7B3W3fGaW750BWXfCNXQAOmQL284PX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"/>
          <a:stretch/>
        </p:blipFill>
        <p:spPr bwMode="auto">
          <a:xfrm>
            <a:off x="1398609" y="712033"/>
            <a:ext cx="6103968" cy="590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16200000">
            <a:off x="903218" y="4982312"/>
            <a:ext cx="99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rgbClr val="C00000"/>
                </a:solidFill>
              </a:rPr>
              <a:t>~30myr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9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9144000" cy="666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-42547" y="118178"/>
            <a:ext cx="8734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GB" altLang="fr-FR" b="1" dirty="0" smtClean="0">
                <a:solidFill>
                  <a:schemeClr val="bg1"/>
                </a:solidFill>
              </a:rPr>
              <a:t>Heterozygosity</a:t>
            </a:r>
            <a:endParaRPr lang="en-GB" altLang="fr-FR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lh6.googleusercontent.com/V2GUOLyL6VniSUKKQe2VZEmaKJfUcmSKTbSmo2PEKtT4y9u3CzK1nG0z25THu3pVckRm_D7U3iZu108na5OjD3XvG1yFsVnPMpY0-7KKd5VF78KvhrmrCsw6t6oe_Sq_jbvnaQ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78" y="1235783"/>
            <a:ext cx="7840598" cy="472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02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9144000" cy="666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3657" y="100554"/>
            <a:ext cx="8734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GB" altLang="fr-FR" b="1" dirty="0" smtClean="0">
                <a:solidFill>
                  <a:schemeClr val="bg1"/>
                </a:solidFill>
              </a:rPr>
              <a:t>Heterozygosity</a:t>
            </a:r>
            <a:endParaRPr lang="en-GB" altLang="fr-FR" b="1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46" y="694935"/>
            <a:ext cx="7562648" cy="6068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46899" y="694935"/>
            <a:ext cx="1403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dirty="0" err="1" smtClean="0"/>
              <a:t>Deletions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8627" y="2132927"/>
            <a:ext cx="15798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dirty="0" smtClean="0"/>
              <a:t>Duplications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6899" y="3740497"/>
            <a:ext cx="15798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dirty="0" smtClean="0"/>
              <a:t>Insertions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46899" y="5214703"/>
            <a:ext cx="15798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dirty="0" smtClean="0"/>
              <a:t>Inversions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7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9144000" cy="666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88152" y="6519684"/>
            <a:ext cx="1455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 err="1"/>
              <a:t>Jaron</a:t>
            </a:r>
            <a:r>
              <a:rPr lang="fr-CH" sz="1200" dirty="0"/>
              <a:t> et al. </a:t>
            </a:r>
            <a:r>
              <a:rPr lang="fr-CH" sz="1200" dirty="0" smtClean="0"/>
              <a:t>in </a:t>
            </a:r>
            <a:r>
              <a:rPr lang="fr-CH" sz="1200" dirty="0" err="1"/>
              <a:t>prep</a:t>
            </a:r>
            <a:endParaRPr lang="fr-CH" sz="12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-42547" y="118178"/>
            <a:ext cx="8734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GB" altLang="fr-FR" b="1" dirty="0" smtClean="0">
                <a:solidFill>
                  <a:schemeClr val="bg1"/>
                </a:solidFill>
              </a:rPr>
              <a:t>Heterozygosity</a:t>
            </a:r>
            <a:endParaRPr lang="en-GB" altLang="fr-FR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lh4.googleusercontent.com/GiMYEsS-Mj-1JjRl3pWcfE5R1aL3qbMv579G6VMoK9F8RBZiDRdMYEHzV1T1YCkoHYuijrdRejlWohQVmVW6o7HNJp6SokHSvef7OoTo17URXZMWtW8E3kedPSWoHyoGaSm52ud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63"/>
          <a:stretch/>
        </p:blipFill>
        <p:spPr bwMode="auto">
          <a:xfrm>
            <a:off x="1231304" y="914402"/>
            <a:ext cx="5991094" cy="548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5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71016" y="6516255"/>
            <a:ext cx="32528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200" dirty="0" err="1"/>
              <a:t>Jaron</a:t>
            </a:r>
            <a:r>
              <a:rPr lang="fr-CH" sz="1200" dirty="0"/>
              <a:t> </a:t>
            </a:r>
            <a:r>
              <a:rPr lang="fr-CH" sz="1200" dirty="0" smtClean="0"/>
              <a:t>et al. </a:t>
            </a:r>
            <a:r>
              <a:rPr lang="fr-CH" sz="1200" dirty="0" err="1" smtClean="0"/>
              <a:t>bioRxiv</a:t>
            </a:r>
            <a:r>
              <a:rPr lang="fr-CH" sz="1200" dirty="0"/>
              <a:t>. </a:t>
            </a:r>
            <a:r>
              <a:rPr lang="fr-CH" sz="1200" dirty="0" smtClean="0"/>
              <a:t>2018:10.1101/497495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968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4952" y="103188"/>
            <a:ext cx="89791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GB" altLang="fr-FR" b="1" dirty="0" smtClean="0">
                <a:solidFill>
                  <a:schemeClr val="bg1"/>
                </a:solidFill>
              </a:rPr>
              <a:t>Asexual animals are “completely” homozygous except if of hybrid origin</a:t>
            </a:r>
            <a:endParaRPr lang="en-GB" altLang="fr-FR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0" y="1159966"/>
            <a:ext cx="7772010" cy="51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3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56114</TotalTime>
  <Words>154</Words>
  <Application>Microsoft Office PowerPoint</Application>
  <PresentationFormat>On-screen Show (4:3)</PresentationFormat>
  <Paragraphs>47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Tanja</dc:creator>
  <cp:lastModifiedBy>Tanja Schwander</cp:lastModifiedBy>
  <cp:revision>1668</cp:revision>
  <dcterms:created xsi:type="dcterms:W3CDTF">2008-10-27T21:59:51Z</dcterms:created>
  <dcterms:modified xsi:type="dcterms:W3CDTF">2019-12-04T08:22:44Z</dcterms:modified>
</cp:coreProperties>
</file>