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6" r:id="rId23"/>
    <p:sldId id="287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66CC"/>
    <a:srgbClr val="99CCFF"/>
    <a:srgbClr val="33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8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5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8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50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50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70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2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64547E-0DDD-43CD-870A-CCBD4ADBF3C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3ECAF0-607E-43CB-A520-10AD8C7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3AB16-0F1C-4318-943A-65C465446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básicos de rede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DFC248-C318-467C-B4D6-25AF290B9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Susana Gouveia Fusca</a:t>
            </a:r>
          </a:p>
        </p:txBody>
      </p:sp>
    </p:spTree>
    <p:extLst>
      <p:ext uri="{BB962C8B-B14F-4D97-AF65-F5344CB8AC3E}">
        <p14:creationId xmlns:p14="http://schemas.microsoft.com/office/powerpoint/2010/main" val="92367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D577-2313-4D66-835C-5F46F786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428" y="646721"/>
            <a:ext cx="5777144" cy="1077766"/>
          </a:xfrm>
        </p:spPr>
        <p:txBody>
          <a:bodyPr>
            <a:normAutofit/>
          </a:bodyPr>
          <a:lstStyle/>
          <a:p>
            <a:r>
              <a:rPr lang="pt-BR" sz="2200" dirty="0"/>
              <a:t>Categorias de rede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885145-3B35-4D0E-96A1-BC60BAB72013}"/>
              </a:ext>
            </a:extLst>
          </p:cNvPr>
          <p:cNvSpPr txBox="1"/>
          <p:nvPr/>
        </p:nvSpPr>
        <p:spPr>
          <a:xfrm>
            <a:off x="2710137" y="2521059"/>
            <a:ext cx="67717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PAN: </a:t>
            </a:r>
            <a:r>
              <a:rPr lang="pt-BR" sz="2800" dirty="0">
                <a:solidFill>
                  <a:schemeClr val="bg2"/>
                </a:solidFill>
              </a:rPr>
              <a:t>uso pessoal, como em casa</a:t>
            </a:r>
            <a:endParaRPr lang="pt-BR" sz="2800" dirty="0"/>
          </a:p>
          <a:p>
            <a:r>
              <a:rPr lang="pt-BR" sz="2800" dirty="0"/>
              <a:t>LAN: </a:t>
            </a:r>
            <a:r>
              <a:rPr lang="pt-BR" sz="2800" dirty="0">
                <a:solidFill>
                  <a:schemeClr val="bg2"/>
                </a:solidFill>
              </a:rPr>
              <a:t>uso privado, como empresas</a:t>
            </a:r>
            <a:endParaRPr lang="pt-BR" sz="2800" dirty="0"/>
          </a:p>
          <a:p>
            <a:r>
              <a:rPr lang="pt-BR" sz="2800" dirty="0"/>
              <a:t>MAN: </a:t>
            </a:r>
            <a:r>
              <a:rPr lang="pt-BR" sz="2800" dirty="0">
                <a:solidFill>
                  <a:schemeClr val="bg2"/>
                </a:solidFill>
              </a:rPr>
              <a:t>uso maior, como em cidades</a:t>
            </a:r>
            <a:endParaRPr lang="pt-BR" sz="2800" dirty="0"/>
          </a:p>
          <a:p>
            <a:r>
              <a:rPr lang="pt-BR" sz="2800" dirty="0"/>
              <a:t>WAN: </a:t>
            </a:r>
            <a:r>
              <a:rPr lang="pt-BR" sz="2800" dirty="0">
                <a:solidFill>
                  <a:schemeClr val="bg2"/>
                </a:solidFill>
              </a:rPr>
              <a:t>uso em grande escala, como em países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7716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CA558-489C-4B07-A98E-E67D984E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pt-BR" dirty="0"/>
              <a:t>COMUTAÇÃO DE CIRCUITO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5D17A-8E70-4A10-8D6E-B6D782B3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ETAPAS:</a:t>
            </a:r>
          </a:p>
          <a:p>
            <a:pPr marL="0" indent="0">
              <a:buNone/>
            </a:pPr>
            <a:r>
              <a:rPr lang="pt-BR" dirty="0"/>
              <a:t>ESTABELECIMENTO DO CIRCUITO: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ao ligar para uma pessoa, antes dela atender é realizada uma reserva de  banda larga;</a:t>
            </a:r>
          </a:p>
          <a:p>
            <a:pPr marL="0" indent="0">
              <a:buNone/>
            </a:pPr>
            <a:r>
              <a:rPr lang="pt-BR" dirty="0"/>
              <a:t>TRANFERÊNCIA DE VOZ: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depois que é estabelecido o circuito (a pessoa atende), começa a transmissão de voz, onde acontece a conversa;</a:t>
            </a:r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DESCONEXÃO DO CIRCUITO: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quando finalizada a conversa, a pessoa que ligou deve desligar, assim ocorrerá a largura de banda é dispensada para os aparelhos.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EB17D-9E75-4C26-8E72-66628A6A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1982"/>
            <a:ext cx="3794760" cy="2194036"/>
          </a:xfrm>
        </p:spPr>
        <p:txBody>
          <a:bodyPr/>
          <a:lstStyle/>
          <a:p>
            <a:pPr algn="just"/>
            <a:r>
              <a:rPr lang="pt-BR" dirty="0"/>
              <a:t>É  utilizado na maioria das vezes no funcionamento de conversas de telefone, tem como objetivo garantir que o caminho da mensagem seja realizado. Nele há três etapas a seres feitas.</a:t>
            </a:r>
          </a:p>
        </p:txBody>
      </p:sp>
    </p:spTree>
    <p:extLst>
      <p:ext uri="{BB962C8B-B14F-4D97-AF65-F5344CB8AC3E}">
        <p14:creationId xmlns:p14="http://schemas.microsoft.com/office/powerpoint/2010/main" val="133675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5262-C025-4D74-A873-CFADF6331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665" y="705594"/>
            <a:ext cx="5448670" cy="1119936"/>
          </a:xfrm>
        </p:spPr>
        <p:txBody>
          <a:bodyPr>
            <a:normAutofit/>
          </a:bodyPr>
          <a:lstStyle/>
          <a:p>
            <a:r>
              <a:rPr lang="pt-BR" sz="2200" dirty="0"/>
              <a:t>CIRCUITO DE PACOTES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2E24B4-74F5-41B6-BE38-32BC5CB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189106"/>
            <a:ext cx="6801612" cy="12398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Nesse caso para enviar a mensagem ela é separada em diversos pacotes, não é realizado um estabelecimento do caminho que a mensagem percorrerá, então cada pacote pode ir por um caminho e chegar bagunçados e também não é feita uma reserva de banda.</a:t>
            </a:r>
          </a:p>
        </p:txBody>
      </p:sp>
    </p:spTree>
    <p:extLst>
      <p:ext uri="{BB962C8B-B14F-4D97-AF65-F5344CB8AC3E}">
        <p14:creationId xmlns:p14="http://schemas.microsoft.com/office/powerpoint/2010/main" val="95671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152E-440A-4CD3-8509-1C8308EB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pt-BR" dirty="0"/>
              <a:t>CONCEITO DE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13089-A69C-48EC-937D-E3E703C4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ELEMENTOS DO PROTOCOLO:</a:t>
            </a:r>
          </a:p>
          <a:p>
            <a:pPr marL="0" indent="0">
              <a:buNone/>
            </a:pPr>
            <a:r>
              <a:rPr lang="pt-BR" dirty="0"/>
              <a:t>SINTAXE: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é o formato dos dados e a sequência em que os bits são mostrados;</a:t>
            </a:r>
          </a:p>
          <a:p>
            <a:pPr marL="0" indent="0">
              <a:buNone/>
            </a:pPr>
            <a:r>
              <a:rPr lang="pt-BR" dirty="0"/>
              <a:t>SEMÂNTICA: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apresenta o significado de cada mensagem;</a:t>
            </a:r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TEMPORIZAÇÃO: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é estabelecido quando os dados devem ser encaminhados.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4B4F22-CE80-458E-91BB-1A34A323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457964"/>
            <a:ext cx="3794760" cy="219403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É um conjunto de regras que são estabelecidos por alguma organização, como a ISO e IEEE. É  importante para que a comunicação seja compreendida de maneira correta.</a:t>
            </a:r>
          </a:p>
          <a:p>
            <a:pPr algn="just"/>
            <a:r>
              <a:rPr lang="pt-BR" dirty="0"/>
              <a:t>Para o protocolo funcionar se deve:  realizar as funções, que as máquinas compreendam a mensagem passada, que respondam do mesmo jeito e uma confirmação</a:t>
            </a:r>
          </a:p>
        </p:txBody>
      </p:sp>
    </p:spTree>
    <p:extLst>
      <p:ext uri="{BB962C8B-B14F-4D97-AF65-F5344CB8AC3E}">
        <p14:creationId xmlns:p14="http://schemas.microsoft.com/office/powerpoint/2010/main" val="122940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85334-1A65-4280-9153-5BC3F0FB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15" y="804672"/>
            <a:ext cx="4486656" cy="1141497"/>
          </a:xfrm>
        </p:spPr>
        <p:txBody>
          <a:bodyPr/>
          <a:lstStyle/>
          <a:p>
            <a:r>
              <a:rPr lang="pt-BR" dirty="0"/>
              <a:t>CONCEITO DE CAMADAS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6B0EBA-8EBC-4134-8EEC-827660A74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763" y="2278108"/>
            <a:ext cx="3794760" cy="2194036"/>
          </a:xfrm>
        </p:spPr>
        <p:txBody>
          <a:bodyPr/>
          <a:lstStyle/>
          <a:p>
            <a:pPr algn="just"/>
            <a:r>
              <a:rPr lang="pt-BR" dirty="0"/>
              <a:t>Cada camada realiza uma função específica (camadas do mesmo nível realizam funções parecidas). Também é estabelecido um conceito de hierarquia, cada camada pega os serviços da camada anterior. Assim os dados são transmitidos de camada em camada até chegar ao destino.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BE50525-EE27-4380-AF83-8EBE8C326307}"/>
              </a:ext>
            </a:extLst>
          </p:cNvPr>
          <p:cNvSpPr/>
          <p:nvPr/>
        </p:nvSpPr>
        <p:spPr>
          <a:xfrm>
            <a:off x="6942338" y="497150"/>
            <a:ext cx="257452" cy="3075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55DBB7C-5388-4DE9-AB08-E9CF623B2DDF}"/>
              </a:ext>
            </a:extLst>
          </p:cNvPr>
          <p:cNvCxnSpPr>
            <a:stCxn id="5" idx="4"/>
          </p:cNvCxnSpPr>
          <p:nvPr/>
        </p:nvCxnSpPr>
        <p:spPr>
          <a:xfrm flipH="1">
            <a:off x="7066626" y="804672"/>
            <a:ext cx="4438" cy="535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2349F0-CCD6-418B-8F2F-2BD6DA243BB6}"/>
              </a:ext>
            </a:extLst>
          </p:cNvPr>
          <p:cNvCxnSpPr>
            <a:cxnSpLocks/>
          </p:cNvCxnSpPr>
          <p:nvPr/>
        </p:nvCxnSpPr>
        <p:spPr>
          <a:xfrm>
            <a:off x="6870458" y="941035"/>
            <a:ext cx="3923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E4EAB99-CFB1-4CFE-9C68-FCD5E258A7F9}"/>
              </a:ext>
            </a:extLst>
          </p:cNvPr>
          <p:cNvCxnSpPr>
            <a:cxnSpLocks/>
          </p:cNvCxnSpPr>
          <p:nvPr/>
        </p:nvCxnSpPr>
        <p:spPr>
          <a:xfrm flipH="1">
            <a:off x="6902389" y="1340528"/>
            <a:ext cx="164236" cy="2396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1F130B5-7971-4D56-A0BB-88D58DE8A727}"/>
              </a:ext>
            </a:extLst>
          </p:cNvPr>
          <p:cNvCxnSpPr>
            <a:cxnSpLocks/>
          </p:cNvCxnSpPr>
          <p:nvPr/>
        </p:nvCxnSpPr>
        <p:spPr>
          <a:xfrm>
            <a:off x="7066624" y="1340528"/>
            <a:ext cx="164237" cy="2396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AF9DE29-957D-4BE8-B80E-A164A6D8CF4A}"/>
              </a:ext>
            </a:extLst>
          </p:cNvPr>
          <p:cNvSpPr txBox="1"/>
          <p:nvPr/>
        </p:nvSpPr>
        <p:spPr>
          <a:xfrm>
            <a:off x="6729031" y="1580225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emissor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D834269-1FAA-4628-8AAB-61194042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974" y="497150"/>
            <a:ext cx="1037364" cy="117267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224137-B5C8-4FC9-9CD4-10CDDAA898B1}"/>
              </a:ext>
            </a:extLst>
          </p:cNvPr>
          <p:cNvSpPr txBox="1"/>
          <p:nvPr/>
        </p:nvSpPr>
        <p:spPr>
          <a:xfrm>
            <a:off x="10565329" y="1580224"/>
            <a:ext cx="73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receptor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50A51E5-D76F-493F-9274-2F33CF24D498}"/>
              </a:ext>
            </a:extLst>
          </p:cNvPr>
          <p:cNvSpPr txBox="1"/>
          <p:nvPr/>
        </p:nvSpPr>
        <p:spPr>
          <a:xfrm>
            <a:off x="6462941" y="2219414"/>
            <a:ext cx="1207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emissor escreve uma carta, coloca o endereço e põe no correio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B577A38-D5FF-489B-8F7B-37107EBEA06F}"/>
              </a:ext>
            </a:extLst>
          </p:cNvPr>
          <p:cNvSpPr/>
          <p:nvPr/>
        </p:nvSpPr>
        <p:spPr>
          <a:xfrm>
            <a:off x="6462941" y="2219414"/>
            <a:ext cx="1207363" cy="1015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313832B-7EF2-4147-86C2-8D99795A2298}"/>
              </a:ext>
            </a:extLst>
          </p:cNvPr>
          <p:cNvSpPr txBox="1"/>
          <p:nvPr/>
        </p:nvSpPr>
        <p:spPr>
          <a:xfrm>
            <a:off x="6533959" y="3647274"/>
            <a:ext cx="106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carteira pega a carta e coloca no ponto mais perto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BE0FA0C-5B94-4FBA-9E46-07F8A6FC252B}"/>
              </a:ext>
            </a:extLst>
          </p:cNvPr>
          <p:cNvSpPr/>
          <p:nvPr/>
        </p:nvSpPr>
        <p:spPr>
          <a:xfrm>
            <a:off x="6499836" y="3610591"/>
            <a:ext cx="1207363" cy="1015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B0129AC-CCA6-46EB-A120-2A35AD5180E2}"/>
              </a:ext>
            </a:extLst>
          </p:cNvPr>
          <p:cNvSpPr txBox="1"/>
          <p:nvPr/>
        </p:nvSpPr>
        <p:spPr>
          <a:xfrm>
            <a:off x="6570845" y="4995198"/>
            <a:ext cx="99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carta é classificada e depois colocada em algum transporte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EF2F81C-BC7F-4F9A-B3E3-54FA9206F2FA}"/>
              </a:ext>
            </a:extLst>
          </p:cNvPr>
          <p:cNvSpPr/>
          <p:nvPr/>
        </p:nvSpPr>
        <p:spPr>
          <a:xfrm>
            <a:off x="6462941" y="5001768"/>
            <a:ext cx="1207363" cy="1179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13C2443-6F06-4113-A64B-BDD92DADD7C5}"/>
              </a:ext>
            </a:extLst>
          </p:cNvPr>
          <p:cNvSpPr txBox="1"/>
          <p:nvPr/>
        </p:nvSpPr>
        <p:spPr>
          <a:xfrm>
            <a:off x="10632061" y="3641147"/>
            <a:ext cx="1065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carta é classificada e entregue ao receptor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C89BDD8-6DDA-4A9B-BB69-FFF7E6A42723}"/>
              </a:ext>
            </a:extLst>
          </p:cNvPr>
          <p:cNvSpPr/>
          <p:nvPr/>
        </p:nvSpPr>
        <p:spPr>
          <a:xfrm>
            <a:off x="10529937" y="3590736"/>
            <a:ext cx="1065323" cy="1052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02975F-EB9B-4BAE-BC95-77222C990125}"/>
              </a:ext>
            </a:extLst>
          </p:cNvPr>
          <p:cNvSpPr txBox="1"/>
          <p:nvPr/>
        </p:nvSpPr>
        <p:spPr>
          <a:xfrm>
            <a:off x="10565329" y="2201190"/>
            <a:ext cx="998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receptor com a carta em mãos, abre e lê a carta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6084191-F095-4D2A-9263-EB5611A2862D}"/>
              </a:ext>
            </a:extLst>
          </p:cNvPr>
          <p:cNvSpPr/>
          <p:nvPr/>
        </p:nvSpPr>
        <p:spPr>
          <a:xfrm>
            <a:off x="10526557" y="2219414"/>
            <a:ext cx="1037363" cy="1015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6C94805-0216-4E92-A32D-31ECE2CEC792}"/>
              </a:ext>
            </a:extLst>
          </p:cNvPr>
          <p:cNvSpPr txBox="1"/>
          <p:nvPr/>
        </p:nvSpPr>
        <p:spPr>
          <a:xfrm>
            <a:off x="10565329" y="5165681"/>
            <a:ext cx="106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carta chega ao posto local dos correios por meio do transporte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A659FDB-3C20-4F96-9510-CAC6EA41449E}"/>
              </a:ext>
            </a:extLst>
          </p:cNvPr>
          <p:cNvSpPr/>
          <p:nvPr/>
        </p:nvSpPr>
        <p:spPr>
          <a:xfrm>
            <a:off x="10526557" y="5111496"/>
            <a:ext cx="1065323" cy="1069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F336A754-DCD3-46D8-B77B-655A326C87E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066621" y="3235077"/>
            <a:ext cx="2" cy="412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60FF90F-A898-4836-AC6C-E17D2B7EC6F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66618" y="4632824"/>
            <a:ext cx="5" cy="36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1F268B7-A29E-42D5-926C-3DD7685D2D88}"/>
              </a:ext>
            </a:extLst>
          </p:cNvPr>
          <p:cNvCxnSpPr>
            <a:cxnSpLocks/>
          </p:cNvCxnSpPr>
          <p:nvPr/>
        </p:nvCxnSpPr>
        <p:spPr>
          <a:xfrm>
            <a:off x="6984507" y="6195527"/>
            <a:ext cx="0" cy="309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E073F28-6EB1-408C-894A-0AE795CCC925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11059219" y="4643082"/>
            <a:ext cx="3380" cy="468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BA0B20D-B295-48E7-81AD-6B249B4F7ACC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11045239" y="3235077"/>
            <a:ext cx="17360" cy="355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C05F811-FFAB-459F-8A3F-0131F3600DB3}"/>
              </a:ext>
            </a:extLst>
          </p:cNvPr>
          <p:cNvCxnSpPr>
            <a:cxnSpLocks/>
          </p:cNvCxnSpPr>
          <p:nvPr/>
        </p:nvCxnSpPr>
        <p:spPr>
          <a:xfrm>
            <a:off x="11053919" y="6181344"/>
            <a:ext cx="5300" cy="346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120B037-E8CE-48DC-B846-3E6C45563AD9}"/>
              </a:ext>
            </a:extLst>
          </p:cNvPr>
          <p:cNvCxnSpPr>
            <a:cxnSpLocks/>
          </p:cNvCxnSpPr>
          <p:nvPr/>
        </p:nvCxnSpPr>
        <p:spPr>
          <a:xfrm>
            <a:off x="6984507" y="6504967"/>
            <a:ext cx="4078092" cy="22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CBE64A1-5340-4270-BED9-13D3ABC552D8}"/>
              </a:ext>
            </a:extLst>
          </p:cNvPr>
          <p:cNvSpPr txBox="1"/>
          <p:nvPr/>
        </p:nvSpPr>
        <p:spPr>
          <a:xfrm>
            <a:off x="8128115" y="252435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 superior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058D420-83CC-4258-B48F-765F0C7AA06B}"/>
              </a:ext>
            </a:extLst>
          </p:cNvPr>
          <p:cNvSpPr txBox="1"/>
          <p:nvPr/>
        </p:nvSpPr>
        <p:spPr>
          <a:xfrm>
            <a:off x="7965848" y="387197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 intermediária 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268AB46-56E2-4723-B440-64D37027B4FC}"/>
              </a:ext>
            </a:extLst>
          </p:cNvPr>
          <p:cNvSpPr txBox="1"/>
          <p:nvPr/>
        </p:nvSpPr>
        <p:spPr>
          <a:xfrm>
            <a:off x="8176525" y="5354472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 inferior</a:t>
            </a:r>
          </a:p>
        </p:txBody>
      </p:sp>
    </p:spTree>
    <p:extLst>
      <p:ext uri="{BB962C8B-B14F-4D97-AF65-F5344CB8AC3E}">
        <p14:creationId xmlns:p14="http://schemas.microsoft.com/office/powerpoint/2010/main" val="386503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3EB185-77FB-43CB-915A-D7584CA7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4000" y="1153024"/>
            <a:ext cx="1201504" cy="418399"/>
          </a:xfrm>
        </p:spPr>
        <p:txBody>
          <a:bodyPr>
            <a:noAutofit/>
          </a:bodyPr>
          <a:lstStyle/>
          <a:p>
            <a:r>
              <a:rPr lang="pt-BR" sz="2200" dirty="0">
                <a:solidFill>
                  <a:schemeClr val="tx2"/>
                </a:solidFill>
              </a:rPr>
              <a:t>OSI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0EA007-A74F-4830-9EA2-973964DE0F85}"/>
              </a:ext>
            </a:extLst>
          </p:cNvPr>
          <p:cNvSpPr/>
          <p:nvPr/>
        </p:nvSpPr>
        <p:spPr>
          <a:xfrm>
            <a:off x="6096000" y="-17755"/>
            <a:ext cx="6096000" cy="68757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C5823-54BB-4439-A75A-F1C484C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01" y="193086"/>
            <a:ext cx="4494998" cy="1134640"/>
          </a:xfrm>
        </p:spPr>
        <p:txBody>
          <a:bodyPr/>
          <a:lstStyle/>
          <a:p>
            <a:r>
              <a:rPr lang="pt-BR" sz="2600" dirty="0"/>
              <a:t>MODELOS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EE3985-B5DA-4083-B40F-25C112E3A7DD}"/>
              </a:ext>
            </a:extLst>
          </p:cNvPr>
          <p:cNvSpPr txBox="1"/>
          <p:nvPr/>
        </p:nvSpPr>
        <p:spPr>
          <a:xfrm>
            <a:off x="8647710" y="1779653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CTP/IP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2D00056-EA96-4E40-9385-3D4BBC956F3F}"/>
              </a:ext>
            </a:extLst>
          </p:cNvPr>
          <p:cNvSpPr/>
          <p:nvPr/>
        </p:nvSpPr>
        <p:spPr>
          <a:xfrm>
            <a:off x="1867257" y="1715220"/>
            <a:ext cx="1686757" cy="418399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43DB31-0FD7-4C0F-8E25-3642B2ECE311}"/>
              </a:ext>
            </a:extLst>
          </p:cNvPr>
          <p:cNvSpPr/>
          <p:nvPr/>
        </p:nvSpPr>
        <p:spPr>
          <a:xfrm>
            <a:off x="1875404" y="2421213"/>
            <a:ext cx="1686757" cy="418399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APRESENTAÇÃO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A810F3-07A0-4C0A-A44D-7F888DF5D772}"/>
              </a:ext>
            </a:extLst>
          </p:cNvPr>
          <p:cNvSpPr/>
          <p:nvPr/>
        </p:nvSpPr>
        <p:spPr>
          <a:xfrm>
            <a:off x="1865784" y="3125720"/>
            <a:ext cx="1686757" cy="418399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77FE46-6602-418D-9712-5F73153EDB6C}"/>
              </a:ext>
            </a:extLst>
          </p:cNvPr>
          <p:cNvSpPr/>
          <p:nvPr/>
        </p:nvSpPr>
        <p:spPr>
          <a:xfrm>
            <a:off x="1875404" y="3831713"/>
            <a:ext cx="1686757" cy="418399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306C7B-5052-4FB8-A20D-5F3070D5DED1}"/>
              </a:ext>
            </a:extLst>
          </p:cNvPr>
          <p:cNvSpPr/>
          <p:nvPr/>
        </p:nvSpPr>
        <p:spPr>
          <a:xfrm>
            <a:off x="1865784" y="4534735"/>
            <a:ext cx="1686757" cy="418399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56684BF-4469-4E9A-AFC5-8EA7471DA8AA}"/>
              </a:ext>
            </a:extLst>
          </p:cNvPr>
          <p:cNvSpPr/>
          <p:nvPr/>
        </p:nvSpPr>
        <p:spPr>
          <a:xfrm>
            <a:off x="1875405" y="5237574"/>
            <a:ext cx="1686757" cy="418399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ENLANCE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B9F185D-ABC2-4819-AC94-27F3810001CF}"/>
              </a:ext>
            </a:extLst>
          </p:cNvPr>
          <p:cNvSpPr/>
          <p:nvPr/>
        </p:nvSpPr>
        <p:spPr>
          <a:xfrm>
            <a:off x="1875405" y="5940596"/>
            <a:ext cx="1686757" cy="418399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FÍSICA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09FCE1-DDA0-49FD-A48A-982DFE1B121D}"/>
              </a:ext>
            </a:extLst>
          </p:cNvPr>
          <p:cNvSpPr/>
          <p:nvPr/>
        </p:nvSpPr>
        <p:spPr>
          <a:xfrm>
            <a:off x="8369271" y="5418497"/>
            <a:ext cx="1810185" cy="661064"/>
          </a:xfrm>
          <a:prstGeom prst="rect">
            <a:avLst/>
          </a:prstGeom>
          <a:solidFill>
            <a:srgbClr val="CC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FÍSICA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252E7A-58F9-4D75-B9BE-7E3ADF778605}"/>
              </a:ext>
            </a:extLst>
          </p:cNvPr>
          <p:cNvSpPr/>
          <p:nvPr/>
        </p:nvSpPr>
        <p:spPr>
          <a:xfrm>
            <a:off x="8369271" y="4070789"/>
            <a:ext cx="1810185" cy="1058805"/>
          </a:xfrm>
          <a:prstGeom prst="rect">
            <a:avLst/>
          </a:prstGeom>
          <a:solidFill>
            <a:srgbClr val="CC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C12661-E2B7-474D-AD2E-ECE9FDEA4AF3}"/>
              </a:ext>
            </a:extLst>
          </p:cNvPr>
          <p:cNvSpPr/>
          <p:nvPr/>
        </p:nvSpPr>
        <p:spPr>
          <a:xfrm>
            <a:off x="8369271" y="3261935"/>
            <a:ext cx="1810185" cy="550415"/>
          </a:xfrm>
          <a:prstGeom prst="rect">
            <a:avLst/>
          </a:prstGeom>
          <a:solidFill>
            <a:srgbClr val="CC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B395B0A-5A68-4051-9253-8FFE7662924E}"/>
              </a:ext>
            </a:extLst>
          </p:cNvPr>
          <p:cNvSpPr/>
          <p:nvPr/>
        </p:nvSpPr>
        <p:spPr>
          <a:xfrm>
            <a:off x="8343499" y="2389642"/>
            <a:ext cx="1810185" cy="562580"/>
          </a:xfrm>
          <a:prstGeom prst="rect">
            <a:avLst/>
          </a:prstGeom>
          <a:solidFill>
            <a:srgbClr val="CC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303804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CDD99-AFD6-4583-A348-75E71DC1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880" y="513556"/>
            <a:ext cx="5262239" cy="1042256"/>
          </a:xfrm>
        </p:spPr>
        <p:txBody>
          <a:bodyPr>
            <a:normAutofit/>
          </a:bodyPr>
          <a:lstStyle/>
          <a:p>
            <a:r>
              <a:rPr lang="pt-BR" sz="2200" dirty="0"/>
              <a:t>CAMADA FÍSICA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FADCD-4938-41DA-87F1-A0BE399D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2189106"/>
            <a:ext cx="6801612" cy="1239894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É a última camada dos modelos  OSI e TCP/IP, abrange a parte elétrica, mecânica e os meios de transmissão.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Além disso, é nela que é realizada a transmissão de bits.</a:t>
            </a:r>
          </a:p>
        </p:txBody>
      </p:sp>
    </p:spTree>
    <p:extLst>
      <p:ext uri="{BB962C8B-B14F-4D97-AF65-F5344CB8AC3E}">
        <p14:creationId xmlns:p14="http://schemas.microsoft.com/office/powerpoint/2010/main" val="137633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CDD99-AFD6-4583-A348-75E71DC1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880" y="513556"/>
            <a:ext cx="5262239" cy="1042256"/>
          </a:xfrm>
        </p:spPr>
        <p:txBody>
          <a:bodyPr>
            <a:normAutofit/>
          </a:bodyPr>
          <a:lstStyle/>
          <a:p>
            <a:r>
              <a:rPr lang="pt-BR" sz="2200" dirty="0"/>
              <a:t>CAMADA FÍSICA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FADCD-4938-41DA-87F1-A0BE399D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2189106"/>
            <a:ext cx="6801612" cy="123989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8000" dirty="0">
                <a:solidFill>
                  <a:schemeClr val="bg1"/>
                </a:solidFill>
              </a:rPr>
              <a:t>Há dois tipos de sinais na camada, o digital e o analógico. </a:t>
            </a:r>
          </a:p>
          <a:p>
            <a:pPr algn="just"/>
            <a:r>
              <a:rPr lang="pt-BR" sz="8000" dirty="0">
                <a:solidFill>
                  <a:schemeClr val="bg1"/>
                </a:solidFill>
              </a:rPr>
              <a:t>DIGITAL: o sinal é constante e pode mudar para outro nível constante, é representado por formas. </a:t>
            </a:r>
          </a:p>
          <a:p>
            <a:pPr algn="just"/>
            <a:r>
              <a:rPr lang="pt-BR" sz="8000" dirty="0">
                <a:solidFill>
                  <a:schemeClr val="bg1"/>
                </a:solidFill>
              </a:rPr>
              <a:t>ANALÓGICO: o sinal varia aos poucos ao longo do tempo, é representado por ondas.</a:t>
            </a:r>
            <a:r>
              <a:rPr lang="pt-BR" sz="6200" dirty="0">
                <a:solidFill>
                  <a:schemeClr val="bg1"/>
                </a:solidFill>
              </a:rPr>
              <a:t>			</a:t>
            </a:r>
          </a:p>
          <a:p>
            <a:pPr algn="just"/>
            <a:endParaRPr lang="pt-BR" sz="4200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2137E3-3752-4AE0-8D09-E692EE3A6A37}"/>
              </a:ext>
            </a:extLst>
          </p:cNvPr>
          <p:cNvSpPr txBox="1"/>
          <p:nvPr/>
        </p:nvSpPr>
        <p:spPr>
          <a:xfrm>
            <a:off x="5319184" y="111858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Tipos de sinais</a:t>
            </a:r>
          </a:p>
        </p:txBody>
      </p:sp>
    </p:spTree>
    <p:extLst>
      <p:ext uri="{BB962C8B-B14F-4D97-AF65-F5344CB8AC3E}">
        <p14:creationId xmlns:p14="http://schemas.microsoft.com/office/powerpoint/2010/main" val="237001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17E7462E-66BB-4755-AB6A-238CFADAB6B9}"/>
              </a:ext>
            </a:extLst>
          </p:cNvPr>
          <p:cNvCxnSpPr>
            <a:cxnSpLocks/>
          </p:cNvCxnSpPr>
          <p:nvPr/>
        </p:nvCxnSpPr>
        <p:spPr>
          <a:xfrm>
            <a:off x="7041826" y="4443261"/>
            <a:ext cx="0" cy="13849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C38BE41-21DD-4CC2-80AD-8BAE107FEE90}"/>
              </a:ext>
            </a:extLst>
          </p:cNvPr>
          <p:cNvCxnSpPr>
            <a:cxnSpLocks/>
          </p:cNvCxnSpPr>
          <p:nvPr/>
        </p:nvCxnSpPr>
        <p:spPr>
          <a:xfrm>
            <a:off x="5095783" y="4412177"/>
            <a:ext cx="0" cy="13849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0801F2A-74B2-4859-B6A0-0368B34500A1}"/>
              </a:ext>
            </a:extLst>
          </p:cNvPr>
          <p:cNvCxnSpPr>
            <a:cxnSpLocks/>
          </p:cNvCxnSpPr>
          <p:nvPr/>
        </p:nvCxnSpPr>
        <p:spPr>
          <a:xfrm>
            <a:off x="6367123" y="4412177"/>
            <a:ext cx="0" cy="13849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34AA419-4486-4319-ABEC-CBDA81C41308}"/>
              </a:ext>
            </a:extLst>
          </p:cNvPr>
          <p:cNvCxnSpPr>
            <a:cxnSpLocks/>
          </p:cNvCxnSpPr>
          <p:nvPr/>
        </p:nvCxnSpPr>
        <p:spPr>
          <a:xfrm>
            <a:off x="5759003" y="4412177"/>
            <a:ext cx="0" cy="13849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591C394-6464-47C2-A5E1-D2491C02F97E}"/>
              </a:ext>
            </a:extLst>
          </p:cNvPr>
          <p:cNvCxnSpPr>
            <a:cxnSpLocks/>
          </p:cNvCxnSpPr>
          <p:nvPr/>
        </p:nvCxnSpPr>
        <p:spPr>
          <a:xfrm>
            <a:off x="4413682" y="4412177"/>
            <a:ext cx="0" cy="13849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DF9048D-75AB-49FD-8D8D-AD312A2C480C}"/>
              </a:ext>
            </a:extLst>
          </p:cNvPr>
          <p:cNvCxnSpPr>
            <a:cxnSpLocks/>
          </p:cNvCxnSpPr>
          <p:nvPr/>
        </p:nvCxnSpPr>
        <p:spPr>
          <a:xfrm>
            <a:off x="3737499" y="4412177"/>
            <a:ext cx="0" cy="13849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B6B73E7-7DEF-4D13-B534-1D40551D4243}"/>
              </a:ext>
            </a:extLst>
          </p:cNvPr>
          <p:cNvCxnSpPr/>
          <p:nvPr/>
        </p:nvCxnSpPr>
        <p:spPr>
          <a:xfrm>
            <a:off x="2743200" y="5397623"/>
            <a:ext cx="5681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87CDD99-AFD6-4583-A348-75E71DC1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880" y="513556"/>
            <a:ext cx="5262239" cy="1042256"/>
          </a:xfrm>
        </p:spPr>
        <p:txBody>
          <a:bodyPr>
            <a:normAutofit/>
          </a:bodyPr>
          <a:lstStyle/>
          <a:p>
            <a:r>
              <a:rPr lang="pt-BR" sz="2200" dirty="0"/>
              <a:t>CAMADA FÍSICA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FADCD-4938-41DA-87F1-A0BE399D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11" y="2092950"/>
            <a:ext cx="7176776" cy="123989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Os sinais digitais não são periódicos, então ele evolui sem exibir um padrão.  Existe somente dois níveis, nível 0(baixo) e nível 1(alto). E a sua taxa de transferência é pelo número de bits por segundo.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2137E3-3752-4AE0-8D09-E692EE3A6A37}"/>
              </a:ext>
            </a:extLst>
          </p:cNvPr>
          <p:cNvSpPr txBox="1"/>
          <p:nvPr/>
        </p:nvSpPr>
        <p:spPr>
          <a:xfrm>
            <a:off x="5400937" y="11185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Sinais digitais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8B5432E-6DA4-4D0E-B11E-A57E089960C9}"/>
              </a:ext>
            </a:extLst>
          </p:cNvPr>
          <p:cNvCxnSpPr>
            <a:cxnSpLocks/>
          </p:cNvCxnSpPr>
          <p:nvPr/>
        </p:nvCxnSpPr>
        <p:spPr>
          <a:xfrm>
            <a:off x="2769833" y="5397623"/>
            <a:ext cx="4946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8E56CBD-4497-44E9-A891-A2EBDE1000D3}"/>
              </a:ext>
            </a:extLst>
          </p:cNvPr>
          <p:cNvCxnSpPr/>
          <p:nvPr/>
        </p:nvCxnSpPr>
        <p:spPr>
          <a:xfrm>
            <a:off x="3062796" y="5397623"/>
            <a:ext cx="674703" cy="0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7D53A1D-073F-4162-A037-49C9497D414F}"/>
              </a:ext>
            </a:extLst>
          </p:cNvPr>
          <p:cNvCxnSpPr>
            <a:cxnSpLocks/>
          </p:cNvCxnSpPr>
          <p:nvPr/>
        </p:nvCxnSpPr>
        <p:spPr>
          <a:xfrm flipV="1">
            <a:off x="3737499" y="4873841"/>
            <a:ext cx="0" cy="523782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A1AAC5A-5124-41D9-A55A-95237221F4A9}"/>
              </a:ext>
            </a:extLst>
          </p:cNvPr>
          <p:cNvCxnSpPr>
            <a:cxnSpLocks/>
          </p:cNvCxnSpPr>
          <p:nvPr/>
        </p:nvCxnSpPr>
        <p:spPr>
          <a:xfrm flipV="1">
            <a:off x="4412202" y="4873841"/>
            <a:ext cx="0" cy="523782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82FC6DE-0B3C-4C3F-8764-75A4AEE883BB}"/>
              </a:ext>
            </a:extLst>
          </p:cNvPr>
          <p:cNvCxnSpPr/>
          <p:nvPr/>
        </p:nvCxnSpPr>
        <p:spPr>
          <a:xfrm>
            <a:off x="3737499" y="4873841"/>
            <a:ext cx="674703" cy="0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87B5850-4D99-45BB-A5D2-E9CB0685F0C7}"/>
              </a:ext>
            </a:extLst>
          </p:cNvPr>
          <p:cNvCxnSpPr/>
          <p:nvPr/>
        </p:nvCxnSpPr>
        <p:spPr>
          <a:xfrm>
            <a:off x="4412202" y="5397623"/>
            <a:ext cx="674703" cy="0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D62A6A0-522B-4A7B-B8E3-FB0DEBB4686B}"/>
              </a:ext>
            </a:extLst>
          </p:cNvPr>
          <p:cNvCxnSpPr/>
          <p:nvPr/>
        </p:nvCxnSpPr>
        <p:spPr>
          <a:xfrm>
            <a:off x="5095783" y="5397623"/>
            <a:ext cx="674703" cy="0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22A223F-C165-4641-9ACA-E5A23397B90D}"/>
              </a:ext>
            </a:extLst>
          </p:cNvPr>
          <p:cNvCxnSpPr>
            <a:cxnSpLocks/>
          </p:cNvCxnSpPr>
          <p:nvPr/>
        </p:nvCxnSpPr>
        <p:spPr>
          <a:xfrm flipV="1">
            <a:off x="5759003" y="4873841"/>
            <a:ext cx="0" cy="523782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79068C5-4E55-4027-AE37-6535D336195E}"/>
              </a:ext>
            </a:extLst>
          </p:cNvPr>
          <p:cNvCxnSpPr/>
          <p:nvPr/>
        </p:nvCxnSpPr>
        <p:spPr>
          <a:xfrm>
            <a:off x="5759003" y="4873841"/>
            <a:ext cx="674703" cy="0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598CBEC-22E2-4ECD-92FF-813A4004E448}"/>
              </a:ext>
            </a:extLst>
          </p:cNvPr>
          <p:cNvCxnSpPr/>
          <p:nvPr/>
        </p:nvCxnSpPr>
        <p:spPr>
          <a:xfrm>
            <a:off x="6367123" y="4873841"/>
            <a:ext cx="674703" cy="0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BCEF8E-1CCD-4202-8633-BA301382E0F4}"/>
              </a:ext>
            </a:extLst>
          </p:cNvPr>
          <p:cNvCxnSpPr>
            <a:cxnSpLocks/>
          </p:cNvCxnSpPr>
          <p:nvPr/>
        </p:nvCxnSpPr>
        <p:spPr>
          <a:xfrm flipV="1">
            <a:off x="7041826" y="4873841"/>
            <a:ext cx="0" cy="523782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440C302-BD23-4C32-BACD-5D5625106AE2}"/>
              </a:ext>
            </a:extLst>
          </p:cNvPr>
          <p:cNvCxnSpPr/>
          <p:nvPr/>
        </p:nvCxnSpPr>
        <p:spPr>
          <a:xfrm>
            <a:off x="7041826" y="5397623"/>
            <a:ext cx="674703" cy="0"/>
          </a:xfrm>
          <a:prstGeom prst="line">
            <a:avLst/>
          </a:prstGeom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3847F7B-D71D-438C-9DE6-67D479B65B21}"/>
              </a:ext>
            </a:extLst>
          </p:cNvPr>
          <p:cNvCxnSpPr/>
          <p:nvPr/>
        </p:nvCxnSpPr>
        <p:spPr>
          <a:xfrm flipV="1">
            <a:off x="3062796" y="3332844"/>
            <a:ext cx="79899" cy="246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DC173EC-C669-434D-B280-4C862B623B36}"/>
              </a:ext>
            </a:extLst>
          </p:cNvPr>
          <p:cNvSpPr txBox="1"/>
          <p:nvPr/>
        </p:nvSpPr>
        <p:spPr>
          <a:xfrm>
            <a:off x="7788043" y="539762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tempo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6D03BCB-BB2E-494D-8FE4-1FD320101AAF}"/>
              </a:ext>
            </a:extLst>
          </p:cNvPr>
          <p:cNvCxnSpPr>
            <a:cxnSpLocks/>
          </p:cNvCxnSpPr>
          <p:nvPr/>
        </p:nvCxnSpPr>
        <p:spPr>
          <a:xfrm>
            <a:off x="3464880" y="4243526"/>
            <a:ext cx="4323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6CB461D-D412-46FF-910D-DE99D26B1E9F}"/>
              </a:ext>
            </a:extLst>
          </p:cNvPr>
          <p:cNvCxnSpPr>
            <a:cxnSpLocks/>
          </p:cNvCxnSpPr>
          <p:nvPr/>
        </p:nvCxnSpPr>
        <p:spPr>
          <a:xfrm flipH="1">
            <a:off x="3142695" y="4243526"/>
            <a:ext cx="1686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958D2CA-5718-49FE-A863-4A17AC5C89A0}"/>
              </a:ext>
            </a:extLst>
          </p:cNvPr>
          <p:cNvSpPr txBox="1"/>
          <p:nvPr/>
        </p:nvSpPr>
        <p:spPr>
          <a:xfrm>
            <a:off x="3297803" y="4474347"/>
            <a:ext cx="478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0        1          0       0          1       1        0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354D6E0-592D-4DAF-80FC-CAD322D2294F}"/>
              </a:ext>
            </a:extLst>
          </p:cNvPr>
          <p:cNvCxnSpPr>
            <a:cxnSpLocks/>
          </p:cNvCxnSpPr>
          <p:nvPr/>
        </p:nvCxnSpPr>
        <p:spPr>
          <a:xfrm>
            <a:off x="7716529" y="4474347"/>
            <a:ext cx="0" cy="13849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402683-BE77-4303-BA03-215CD45A572B}"/>
              </a:ext>
            </a:extLst>
          </p:cNvPr>
          <p:cNvSpPr txBox="1"/>
          <p:nvPr/>
        </p:nvSpPr>
        <p:spPr>
          <a:xfrm>
            <a:off x="4230272" y="3673858"/>
            <a:ext cx="240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Frequência: 6 bits por segundo</a:t>
            </a:r>
          </a:p>
        </p:txBody>
      </p:sp>
    </p:spTree>
    <p:extLst>
      <p:ext uri="{BB962C8B-B14F-4D97-AF65-F5344CB8AC3E}">
        <p14:creationId xmlns:p14="http://schemas.microsoft.com/office/powerpoint/2010/main" val="81888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CDD99-AFD6-4583-A348-75E71DC1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880" y="513556"/>
            <a:ext cx="5262239" cy="1042256"/>
          </a:xfrm>
        </p:spPr>
        <p:txBody>
          <a:bodyPr>
            <a:normAutofit/>
          </a:bodyPr>
          <a:lstStyle/>
          <a:p>
            <a:r>
              <a:rPr lang="pt-BR" sz="2200" dirty="0"/>
              <a:t>CAMADA FÍSICA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FADCD-4938-41DA-87F1-A0BE399D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231" y="2076940"/>
            <a:ext cx="7629537" cy="2791267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Na maioria das vezes os meios de transmissão tem algumas falhas, o que gera uma perda de sinal, assim o sinal que você recebe não é igual ao que foi mandado no começo.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Normalmente as perdas são causadas por: ruídos, distorção e atenuação.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RUÍDO: o sinal muda o seu formato;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DISTORÇÃO: ocorre a interferência do sinal por um outro sinal;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ATENUAÇÃO: perde sua energia para superar a resistência do meio.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2137E3-3752-4AE0-8D09-E692EE3A6A37}"/>
              </a:ext>
            </a:extLst>
          </p:cNvPr>
          <p:cNvSpPr txBox="1"/>
          <p:nvPr/>
        </p:nvSpPr>
        <p:spPr>
          <a:xfrm>
            <a:off x="5020833" y="1034684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Perda na transmissão</a:t>
            </a:r>
          </a:p>
        </p:txBody>
      </p:sp>
    </p:spTree>
    <p:extLst>
      <p:ext uri="{BB962C8B-B14F-4D97-AF65-F5344CB8AC3E}">
        <p14:creationId xmlns:p14="http://schemas.microsoft.com/office/powerpoint/2010/main" val="28861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FC9-9B5F-4ACD-A629-562993E3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E6EAAD-AC1C-449E-B7EC-616481FA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892" y="2331982"/>
            <a:ext cx="3794760" cy="2194036"/>
          </a:xfrm>
        </p:spPr>
        <p:txBody>
          <a:bodyPr/>
          <a:lstStyle/>
          <a:p>
            <a:pPr algn="just"/>
            <a:r>
              <a:rPr lang="pt-BR" dirty="0"/>
              <a:t>  Criadas por volta de 1960, com o objetivo de mandar informações de um computador para outro</a:t>
            </a:r>
          </a:p>
          <a:p>
            <a:pPr algn="just"/>
            <a:r>
              <a:rPr lang="pt-BR" dirty="0"/>
              <a:t>  Exemplo das primeiras redes eras as redes de telefonia </a:t>
            </a:r>
          </a:p>
          <a:p>
            <a:pPr algn="just"/>
            <a:r>
              <a:rPr lang="pt-BR" dirty="0"/>
              <a:t>  A primeira rede de computadores foi a </a:t>
            </a:r>
            <a:r>
              <a:rPr lang="pt-BR" dirty="0" err="1"/>
              <a:t>Arpanet</a:t>
            </a:r>
            <a:r>
              <a:rPr lang="pt-BR" dirty="0"/>
              <a:t>, feita nos Estados Unidos</a:t>
            </a:r>
          </a:p>
          <a:p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0A9B56D5-CB9A-4E97-A45D-05B0BA87E2E2}"/>
              </a:ext>
            </a:extLst>
          </p:cNvPr>
          <p:cNvSpPr/>
          <p:nvPr/>
        </p:nvSpPr>
        <p:spPr>
          <a:xfrm>
            <a:off x="946892" y="2405848"/>
            <a:ext cx="198327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D442065-D423-4170-8DDA-4F861F735EE7}"/>
              </a:ext>
            </a:extLst>
          </p:cNvPr>
          <p:cNvSpPr/>
          <p:nvPr/>
        </p:nvSpPr>
        <p:spPr>
          <a:xfrm>
            <a:off x="946891" y="3233691"/>
            <a:ext cx="198327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A786893-68B3-4DB9-99DE-C4594B8A3FE3}"/>
              </a:ext>
            </a:extLst>
          </p:cNvPr>
          <p:cNvSpPr/>
          <p:nvPr/>
        </p:nvSpPr>
        <p:spPr>
          <a:xfrm>
            <a:off x="920257" y="3782199"/>
            <a:ext cx="198327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2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CDD99-AFD6-4583-A348-75E71DC1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880" y="513556"/>
            <a:ext cx="5262239" cy="1042256"/>
          </a:xfrm>
        </p:spPr>
        <p:txBody>
          <a:bodyPr>
            <a:normAutofit/>
          </a:bodyPr>
          <a:lstStyle/>
          <a:p>
            <a:r>
              <a:rPr lang="pt-BR" sz="2200" dirty="0"/>
              <a:t>CONVERSÃO DIGITAL-DIGITAL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FADCD-4938-41DA-87F1-A0BE399D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231" y="2076940"/>
            <a:ext cx="7629537" cy="27912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A conversão digital-digital é a codificação de linha. Para isso ser feito, é realizada a conversão de dados digitais em sinais digitais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Existe alguns tipos de codificação de linha, elas são: unipolar, polar, NRZ, Manchester e Manchester Diferencial.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UNIPOLAR: os níveis de sinal se encontram em algum dos lados do eixo tempo;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POLAR: os níveis de sinais se encontram em ambos os lados do eixo tempo;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NZR: depende do estado do bit, quando ocorre o bit 1 o sinal é invertido;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MANCHESTER: inversão para representação e sincronização;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MANCHESTER DIFERENCIAL: se não tiver inversão na transição o bit é 1.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2137E3-3752-4AE0-8D09-E692EE3A6A37}"/>
              </a:ext>
            </a:extLst>
          </p:cNvPr>
          <p:cNvSpPr txBox="1"/>
          <p:nvPr/>
        </p:nvSpPr>
        <p:spPr>
          <a:xfrm>
            <a:off x="5064306" y="1106581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Codificação de linha</a:t>
            </a:r>
          </a:p>
        </p:txBody>
      </p:sp>
    </p:spTree>
    <p:extLst>
      <p:ext uri="{BB962C8B-B14F-4D97-AF65-F5344CB8AC3E}">
        <p14:creationId xmlns:p14="http://schemas.microsoft.com/office/powerpoint/2010/main" val="4114206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CDD99-AFD6-4583-A348-75E71DC1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880" y="513556"/>
            <a:ext cx="5262239" cy="1042256"/>
          </a:xfrm>
        </p:spPr>
        <p:txBody>
          <a:bodyPr>
            <a:normAutofit/>
          </a:bodyPr>
          <a:lstStyle/>
          <a:p>
            <a:r>
              <a:rPr lang="pt-BR" sz="2200" dirty="0"/>
              <a:t>CONVERSÃO ANALÓGICO-DIGITAL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FADCD-4938-41DA-87F1-A0BE399D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231" y="2076940"/>
            <a:ext cx="7629537" cy="279126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É a conversão de dados analógico para sinais digitais, a taxa de amostragem deve ser duas vezes maior que a frequência do sinal.</a:t>
            </a:r>
          </a:p>
        </p:txBody>
      </p:sp>
    </p:spTree>
    <p:extLst>
      <p:ext uri="{BB962C8B-B14F-4D97-AF65-F5344CB8AC3E}">
        <p14:creationId xmlns:p14="http://schemas.microsoft.com/office/powerpoint/2010/main" val="25341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4EB0B-8AF1-4908-AB7D-21CE935A2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888" y="389268"/>
            <a:ext cx="5626223" cy="1239894"/>
          </a:xfrm>
        </p:spPr>
        <p:txBody>
          <a:bodyPr>
            <a:normAutofit/>
          </a:bodyPr>
          <a:lstStyle/>
          <a:p>
            <a:r>
              <a:rPr lang="pt-BR" sz="2200" dirty="0"/>
              <a:t>Modos de transmissão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3CE39-1CF8-474A-8E78-D85FE94B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2070983"/>
            <a:ext cx="6801612" cy="1239894"/>
          </a:xfrm>
        </p:spPr>
        <p:txBody>
          <a:bodyPr/>
          <a:lstStyle/>
          <a:p>
            <a:pPr algn="l"/>
            <a:r>
              <a:rPr lang="pt-BR" dirty="0"/>
              <a:t>Para ser transmitido os bits pela camada física, existe dois jeitos a transmissão paralela, onde os bits fluem por várias linhas e a transmissão serial, que os bits fluem por somente uma linha.</a:t>
            </a:r>
          </a:p>
        </p:txBody>
      </p:sp>
    </p:spTree>
    <p:extLst>
      <p:ext uri="{BB962C8B-B14F-4D97-AF65-F5344CB8AC3E}">
        <p14:creationId xmlns:p14="http://schemas.microsoft.com/office/powerpoint/2010/main" val="172392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5667-6C84-4421-A8C0-9E426F16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pt-BR" dirty="0"/>
              <a:t>Conversão digital-analógica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41C96-B860-41FD-9614-9F835AB2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202" y="804672"/>
            <a:ext cx="4815840" cy="524865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MODULAÇÕES: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75DC4-DD50-46FE-8B4F-2DE601ED7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1982"/>
            <a:ext cx="3794760" cy="2194036"/>
          </a:xfrm>
        </p:spPr>
        <p:txBody>
          <a:bodyPr/>
          <a:lstStyle/>
          <a:p>
            <a:pPr algn="l"/>
            <a:r>
              <a:rPr lang="pt-BR" dirty="0"/>
              <a:t>A conversão de sinais digitais para dados analógicos, porém o sinal pode sofrer algumas alterações, como a frequência, amplitude e fase.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A0A3320-6E84-4CCF-855D-75367CA64E7A}"/>
              </a:ext>
            </a:extLst>
          </p:cNvPr>
          <p:cNvCxnSpPr/>
          <p:nvPr/>
        </p:nvCxnSpPr>
        <p:spPr>
          <a:xfrm>
            <a:off x="7137647" y="1287262"/>
            <a:ext cx="0" cy="79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F53F461-1475-428F-AC43-5DB64098972F}"/>
              </a:ext>
            </a:extLst>
          </p:cNvPr>
          <p:cNvCxnSpPr/>
          <p:nvPr/>
        </p:nvCxnSpPr>
        <p:spPr>
          <a:xfrm>
            <a:off x="6986726" y="1684794"/>
            <a:ext cx="1677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41F544E-8ECB-45AC-ABC0-03EFBADA7116}"/>
              </a:ext>
            </a:extLst>
          </p:cNvPr>
          <p:cNvSpPr/>
          <p:nvPr/>
        </p:nvSpPr>
        <p:spPr>
          <a:xfrm>
            <a:off x="7155400" y="1512353"/>
            <a:ext cx="310719" cy="337934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solidFill>
            <a:srgbClr val="FFC000"/>
          </a:solidFill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CF71DD72-314A-4A05-9C8A-B70EAD5B8E23}"/>
              </a:ext>
            </a:extLst>
          </p:cNvPr>
          <p:cNvSpPr/>
          <p:nvPr/>
        </p:nvSpPr>
        <p:spPr>
          <a:xfrm>
            <a:off x="7466119" y="1512353"/>
            <a:ext cx="310719" cy="337934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solidFill>
            <a:srgbClr val="00B050"/>
          </a:solidFill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65FA501-89D5-40C4-AAF0-40FA5ED4B3F2}"/>
              </a:ext>
            </a:extLst>
          </p:cNvPr>
          <p:cNvSpPr/>
          <p:nvPr/>
        </p:nvSpPr>
        <p:spPr>
          <a:xfrm>
            <a:off x="7785714" y="1524671"/>
            <a:ext cx="310719" cy="337934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solidFill>
            <a:srgbClr val="0070C0"/>
          </a:solidFill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58DDE9-42DA-4519-800A-94CCB7C26228}"/>
              </a:ext>
            </a:extLst>
          </p:cNvPr>
          <p:cNvSpPr txBox="1"/>
          <p:nvPr/>
        </p:nvSpPr>
        <p:spPr>
          <a:xfrm>
            <a:off x="8752092" y="1416639"/>
            <a:ext cx="150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2A8DF6A-EB45-4DE6-91E5-D211D4F082F7}"/>
              </a:ext>
            </a:extLst>
          </p:cNvPr>
          <p:cNvSpPr txBox="1"/>
          <p:nvPr/>
        </p:nvSpPr>
        <p:spPr>
          <a:xfrm>
            <a:off x="8828767" y="3018183"/>
            <a:ext cx="150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264FE3B-99F8-4F4E-98D2-CFFD7BECFDAE}"/>
              </a:ext>
            </a:extLst>
          </p:cNvPr>
          <p:cNvSpPr txBox="1"/>
          <p:nvPr/>
        </p:nvSpPr>
        <p:spPr>
          <a:xfrm>
            <a:off x="8828767" y="4273962"/>
            <a:ext cx="150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PM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2D0C23D-F91D-425D-979E-2244C5358D84}"/>
              </a:ext>
            </a:extLst>
          </p:cNvPr>
          <p:cNvCxnSpPr/>
          <p:nvPr/>
        </p:nvCxnSpPr>
        <p:spPr>
          <a:xfrm>
            <a:off x="7050347" y="3185389"/>
            <a:ext cx="1677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1AD7694-DBBC-45D1-8EC8-D161CE9D08C5}"/>
              </a:ext>
            </a:extLst>
          </p:cNvPr>
          <p:cNvCxnSpPr/>
          <p:nvPr/>
        </p:nvCxnSpPr>
        <p:spPr>
          <a:xfrm>
            <a:off x="7156882" y="2790332"/>
            <a:ext cx="0" cy="79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F8125FA-9EB0-4E51-8C29-EB871B3A69F4}"/>
              </a:ext>
            </a:extLst>
          </p:cNvPr>
          <p:cNvSpPr/>
          <p:nvPr/>
        </p:nvSpPr>
        <p:spPr>
          <a:xfrm>
            <a:off x="7164277" y="3016421"/>
            <a:ext cx="93146" cy="337909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76591B39-E211-4ACB-B70D-382134AEFD95}"/>
              </a:ext>
            </a:extLst>
          </p:cNvPr>
          <p:cNvSpPr/>
          <p:nvPr/>
        </p:nvSpPr>
        <p:spPr>
          <a:xfrm>
            <a:off x="7256086" y="4351517"/>
            <a:ext cx="105573" cy="337893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A099CC03-BEA8-4201-99A7-D521D0B6C747}"/>
              </a:ext>
            </a:extLst>
          </p:cNvPr>
          <p:cNvSpPr/>
          <p:nvPr/>
        </p:nvSpPr>
        <p:spPr>
          <a:xfrm>
            <a:off x="7384884" y="3016421"/>
            <a:ext cx="105574" cy="318810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7AA060A-4CDE-478C-8D29-7D2B4569A454}"/>
              </a:ext>
            </a:extLst>
          </p:cNvPr>
          <p:cNvCxnSpPr/>
          <p:nvPr/>
        </p:nvCxnSpPr>
        <p:spPr>
          <a:xfrm>
            <a:off x="7238260" y="4130961"/>
            <a:ext cx="0" cy="79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5365607-E888-4F34-BAEA-73ACC814AA19}"/>
              </a:ext>
            </a:extLst>
          </p:cNvPr>
          <p:cNvCxnSpPr/>
          <p:nvPr/>
        </p:nvCxnSpPr>
        <p:spPr>
          <a:xfrm>
            <a:off x="7050347" y="4526017"/>
            <a:ext cx="1677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343F3C1F-CB64-4E02-B127-452B5FD2F9F4}"/>
              </a:ext>
            </a:extLst>
          </p:cNvPr>
          <p:cNvSpPr/>
          <p:nvPr/>
        </p:nvSpPr>
        <p:spPr>
          <a:xfrm>
            <a:off x="7509244" y="3016421"/>
            <a:ext cx="105574" cy="318810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D432B06B-34AA-491E-98D9-6727CF946217}"/>
              </a:ext>
            </a:extLst>
          </p:cNvPr>
          <p:cNvSpPr/>
          <p:nvPr/>
        </p:nvSpPr>
        <p:spPr>
          <a:xfrm>
            <a:off x="7628055" y="3025970"/>
            <a:ext cx="105574" cy="318810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B5D5898-B47C-4599-9751-7006858E13AC}"/>
              </a:ext>
            </a:extLst>
          </p:cNvPr>
          <p:cNvSpPr/>
          <p:nvPr/>
        </p:nvSpPr>
        <p:spPr>
          <a:xfrm>
            <a:off x="7758823" y="3026834"/>
            <a:ext cx="105574" cy="318810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804262F4-4A77-47DE-8F1B-3005E1E13532}"/>
              </a:ext>
            </a:extLst>
          </p:cNvPr>
          <p:cNvSpPr/>
          <p:nvPr/>
        </p:nvSpPr>
        <p:spPr>
          <a:xfrm>
            <a:off x="7893243" y="3035711"/>
            <a:ext cx="105574" cy="318810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B987A071-C01C-42AA-93DA-0EB6411BDB4E}"/>
              </a:ext>
            </a:extLst>
          </p:cNvPr>
          <p:cNvSpPr/>
          <p:nvPr/>
        </p:nvSpPr>
        <p:spPr>
          <a:xfrm>
            <a:off x="7270294" y="3025422"/>
            <a:ext cx="105573" cy="337893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371DB6F5-64F8-4CF3-B72F-8149E9EFE023}"/>
              </a:ext>
            </a:extLst>
          </p:cNvPr>
          <p:cNvSpPr/>
          <p:nvPr/>
        </p:nvSpPr>
        <p:spPr>
          <a:xfrm>
            <a:off x="7377687" y="4357070"/>
            <a:ext cx="105573" cy="337893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EBCDC71-E3E5-42CD-9C24-48F972C21FB1}"/>
              </a:ext>
            </a:extLst>
          </p:cNvPr>
          <p:cNvSpPr/>
          <p:nvPr/>
        </p:nvSpPr>
        <p:spPr>
          <a:xfrm>
            <a:off x="7495188" y="4379538"/>
            <a:ext cx="105573" cy="337893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EBDDBB54-CC1A-47D8-9270-E9A26CDCA79D}"/>
              </a:ext>
            </a:extLst>
          </p:cNvPr>
          <p:cNvSpPr/>
          <p:nvPr/>
        </p:nvSpPr>
        <p:spPr>
          <a:xfrm rot="10800000" flipH="1">
            <a:off x="7625958" y="4379537"/>
            <a:ext cx="133417" cy="337893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7A1EB74-14EF-45F1-8097-7B1FE66E07C4}"/>
              </a:ext>
            </a:extLst>
          </p:cNvPr>
          <p:cNvSpPr/>
          <p:nvPr/>
        </p:nvSpPr>
        <p:spPr>
          <a:xfrm>
            <a:off x="7776838" y="4364363"/>
            <a:ext cx="105573" cy="337893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F3EB24A2-4464-468D-B3E9-E840B71ECED7}"/>
              </a:ext>
            </a:extLst>
          </p:cNvPr>
          <p:cNvSpPr/>
          <p:nvPr/>
        </p:nvSpPr>
        <p:spPr>
          <a:xfrm flipH="1">
            <a:off x="7900098" y="4379537"/>
            <a:ext cx="133415" cy="337893"/>
          </a:xfrm>
          <a:custGeom>
            <a:avLst/>
            <a:gdLst>
              <a:gd name="connsiteX0" fmla="*/ 0 w 310719"/>
              <a:gd name="connsiteY0" fmla="*/ 156649 h 337934"/>
              <a:gd name="connsiteX1" fmla="*/ 106532 w 310719"/>
              <a:gd name="connsiteY1" fmla="*/ 5729 h 337934"/>
              <a:gd name="connsiteX2" fmla="*/ 213064 w 310719"/>
              <a:gd name="connsiteY2" fmla="*/ 334202 h 337934"/>
              <a:gd name="connsiteX3" fmla="*/ 310719 w 310719"/>
              <a:gd name="connsiteY3" fmla="*/ 192160 h 337934"/>
              <a:gd name="connsiteX4" fmla="*/ 310719 w 310719"/>
              <a:gd name="connsiteY4" fmla="*/ 192160 h 337934"/>
              <a:gd name="connsiteX5" fmla="*/ 310719 w 310719"/>
              <a:gd name="connsiteY5" fmla="*/ 192160 h 33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19" h="337934">
                <a:moveTo>
                  <a:pt x="0" y="156649"/>
                </a:moveTo>
                <a:cubicBezTo>
                  <a:pt x="35510" y="66393"/>
                  <a:pt x="71021" y="-23863"/>
                  <a:pt x="106532" y="5729"/>
                </a:cubicBezTo>
                <a:cubicBezTo>
                  <a:pt x="142043" y="35321"/>
                  <a:pt x="179033" y="303130"/>
                  <a:pt x="213064" y="334202"/>
                </a:cubicBezTo>
                <a:cubicBezTo>
                  <a:pt x="247095" y="365274"/>
                  <a:pt x="310719" y="192160"/>
                  <a:pt x="310719" y="192160"/>
                </a:cubicBezTo>
                <a:lnTo>
                  <a:pt x="310719" y="192160"/>
                </a:lnTo>
                <a:lnTo>
                  <a:pt x="310719" y="192160"/>
                </a:lnTo>
              </a:path>
            </a:pathLst>
          </a:custGeom>
          <a:noFill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46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899B6-19E6-41AB-A2BC-C75C66831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6873" y="442534"/>
            <a:ext cx="4898254" cy="1042256"/>
          </a:xfrm>
        </p:spPr>
        <p:txBody>
          <a:bodyPr>
            <a:normAutofit/>
          </a:bodyPr>
          <a:lstStyle/>
          <a:p>
            <a:r>
              <a:rPr lang="pt-BR" sz="2200" dirty="0"/>
              <a:t>CONVERSÃO ANALÓGICO-ANALÓGICO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410307-E52C-48ED-B16E-B2E39AE6235D}"/>
              </a:ext>
            </a:extLst>
          </p:cNvPr>
          <p:cNvSpPr txBox="1"/>
          <p:nvPr/>
        </p:nvSpPr>
        <p:spPr>
          <a:xfrm>
            <a:off x="2107792" y="1784412"/>
            <a:ext cx="797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quando passamos dados analógicos para dados analógicos, para isso temos três maneiras de fazer.</a:t>
            </a:r>
          </a:p>
        </p:txBody>
      </p:sp>
    </p:spTree>
    <p:extLst>
      <p:ext uri="{BB962C8B-B14F-4D97-AF65-F5344CB8AC3E}">
        <p14:creationId xmlns:p14="http://schemas.microsoft.com/office/powerpoint/2010/main" val="70493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ABFD-26D5-458D-9168-A489CFF9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06150"/>
            <a:ext cx="4486656" cy="1141497"/>
          </a:xfrm>
        </p:spPr>
        <p:txBody>
          <a:bodyPr/>
          <a:lstStyle/>
          <a:p>
            <a:r>
              <a:rPr lang="pt-BR" dirty="0"/>
              <a:t>MULTIPLEXAÇÃO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AFFA7-E172-4206-8B46-813ED964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35552-AA8E-4545-86F9-E844A11B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022959"/>
            <a:ext cx="3794760" cy="2194036"/>
          </a:xfrm>
        </p:spPr>
        <p:txBody>
          <a:bodyPr/>
          <a:lstStyle/>
          <a:p>
            <a:pPr algn="l"/>
            <a:r>
              <a:rPr lang="pt-BR" dirty="0"/>
              <a:t>É  o processo de transmissão de uma canal por vários tipos de sinais, nela podemos </a:t>
            </a:r>
          </a:p>
        </p:txBody>
      </p:sp>
    </p:spTree>
    <p:extLst>
      <p:ext uri="{BB962C8B-B14F-4D97-AF65-F5344CB8AC3E}">
        <p14:creationId xmlns:p14="http://schemas.microsoft.com/office/powerpoint/2010/main" val="369448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BCC14-0A67-4AE3-92E1-E82A05C14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197" y="415901"/>
            <a:ext cx="5235606" cy="1239894"/>
          </a:xfrm>
        </p:spPr>
        <p:txBody>
          <a:bodyPr>
            <a:normAutofit/>
          </a:bodyPr>
          <a:lstStyle/>
          <a:p>
            <a:r>
              <a:rPr lang="pt-BR" sz="2200" dirty="0"/>
              <a:t>Meios de transmissão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3FC6B5-ED10-4B44-A522-30706796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9038" y="2124248"/>
            <a:ext cx="7673924" cy="276734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Na camada física é realizada a transmissão de bits, para isso ocorrer, temos que usar algum meio de transmissão</a:t>
            </a:r>
          </a:p>
          <a:p>
            <a:pPr algn="l"/>
            <a:r>
              <a:rPr lang="pt-BR" dirty="0"/>
              <a:t>Existe os meios de transmissão guiados, como os cabos de cobre e de fibras ópticas e os meios não guiados, como a radio, infravermelho e os raios laser transmitidos pelo ar.</a:t>
            </a:r>
          </a:p>
        </p:txBody>
      </p:sp>
    </p:spTree>
    <p:extLst>
      <p:ext uri="{BB962C8B-B14F-4D97-AF65-F5344CB8AC3E}">
        <p14:creationId xmlns:p14="http://schemas.microsoft.com/office/powerpoint/2010/main" val="406031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CC82-D8FF-4325-B99C-D050C2B9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02449"/>
            <a:ext cx="4486656" cy="1141497"/>
          </a:xfrm>
        </p:spPr>
        <p:txBody>
          <a:bodyPr/>
          <a:lstStyle/>
          <a:p>
            <a:r>
              <a:rPr lang="pt-BR" dirty="0"/>
              <a:t>Comunicação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588F08-7DD5-484E-A7F7-EF95488F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6028" y="2269837"/>
            <a:ext cx="3794760" cy="2194036"/>
          </a:xfrm>
        </p:spPr>
        <p:txBody>
          <a:bodyPr/>
          <a:lstStyle/>
          <a:p>
            <a:pPr algn="just"/>
            <a:r>
              <a:rPr lang="pt-BR" dirty="0"/>
              <a:t>  Trata da transmissão de informações entre computadores e dispositivos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8D53BE2-6271-480E-B220-0F2C4B6A45E8}"/>
              </a:ext>
            </a:extLst>
          </p:cNvPr>
          <p:cNvSpPr/>
          <p:nvPr/>
        </p:nvSpPr>
        <p:spPr>
          <a:xfrm>
            <a:off x="914400" y="2325950"/>
            <a:ext cx="221942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565E43F-F981-434E-AE2A-BDACFDE1D043}"/>
              </a:ext>
            </a:extLst>
          </p:cNvPr>
          <p:cNvSpPr/>
          <p:nvPr/>
        </p:nvSpPr>
        <p:spPr>
          <a:xfrm>
            <a:off x="6809173" y="2077375"/>
            <a:ext cx="1358283" cy="12162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Computador 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A47F6F9-3F65-43F3-81DD-E1317A795745}"/>
              </a:ext>
            </a:extLst>
          </p:cNvPr>
          <p:cNvSpPr/>
          <p:nvPr/>
        </p:nvSpPr>
        <p:spPr>
          <a:xfrm>
            <a:off x="10022889" y="2077374"/>
            <a:ext cx="1358283" cy="12162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Computador 2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281691D-82B1-4BC6-A1E6-A8E373DFFA5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167456" y="2685495"/>
            <a:ext cx="18554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9C4E88-F4B8-442B-B4EB-6F19F2C7E584}"/>
              </a:ext>
            </a:extLst>
          </p:cNvPr>
          <p:cNvSpPr txBox="1"/>
          <p:nvPr/>
        </p:nvSpPr>
        <p:spPr>
          <a:xfrm>
            <a:off x="8830466" y="235434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11604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C3FD-F16C-4413-B29C-1897366A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2" y="804672"/>
            <a:ext cx="4486656" cy="1141497"/>
          </a:xfrm>
        </p:spPr>
        <p:txBody>
          <a:bodyPr/>
          <a:lstStyle/>
          <a:p>
            <a:r>
              <a:rPr lang="pt-BR" dirty="0"/>
              <a:t>COMUNICAÇÃO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895D43-5CD5-4504-968D-77F978B7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893" y="2331982"/>
            <a:ext cx="3794760" cy="2194036"/>
          </a:xfrm>
        </p:spPr>
        <p:txBody>
          <a:bodyPr/>
          <a:lstStyle/>
          <a:p>
            <a:pPr algn="just"/>
            <a:r>
              <a:rPr lang="pt-BR" dirty="0"/>
              <a:t>  Para termos um sistema de comunicação é essencial ter pelo menos dois computadores</a:t>
            </a:r>
          </a:p>
          <a:p>
            <a:pPr algn="just"/>
            <a:r>
              <a:rPr lang="pt-BR" dirty="0"/>
              <a:t>  Seus elementos principais são: emissor, mensagem e receptor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0DE597-B914-4167-9ACC-363DE064AFE6}"/>
              </a:ext>
            </a:extLst>
          </p:cNvPr>
          <p:cNvSpPr/>
          <p:nvPr/>
        </p:nvSpPr>
        <p:spPr>
          <a:xfrm>
            <a:off x="6462944" y="2423604"/>
            <a:ext cx="1109708" cy="100539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emissor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0FB9E6-EA10-4BC8-A595-899BF975101F}"/>
              </a:ext>
            </a:extLst>
          </p:cNvPr>
          <p:cNvSpPr/>
          <p:nvPr/>
        </p:nvSpPr>
        <p:spPr>
          <a:xfrm>
            <a:off x="10335088" y="2423604"/>
            <a:ext cx="1109708" cy="100539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receptor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1ABC845-CD72-4969-B4F8-425E0EB1B18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572652" y="2926302"/>
            <a:ext cx="2762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329822F-0793-4C2A-99A3-93DFE525B516}"/>
              </a:ext>
            </a:extLst>
          </p:cNvPr>
          <p:cNvSpPr/>
          <p:nvPr/>
        </p:nvSpPr>
        <p:spPr>
          <a:xfrm>
            <a:off x="8393468" y="2059143"/>
            <a:ext cx="1232147" cy="86715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mensagem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9E597B-1C93-44EF-90B7-2FFFCEE7E2FD}"/>
              </a:ext>
            </a:extLst>
          </p:cNvPr>
          <p:cNvSpPr txBox="1"/>
          <p:nvPr/>
        </p:nvSpPr>
        <p:spPr>
          <a:xfrm>
            <a:off x="1568887" y="1509204"/>
            <a:ext cx="322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DE COMUNICAÇÃO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62EA3F0-6D54-4D2A-98EE-8BE0FBF49032}"/>
              </a:ext>
            </a:extLst>
          </p:cNvPr>
          <p:cNvSpPr/>
          <p:nvPr/>
        </p:nvSpPr>
        <p:spPr>
          <a:xfrm>
            <a:off x="941032" y="2374411"/>
            <a:ext cx="195309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73631E5-733D-47E8-BDE0-151AFD14F8F1}"/>
              </a:ext>
            </a:extLst>
          </p:cNvPr>
          <p:cNvSpPr/>
          <p:nvPr/>
        </p:nvSpPr>
        <p:spPr>
          <a:xfrm>
            <a:off x="941032" y="2973288"/>
            <a:ext cx="195309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C3FD-F16C-4413-B29C-1897366A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2" y="804672"/>
            <a:ext cx="4486656" cy="1141497"/>
          </a:xfrm>
        </p:spPr>
        <p:txBody>
          <a:bodyPr/>
          <a:lstStyle/>
          <a:p>
            <a:r>
              <a:rPr lang="pt-BR" dirty="0"/>
              <a:t>COMUNICAÇÃO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895D43-5CD5-4504-968D-77F978B7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893" y="2331982"/>
            <a:ext cx="3794760" cy="2194036"/>
          </a:xfrm>
        </p:spPr>
        <p:txBody>
          <a:bodyPr/>
          <a:lstStyle/>
          <a:p>
            <a:pPr algn="just"/>
            <a:r>
              <a:rPr lang="pt-BR" dirty="0"/>
              <a:t>  Temos três tipos de mensagens principais, elas são: texto, imagem, áudio e vídeo</a:t>
            </a:r>
          </a:p>
          <a:p>
            <a:pPr algn="just"/>
            <a:r>
              <a:rPr lang="pt-BR" dirty="0"/>
              <a:t>  Cada uma é transmitida de uma maneira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9E597B-1C93-44EF-90B7-2FFFCEE7E2FD}"/>
              </a:ext>
            </a:extLst>
          </p:cNvPr>
          <p:cNvSpPr txBox="1"/>
          <p:nvPr/>
        </p:nvSpPr>
        <p:spPr>
          <a:xfrm>
            <a:off x="1828807" y="1509204"/>
            <a:ext cx="25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TIPOS DE MENSAGENS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62EA3F0-6D54-4D2A-98EE-8BE0FBF49032}"/>
              </a:ext>
            </a:extLst>
          </p:cNvPr>
          <p:cNvSpPr/>
          <p:nvPr/>
        </p:nvSpPr>
        <p:spPr>
          <a:xfrm>
            <a:off x="941032" y="2374411"/>
            <a:ext cx="195309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73631E5-733D-47E8-BDE0-151AFD14F8F1}"/>
              </a:ext>
            </a:extLst>
          </p:cNvPr>
          <p:cNvSpPr/>
          <p:nvPr/>
        </p:nvSpPr>
        <p:spPr>
          <a:xfrm>
            <a:off x="941032" y="2973288"/>
            <a:ext cx="195309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AC60B1-BD66-4E72-9C76-5F5C7DC9D50B}"/>
              </a:ext>
            </a:extLst>
          </p:cNvPr>
          <p:cNvSpPr txBox="1"/>
          <p:nvPr/>
        </p:nvSpPr>
        <p:spPr>
          <a:xfrm>
            <a:off x="6951216" y="2064157"/>
            <a:ext cx="4486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TEXTO: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representado por padrão de bits</a:t>
            </a:r>
            <a:endParaRPr lang="pt-BR" dirty="0"/>
          </a:p>
          <a:p>
            <a:r>
              <a:rPr lang="pt-BR" dirty="0"/>
              <a:t>IMAGEM: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cada pixel da imagem é atribuído por um bit;</a:t>
            </a:r>
          </a:p>
          <a:p>
            <a:r>
              <a:rPr lang="pt-BR" dirty="0"/>
              <a:t>ÁUDIO: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representado por uma frequência de bits;</a:t>
            </a:r>
          </a:p>
          <a:p>
            <a:r>
              <a:rPr lang="pt-BR" dirty="0"/>
              <a:t>VÍDEO: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reproduzido por varias imagens em frames.</a:t>
            </a:r>
          </a:p>
        </p:txBody>
      </p:sp>
    </p:spTree>
    <p:extLst>
      <p:ext uri="{BB962C8B-B14F-4D97-AF65-F5344CB8AC3E}">
        <p14:creationId xmlns:p14="http://schemas.microsoft.com/office/powerpoint/2010/main" val="235188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C3FD-F16C-4413-B29C-1897366A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2" y="804672"/>
            <a:ext cx="4486656" cy="1141497"/>
          </a:xfrm>
        </p:spPr>
        <p:txBody>
          <a:bodyPr/>
          <a:lstStyle/>
          <a:p>
            <a:r>
              <a:rPr lang="pt-BR" dirty="0"/>
              <a:t>COMUNICAÇÃO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895D43-5CD5-4504-968D-77F978B7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893" y="2331982"/>
            <a:ext cx="3794760" cy="2194036"/>
          </a:xfrm>
        </p:spPr>
        <p:txBody>
          <a:bodyPr/>
          <a:lstStyle/>
          <a:p>
            <a:pPr algn="just"/>
            <a:r>
              <a:rPr lang="pt-BR" dirty="0"/>
              <a:t>  Existe três possibilidades de fluxos: simplex, </a:t>
            </a:r>
            <a:r>
              <a:rPr lang="pt-BR" dirty="0" err="1"/>
              <a:t>half</a:t>
            </a:r>
            <a:r>
              <a:rPr lang="pt-BR" dirty="0"/>
              <a:t>-duplex e full-duplex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9E597B-1C93-44EF-90B7-2FFFCEE7E2FD}"/>
              </a:ext>
            </a:extLst>
          </p:cNvPr>
          <p:cNvSpPr txBox="1"/>
          <p:nvPr/>
        </p:nvSpPr>
        <p:spPr>
          <a:xfrm>
            <a:off x="2020526" y="1454185"/>
            <a:ext cx="212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62EA3F0-6D54-4D2A-98EE-8BE0FBF49032}"/>
              </a:ext>
            </a:extLst>
          </p:cNvPr>
          <p:cNvSpPr/>
          <p:nvPr/>
        </p:nvSpPr>
        <p:spPr>
          <a:xfrm>
            <a:off x="941032" y="2374411"/>
            <a:ext cx="195309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2EC9AE-4A28-40B8-AF95-091FB2E3DD9F}"/>
              </a:ext>
            </a:extLst>
          </p:cNvPr>
          <p:cNvSpPr txBox="1"/>
          <p:nvPr/>
        </p:nvSpPr>
        <p:spPr>
          <a:xfrm>
            <a:off x="6960324" y="1294813"/>
            <a:ext cx="4039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TIPOS:</a:t>
            </a:r>
          </a:p>
          <a:p>
            <a:r>
              <a:rPr lang="pt-BR" dirty="0"/>
              <a:t>SIMPLEX: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é uma comunicação unidirecional, um computador manda e o outro recebe;</a:t>
            </a:r>
          </a:p>
          <a:p>
            <a:r>
              <a:rPr lang="pt-BR" dirty="0"/>
              <a:t>HALF-DUPLEX: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as estações podem mandar e receber, mas uma de cada vez;</a:t>
            </a:r>
          </a:p>
          <a:p>
            <a:r>
              <a:rPr lang="pt-BR" dirty="0">
                <a:solidFill>
                  <a:schemeClr val="tx2"/>
                </a:solidFill>
              </a:rPr>
              <a:t>FULL-DUPLEX: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as estações podem mandar e receber ao mesmo tempo.</a:t>
            </a:r>
            <a:endParaRPr lang="pt-BR" dirty="0">
              <a:solidFill>
                <a:schemeClr val="tx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80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4372B-8E1E-49E7-A591-1682DE8F3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153" y="991971"/>
            <a:ext cx="5519691" cy="1239894"/>
          </a:xfrm>
        </p:spPr>
        <p:txBody>
          <a:bodyPr>
            <a:normAutofit/>
          </a:bodyPr>
          <a:lstStyle/>
          <a:p>
            <a:r>
              <a:rPr lang="pt-BR" sz="2200" dirty="0"/>
              <a:t>Rede nas </a:t>
            </a:r>
            <a:r>
              <a:rPr lang="pt-BR" sz="2200" dirty="0" err="1"/>
              <a:t>oganizações</a:t>
            </a:r>
            <a:endParaRPr lang="pt-BR" sz="2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E2F73F-FFD1-436C-9F37-DA9B98823424}"/>
              </a:ext>
            </a:extLst>
          </p:cNvPr>
          <p:cNvSpPr txBox="1"/>
          <p:nvPr/>
        </p:nvSpPr>
        <p:spPr>
          <a:xfrm>
            <a:off x="2109925" y="3105834"/>
            <a:ext cx="7972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Na maioria das vezes em prédios é utilizados a topologia de barramento</a:t>
            </a:r>
          </a:p>
          <a:p>
            <a:r>
              <a:rPr lang="pt-BR" dirty="0"/>
              <a:t>   Comunicação</a:t>
            </a:r>
          </a:p>
          <a:p>
            <a:r>
              <a:rPr lang="pt-BR" dirty="0"/>
              <a:t>   Acessibilidade </a:t>
            </a:r>
          </a:p>
          <a:p>
            <a:r>
              <a:rPr lang="pt-BR" dirty="0"/>
              <a:t>   Economia</a:t>
            </a:r>
          </a:p>
          <a:p>
            <a:r>
              <a:rPr lang="pt-BR" dirty="0"/>
              <a:t>   Escalabilidade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C6CB554-36A9-4500-BEFB-7F6B9DC37948}"/>
              </a:ext>
            </a:extLst>
          </p:cNvPr>
          <p:cNvSpPr/>
          <p:nvPr/>
        </p:nvSpPr>
        <p:spPr>
          <a:xfrm>
            <a:off x="2109925" y="3180425"/>
            <a:ext cx="275208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B10B7C6-ADAE-4571-9394-AAE9A12782A9}"/>
              </a:ext>
            </a:extLst>
          </p:cNvPr>
          <p:cNvSpPr/>
          <p:nvPr/>
        </p:nvSpPr>
        <p:spPr>
          <a:xfrm>
            <a:off x="2115842" y="3448973"/>
            <a:ext cx="275208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290D28-CE0C-42F0-A668-46859F8EE6A6}"/>
              </a:ext>
            </a:extLst>
          </p:cNvPr>
          <p:cNvSpPr/>
          <p:nvPr/>
        </p:nvSpPr>
        <p:spPr>
          <a:xfrm>
            <a:off x="2109925" y="3704203"/>
            <a:ext cx="275208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5462A91-B482-4369-93EF-2EF4D15E38B9}"/>
              </a:ext>
            </a:extLst>
          </p:cNvPr>
          <p:cNvSpPr/>
          <p:nvPr/>
        </p:nvSpPr>
        <p:spPr>
          <a:xfrm>
            <a:off x="2109925" y="3979407"/>
            <a:ext cx="275208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D896371-800C-45CF-900C-7384E77EF278}"/>
              </a:ext>
            </a:extLst>
          </p:cNvPr>
          <p:cNvSpPr/>
          <p:nvPr/>
        </p:nvSpPr>
        <p:spPr>
          <a:xfrm>
            <a:off x="2115842" y="4256866"/>
            <a:ext cx="275208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4372B-8E1E-49E7-A591-1682DE8F3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153" y="991971"/>
            <a:ext cx="5519691" cy="1239894"/>
          </a:xfrm>
        </p:spPr>
        <p:txBody>
          <a:bodyPr>
            <a:normAutofit/>
          </a:bodyPr>
          <a:lstStyle/>
          <a:p>
            <a:r>
              <a:rPr lang="pt-BR" sz="2200" dirty="0"/>
              <a:t>Rede para as pessoas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E2F73F-FFD1-436C-9F37-DA9B98823424}"/>
              </a:ext>
            </a:extLst>
          </p:cNvPr>
          <p:cNvSpPr txBox="1"/>
          <p:nvPr/>
        </p:nvSpPr>
        <p:spPr>
          <a:xfrm>
            <a:off x="2109925" y="3105834"/>
            <a:ext cx="797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Na maioria das vezes é utilizada em casas uma rede </a:t>
            </a:r>
            <a:r>
              <a:rPr lang="pt-BR" dirty="0" err="1"/>
              <a:t>wifi</a:t>
            </a:r>
            <a:r>
              <a:rPr lang="pt-BR" dirty="0"/>
              <a:t> por roteadores, sua classificação seria LAN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C6CB554-36A9-4500-BEFB-7F6B9DC37948}"/>
              </a:ext>
            </a:extLst>
          </p:cNvPr>
          <p:cNvSpPr/>
          <p:nvPr/>
        </p:nvSpPr>
        <p:spPr>
          <a:xfrm>
            <a:off x="2109925" y="3180425"/>
            <a:ext cx="275208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DF2C-E655-4214-8D67-9D80CB968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3607" y="628965"/>
            <a:ext cx="5004786" cy="1042256"/>
          </a:xfrm>
        </p:spPr>
        <p:txBody>
          <a:bodyPr>
            <a:normAutofit/>
          </a:bodyPr>
          <a:lstStyle/>
          <a:p>
            <a:r>
              <a:rPr lang="pt-BR" sz="2200" dirty="0"/>
              <a:t>Topologias DE REDES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27F8C0-E282-49E6-B946-1263C356809D}"/>
              </a:ext>
            </a:extLst>
          </p:cNvPr>
          <p:cNvSpPr/>
          <p:nvPr/>
        </p:nvSpPr>
        <p:spPr>
          <a:xfrm>
            <a:off x="1443355" y="2535298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2617D1-8DAA-42D7-92F4-168E2EE72CE5}"/>
              </a:ext>
            </a:extLst>
          </p:cNvPr>
          <p:cNvSpPr/>
          <p:nvPr/>
        </p:nvSpPr>
        <p:spPr>
          <a:xfrm>
            <a:off x="2448753" y="2533225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E113B7E-3863-4EF4-9C9A-1281C509D735}"/>
              </a:ext>
            </a:extLst>
          </p:cNvPr>
          <p:cNvSpPr/>
          <p:nvPr/>
        </p:nvSpPr>
        <p:spPr>
          <a:xfrm>
            <a:off x="3454150" y="2533225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BC40D3E-0626-47BD-89B0-E695C7841B2F}"/>
              </a:ext>
            </a:extLst>
          </p:cNvPr>
          <p:cNvCxnSpPr>
            <a:stCxn id="4" idx="2"/>
          </p:cNvCxnSpPr>
          <p:nvPr/>
        </p:nvCxnSpPr>
        <p:spPr>
          <a:xfrm flipH="1">
            <a:off x="1731879" y="3041325"/>
            <a:ext cx="1" cy="213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515278F-A693-43B1-A2E0-06B7AA558FF1}"/>
              </a:ext>
            </a:extLst>
          </p:cNvPr>
          <p:cNvCxnSpPr/>
          <p:nvPr/>
        </p:nvCxnSpPr>
        <p:spPr>
          <a:xfrm flipH="1">
            <a:off x="3742673" y="3028642"/>
            <a:ext cx="1" cy="213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1499413-6492-4233-94F2-23813E34CE6F}"/>
              </a:ext>
            </a:extLst>
          </p:cNvPr>
          <p:cNvCxnSpPr>
            <a:cxnSpLocks/>
          </p:cNvCxnSpPr>
          <p:nvPr/>
        </p:nvCxnSpPr>
        <p:spPr>
          <a:xfrm flipH="1">
            <a:off x="2737277" y="3017359"/>
            <a:ext cx="1" cy="23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37CE315-B94F-4230-A232-BAB7DED46287}"/>
              </a:ext>
            </a:extLst>
          </p:cNvPr>
          <p:cNvCxnSpPr>
            <a:cxnSpLocks/>
          </p:cNvCxnSpPr>
          <p:nvPr/>
        </p:nvCxnSpPr>
        <p:spPr>
          <a:xfrm flipV="1">
            <a:off x="1731879" y="3239307"/>
            <a:ext cx="2010794" cy="19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CA7BAD-A27F-47B5-ABFA-E220EFF97D59}"/>
              </a:ext>
            </a:extLst>
          </p:cNvPr>
          <p:cNvSpPr txBox="1"/>
          <p:nvPr/>
        </p:nvSpPr>
        <p:spPr>
          <a:xfrm>
            <a:off x="2117322" y="3212789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Barramento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FD8142A-1823-4859-BF05-1F00B2FC14D6}"/>
              </a:ext>
            </a:extLst>
          </p:cNvPr>
          <p:cNvSpPr/>
          <p:nvPr/>
        </p:nvSpPr>
        <p:spPr>
          <a:xfrm>
            <a:off x="7835287" y="2294874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912AFCC-2F0B-472A-91CC-F32A81C49C3D}"/>
              </a:ext>
            </a:extLst>
          </p:cNvPr>
          <p:cNvSpPr/>
          <p:nvPr/>
        </p:nvSpPr>
        <p:spPr>
          <a:xfrm>
            <a:off x="9749163" y="2294874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58E344D-8E94-41F5-B7CA-36E70D94CC7F}"/>
              </a:ext>
            </a:extLst>
          </p:cNvPr>
          <p:cNvSpPr/>
          <p:nvPr/>
        </p:nvSpPr>
        <p:spPr>
          <a:xfrm>
            <a:off x="7835287" y="3338449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0BBD5FC-8CCD-418C-A178-524FB66FEC13}"/>
              </a:ext>
            </a:extLst>
          </p:cNvPr>
          <p:cNvSpPr/>
          <p:nvPr/>
        </p:nvSpPr>
        <p:spPr>
          <a:xfrm>
            <a:off x="9749163" y="3329109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1A3DB4A-8257-4351-9B67-B36960FE41D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412336" y="2547888"/>
            <a:ext cx="1336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0319C2E-62A8-45FF-A12C-5F2E5EA24BB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412336" y="3582121"/>
            <a:ext cx="133682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B1F9001-C027-4452-B562-4DA17913747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123810" y="2800901"/>
            <a:ext cx="2" cy="57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7FF5BC0-3A73-41D1-9BEF-32456B5BB444}"/>
              </a:ext>
            </a:extLst>
          </p:cNvPr>
          <p:cNvCxnSpPr>
            <a:cxnSpLocks/>
          </p:cNvCxnSpPr>
          <p:nvPr/>
        </p:nvCxnSpPr>
        <p:spPr>
          <a:xfrm flipV="1">
            <a:off x="10037687" y="2786242"/>
            <a:ext cx="2" cy="57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5BDD77-076C-4EAB-8D6F-EBBE569EC4DF}"/>
              </a:ext>
            </a:extLst>
          </p:cNvPr>
          <p:cNvSpPr txBox="1"/>
          <p:nvPr/>
        </p:nvSpPr>
        <p:spPr>
          <a:xfrm>
            <a:off x="8725464" y="3740112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Anel</a:t>
            </a:r>
          </a:p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6FDD2AE-7198-4D04-881C-49B6194A337B}"/>
              </a:ext>
            </a:extLst>
          </p:cNvPr>
          <p:cNvSpPr txBox="1"/>
          <p:nvPr/>
        </p:nvSpPr>
        <p:spPr>
          <a:xfrm>
            <a:off x="2078304" y="3429897"/>
            <a:ext cx="154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</a:rPr>
              <a:t>Ponto a ponto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8FFAF30-FB16-4343-9E6A-1D14B23D1E49}"/>
              </a:ext>
            </a:extLst>
          </p:cNvPr>
          <p:cNvSpPr txBox="1"/>
          <p:nvPr/>
        </p:nvSpPr>
        <p:spPr>
          <a:xfrm>
            <a:off x="8497897" y="402478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/>
                </a:solidFill>
              </a:rPr>
              <a:t>Multi</a:t>
            </a:r>
            <a:r>
              <a:rPr lang="pt-BR" sz="1600" dirty="0">
                <a:solidFill>
                  <a:schemeClr val="bg2"/>
                </a:solidFill>
              </a:rPr>
              <a:t> ponto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EABEF84-D174-4376-86CA-103AB520A957}"/>
              </a:ext>
            </a:extLst>
          </p:cNvPr>
          <p:cNvSpPr/>
          <p:nvPr/>
        </p:nvSpPr>
        <p:spPr>
          <a:xfrm>
            <a:off x="2509913" y="4194066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699D5051-078B-49DC-A521-8C05236C4694}"/>
              </a:ext>
            </a:extLst>
          </p:cNvPr>
          <p:cNvSpPr/>
          <p:nvPr/>
        </p:nvSpPr>
        <p:spPr>
          <a:xfrm>
            <a:off x="3503964" y="5976021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5A7A55C-2461-4B62-A170-79113EBD6D8E}"/>
              </a:ext>
            </a:extLst>
          </p:cNvPr>
          <p:cNvSpPr/>
          <p:nvPr/>
        </p:nvSpPr>
        <p:spPr>
          <a:xfrm>
            <a:off x="1501255" y="5976020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21969BA-D05D-4016-BB6B-A7161A5DAD45}"/>
              </a:ext>
            </a:extLst>
          </p:cNvPr>
          <p:cNvSpPr/>
          <p:nvPr/>
        </p:nvSpPr>
        <p:spPr>
          <a:xfrm>
            <a:off x="1668259" y="4883453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61A3A60-B2E1-4629-B35B-14A1570B0E87}"/>
              </a:ext>
            </a:extLst>
          </p:cNvPr>
          <p:cNvSpPr/>
          <p:nvPr/>
        </p:nvSpPr>
        <p:spPr>
          <a:xfrm>
            <a:off x="3305082" y="4883453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692E1FB-FBC9-4F18-824A-1D553CE953E9}"/>
              </a:ext>
            </a:extLst>
          </p:cNvPr>
          <p:cNvSpPr/>
          <p:nvPr/>
        </p:nvSpPr>
        <p:spPr>
          <a:xfrm>
            <a:off x="2465025" y="5299969"/>
            <a:ext cx="651037" cy="506027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/>
              <a:t>estação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DAF1D8F-30A4-47C4-86A5-A4F27E1C36BE}"/>
              </a:ext>
            </a:extLst>
          </p:cNvPr>
          <p:cNvCxnSpPr>
            <a:stCxn id="43" idx="0"/>
            <a:endCxn id="38" idx="2"/>
          </p:cNvCxnSpPr>
          <p:nvPr/>
        </p:nvCxnSpPr>
        <p:spPr>
          <a:xfrm flipV="1">
            <a:off x="2790544" y="4700093"/>
            <a:ext cx="7894" cy="599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193D34E-444A-4CE7-8172-4481041F16FA}"/>
              </a:ext>
            </a:extLst>
          </p:cNvPr>
          <p:cNvCxnSpPr>
            <a:cxnSpLocks/>
            <a:stCxn id="40" idx="3"/>
            <a:endCxn id="43" idx="3"/>
          </p:cNvCxnSpPr>
          <p:nvPr/>
        </p:nvCxnSpPr>
        <p:spPr>
          <a:xfrm flipV="1">
            <a:off x="2078304" y="5731890"/>
            <a:ext cx="482063" cy="49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5576D3E-EB18-432F-A36A-B9CCE726F52A}"/>
              </a:ext>
            </a:extLst>
          </p:cNvPr>
          <p:cNvCxnSpPr>
            <a:cxnSpLocks/>
            <a:stCxn id="43" idx="7"/>
            <a:endCxn id="42" idx="1"/>
          </p:cNvCxnSpPr>
          <p:nvPr/>
        </p:nvCxnSpPr>
        <p:spPr>
          <a:xfrm flipV="1">
            <a:off x="3020720" y="5136467"/>
            <a:ext cx="284362" cy="237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529B7A5-64CF-4B2F-A9A9-B7413804D5ED}"/>
              </a:ext>
            </a:extLst>
          </p:cNvPr>
          <p:cNvCxnSpPr>
            <a:cxnSpLocks/>
            <a:stCxn id="39" idx="1"/>
            <a:endCxn id="43" idx="5"/>
          </p:cNvCxnSpPr>
          <p:nvPr/>
        </p:nvCxnSpPr>
        <p:spPr>
          <a:xfrm flipH="1" flipV="1">
            <a:off x="3020720" y="5731890"/>
            <a:ext cx="483244" cy="497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EAB69D3-364B-44B5-8B10-42FC715A3014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 flipV="1">
            <a:off x="2245308" y="5136467"/>
            <a:ext cx="315059" cy="237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983BCB1-741D-4E4D-AB0C-E2396F40F1BC}"/>
              </a:ext>
            </a:extLst>
          </p:cNvPr>
          <p:cNvSpPr txBox="1"/>
          <p:nvPr/>
        </p:nvSpPr>
        <p:spPr>
          <a:xfrm>
            <a:off x="2392621" y="5986209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Estrela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0E61FA8-C9CB-44A9-9EAC-D5C90B23C5E4}"/>
              </a:ext>
            </a:extLst>
          </p:cNvPr>
          <p:cNvSpPr txBox="1"/>
          <p:nvPr/>
        </p:nvSpPr>
        <p:spPr>
          <a:xfrm>
            <a:off x="2257544" y="6170875"/>
            <a:ext cx="1065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/>
                </a:solidFill>
              </a:rPr>
              <a:t>Broad</a:t>
            </a:r>
            <a:r>
              <a:rPr lang="pt-BR" sz="1600" dirty="0">
                <a:solidFill>
                  <a:schemeClr val="bg2"/>
                </a:solidFill>
              </a:rPr>
              <a:t> </a:t>
            </a:r>
            <a:r>
              <a:rPr lang="pt-BR" sz="1600" dirty="0" err="1">
                <a:solidFill>
                  <a:schemeClr val="bg2"/>
                </a:solidFill>
              </a:rPr>
              <a:t>cast</a:t>
            </a:r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FA3A9C94-8760-4C5F-B187-CA5113FAAE63}"/>
              </a:ext>
            </a:extLst>
          </p:cNvPr>
          <p:cNvSpPr/>
          <p:nvPr/>
        </p:nvSpPr>
        <p:spPr>
          <a:xfrm>
            <a:off x="6621754" y="4194065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94253C4-346C-4C49-83C7-F354373D6700}"/>
              </a:ext>
            </a:extLst>
          </p:cNvPr>
          <p:cNvSpPr/>
          <p:nvPr/>
        </p:nvSpPr>
        <p:spPr>
          <a:xfrm>
            <a:off x="5807475" y="5818678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9E7B7D4-1282-4164-AA0C-FAFA39F6D78F}"/>
              </a:ext>
            </a:extLst>
          </p:cNvPr>
          <p:cNvSpPr/>
          <p:nvPr/>
        </p:nvSpPr>
        <p:spPr>
          <a:xfrm>
            <a:off x="5940640" y="4883453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0BA81BDC-F51F-4A67-8AD1-450F74A9B3E7}"/>
              </a:ext>
            </a:extLst>
          </p:cNvPr>
          <p:cNvSpPr/>
          <p:nvPr/>
        </p:nvSpPr>
        <p:spPr>
          <a:xfrm>
            <a:off x="7459461" y="4883453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5BCF66C4-78EF-43D2-9E38-D9097AFD5CEB}"/>
              </a:ext>
            </a:extLst>
          </p:cNvPr>
          <p:cNvSpPr/>
          <p:nvPr/>
        </p:nvSpPr>
        <p:spPr>
          <a:xfrm>
            <a:off x="7567821" y="5815090"/>
            <a:ext cx="577049" cy="506027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759C4965-699A-45B1-BB57-03FCA9CA6033}"/>
              </a:ext>
            </a:extLst>
          </p:cNvPr>
          <p:cNvCxnSpPr>
            <a:stCxn id="62" idx="1"/>
            <a:endCxn id="64" idx="0"/>
          </p:cNvCxnSpPr>
          <p:nvPr/>
        </p:nvCxnSpPr>
        <p:spPr>
          <a:xfrm flipH="1">
            <a:off x="6229165" y="4447079"/>
            <a:ext cx="392589" cy="43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9061536D-2BC5-40C8-B93E-32CA3F0C0961}"/>
              </a:ext>
            </a:extLst>
          </p:cNvPr>
          <p:cNvCxnSpPr>
            <a:stCxn id="62" idx="3"/>
            <a:endCxn id="65" idx="0"/>
          </p:cNvCxnSpPr>
          <p:nvPr/>
        </p:nvCxnSpPr>
        <p:spPr>
          <a:xfrm>
            <a:off x="7198803" y="4447079"/>
            <a:ext cx="549183" cy="43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246AE48-6CB0-47C6-9FDB-A1C60EDFBBF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56346" y="5374075"/>
            <a:ext cx="0" cy="44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2C70DD5-DF70-4D0D-A8FC-1CD719200D1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95999" y="5385892"/>
            <a:ext cx="1" cy="432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9D3164B-F8F9-4F5E-A531-1BDF57D2FB11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 flipV="1">
            <a:off x="6384524" y="6068104"/>
            <a:ext cx="1183297" cy="3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D9460F39-859B-45A6-9FFF-D952C1CF6077}"/>
              </a:ext>
            </a:extLst>
          </p:cNvPr>
          <p:cNvCxnSpPr>
            <a:endCxn id="62" idx="2"/>
          </p:cNvCxnSpPr>
          <p:nvPr/>
        </p:nvCxnSpPr>
        <p:spPr>
          <a:xfrm flipV="1">
            <a:off x="6384524" y="4700092"/>
            <a:ext cx="525755" cy="111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2B59D586-1596-44A4-B31A-27EF81C5B769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6910279" y="4700092"/>
            <a:ext cx="681113" cy="111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5C5E088-388D-4D08-B441-72D43ED2FDCD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6517689" y="5136467"/>
            <a:ext cx="1073703" cy="678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4BAA00CD-F883-4432-9B84-C6558AC3D7CA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>
            <a:off x="6517689" y="5136467"/>
            <a:ext cx="941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889426F1-42B9-4D66-99C6-F07CF47D1B7E}"/>
              </a:ext>
            </a:extLst>
          </p:cNvPr>
          <p:cNvCxnSpPr>
            <a:stCxn id="65" idx="1"/>
          </p:cNvCxnSpPr>
          <p:nvPr/>
        </p:nvCxnSpPr>
        <p:spPr>
          <a:xfrm flipH="1">
            <a:off x="6384524" y="5136467"/>
            <a:ext cx="1074937" cy="678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2FABD72-B904-485D-BB82-4112210DE507}"/>
              </a:ext>
            </a:extLst>
          </p:cNvPr>
          <p:cNvSpPr txBox="1"/>
          <p:nvPr/>
        </p:nvSpPr>
        <p:spPr>
          <a:xfrm>
            <a:off x="6611889" y="610296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Malha 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1F24F62-84EB-429D-86CB-60B65BB83C07}"/>
              </a:ext>
            </a:extLst>
          </p:cNvPr>
          <p:cNvSpPr txBox="1"/>
          <p:nvPr/>
        </p:nvSpPr>
        <p:spPr>
          <a:xfrm>
            <a:off x="6437520" y="6329693"/>
            <a:ext cx="1124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</a:rPr>
              <a:t>Board </a:t>
            </a:r>
            <a:r>
              <a:rPr lang="pt-BR" sz="1600" dirty="0" err="1">
                <a:solidFill>
                  <a:schemeClr val="bg2"/>
                </a:solidFill>
              </a:rPr>
              <a:t>Cast</a:t>
            </a:r>
            <a:endParaRPr lang="pt-BR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1411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850</TotalTime>
  <Words>1303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Pacote</vt:lpstr>
      <vt:lpstr>Conceitos básicos de rede de computadores</vt:lpstr>
      <vt:lpstr>História</vt:lpstr>
      <vt:lpstr>Comunicação de dados</vt:lpstr>
      <vt:lpstr>COMUNICAÇÃO DE DADOS</vt:lpstr>
      <vt:lpstr>COMUNICAÇÃO DE DADOS</vt:lpstr>
      <vt:lpstr>COMUNICAÇÃO DE DADOS</vt:lpstr>
      <vt:lpstr>Rede nas oganizações</vt:lpstr>
      <vt:lpstr>Rede para as pessoas</vt:lpstr>
      <vt:lpstr>Topologias DE REDES</vt:lpstr>
      <vt:lpstr>Categorias de rede</vt:lpstr>
      <vt:lpstr>COMUTAÇÃO DE CIRCUITO</vt:lpstr>
      <vt:lpstr>CIRCUITO DE PACOTES</vt:lpstr>
      <vt:lpstr>CONCEITO DE PROTOCOLOS</vt:lpstr>
      <vt:lpstr>CONCEITO DE CAMADAS</vt:lpstr>
      <vt:lpstr>MODELOS</vt:lpstr>
      <vt:lpstr>CAMADA FÍSICA </vt:lpstr>
      <vt:lpstr>CAMADA FÍSICA </vt:lpstr>
      <vt:lpstr>CAMADA FÍSICA </vt:lpstr>
      <vt:lpstr>CAMADA FÍSICA </vt:lpstr>
      <vt:lpstr>CONVERSÃO DIGITAL-DIGITAL</vt:lpstr>
      <vt:lpstr>CONVERSÃO ANALÓGICO-DIGITAL</vt:lpstr>
      <vt:lpstr>Modos de transmissão</vt:lpstr>
      <vt:lpstr>Conversão digital-analógica</vt:lpstr>
      <vt:lpstr>CONVERSÃO ANALÓGICO-ANALÓGICO</vt:lpstr>
      <vt:lpstr>MULTIPLEXAÇÃO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de rede</dc:title>
  <dc:creator>SUSANA FUSCA</dc:creator>
  <cp:lastModifiedBy>SUSANA FUSCA</cp:lastModifiedBy>
  <cp:revision>45</cp:revision>
  <dcterms:created xsi:type="dcterms:W3CDTF">2023-04-12T14:35:49Z</dcterms:created>
  <dcterms:modified xsi:type="dcterms:W3CDTF">2023-04-19T18:15:55Z</dcterms:modified>
</cp:coreProperties>
</file>