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304" r:id="rId3"/>
    <p:sldId id="297" r:id="rId4"/>
    <p:sldId id="332" r:id="rId5"/>
    <p:sldId id="305" r:id="rId6"/>
    <p:sldId id="306" r:id="rId7"/>
    <p:sldId id="323" r:id="rId8"/>
    <p:sldId id="311" r:id="rId9"/>
    <p:sldId id="324" r:id="rId10"/>
    <p:sldId id="313" r:id="rId11"/>
    <p:sldId id="325" r:id="rId12"/>
    <p:sldId id="315" r:id="rId13"/>
    <p:sldId id="326" r:id="rId14"/>
    <p:sldId id="317" r:id="rId15"/>
    <p:sldId id="318" r:id="rId16"/>
    <p:sldId id="319" r:id="rId17"/>
    <p:sldId id="328" r:id="rId18"/>
    <p:sldId id="329" r:id="rId19"/>
    <p:sldId id="327" r:id="rId20"/>
    <p:sldId id="330" r:id="rId21"/>
    <p:sldId id="278" r:id="rId22"/>
  </p:sldIdLst>
  <p:sldSz cx="9144000" cy="5143500" type="screen16x9"/>
  <p:notesSz cx="6858000" cy="9144000"/>
  <p:embeddedFontLs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EB Garamond" panose="020B0604020202020204" charset="0"/>
      <p:regular r:id="rId28"/>
      <p:bold r:id="rId29"/>
      <p:italic r:id="rId30"/>
      <p:boldItalic r:id="rId31"/>
    </p:embeddedFont>
    <p:embeddedFont>
      <p:font typeface="Garamond" panose="02020404030301010803" pitchFamily="18" charset="0"/>
      <p:regular r:id="rId32"/>
      <p:bold r:id="rId33"/>
      <p:italic r:id="rId34"/>
    </p:embeddedFont>
    <p:embeddedFont>
      <p:font typeface="Montserrat Black" panose="020B0604020202020204" charset="0"/>
      <p:bold r:id="rId35"/>
      <p:boldItalic r:id="rId36"/>
    </p:embeddedFont>
    <p:embeddedFont>
      <p:font typeface="Montserrat ExtraBold" panose="020B0604020202020204" charset="0"/>
      <p:bold r:id="rId37"/>
      <p:boldItalic r:id="rId38"/>
    </p:embeddedFont>
    <p:embeddedFont>
      <p:font typeface="Montserrat Light" panose="020B0604020202020204" charset="0"/>
      <p:regular r:id="rId39"/>
      <p:bold r:id="rId40"/>
      <p:italic r:id="rId41"/>
      <p:boldItalic r:id="rId42"/>
    </p:embeddedFont>
    <p:embeddedFont>
      <p:font typeface="Squada One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F3E"/>
    <a:srgbClr val="9A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3BE86-3BA0-40CC-9949-E7E8261AABF4}">
  <a:tblStyle styleId="{0833BE86-3BA0-40CC-9949-E7E8261AA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82" autoAdjust="0"/>
  </p:normalViewPr>
  <p:slideViewPr>
    <p:cSldViewPr snapToGrid="0">
      <p:cViewPr>
        <p:scale>
          <a:sx n="130" d="100"/>
          <a:sy n="130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olina\Desktop\20201203_GraficosPresentac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jaramiz\Downloads\Grafica_s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Regresión!$C$1</c:f>
              <c:strCache>
                <c:ptCount val="1"/>
                <c:pt idx="0">
                  <c:v>Real</c:v>
                </c:pt>
              </c:strCache>
            </c:strRef>
          </c:tx>
          <c:spPr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/>
            </c:spPr>
          </c:marker>
          <c:cat>
            <c:strRef>
              <c:f>Regresión!$B$2:$B$57</c:f>
              <c:strCache>
                <c:ptCount val="56"/>
                <c:pt idx="0">
                  <c:v>2006-1</c:v>
                </c:pt>
                <c:pt idx="1">
                  <c:v>2006-2</c:v>
                </c:pt>
                <c:pt idx="2">
                  <c:v>2006-3</c:v>
                </c:pt>
                <c:pt idx="3">
                  <c:v>2006-4</c:v>
                </c:pt>
                <c:pt idx="4">
                  <c:v>2007-1</c:v>
                </c:pt>
                <c:pt idx="5">
                  <c:v>2007-2</c:v>
                </c:pt>
                <c:pt idx="6">
                  <c:v>2007-3</c:v>
                </c:pt>
                <c:pt idx="7">
                  <c:v>2007-4</c:v>
                </c:pt>
                <c:pt idx="8">
                  <c:v>2008-1</c:v>
                </c:pt>
                <c:pt idx="9">
                  <c:v>2008-2</c:v>
                </c:pt>
                <c:pt idx="10">
                  <c:v>2008-3</c:v>
                </c:pt>
                <c:pt idx="11">
                  <c:v>2008-4</c:v>
                </c:pt>
                <c:pt idx="12">
                  <c:v>2009-1</c:v>
                </c:pt>
                <c:pt idx="13">
                  <c:v>2009-2</c:v>
                </c:pt>
                <c:pt idx="14">
                  <c:v>2009-3</c:v>
                </c:pt>
                <c:pt idx="15">
                  <c:v>2009-4</c:v>
                </c:pt>
                <c:pt idx="16">
                  <c:v>2010-1</c:v>
                </c:pt>
                <c:pt idx="17">
                  <c:v>2010-2</c:v>
                </c:pt>
                <c:pt idx="18">
                  <c:v>2010-3</c:v>
                </c:pt>
                <c:pt idx="19">
                  <c:v>2010-4</c:v>
                </c:pt>
                <c:pt idx="20">
                  <c:v>2011-1</c:v>
                </c:pt>
                <c:pt idx="21">
                  <c:v>2011-2</c:v>
                </c:pt>
                <c:pt idx="22">
                  <c:v>2011-3</c:v>
                </c:pt>
                <c:pt idx="23">
                  <c:v>2011-4</c:v>
                </c:pt>
                <c:pt idx="24">
                  <c:v>2012-1</c:v>
                </c:pt>
                <c:pt idx="25">
                  <c:v>2012-2</c:v>
                </c:pt>
                <c:pt idx="26">
                  <c:v>2012-3</c:v>
                </c:pt>
                <c:pt idx="27">
                  <c:v>2012-4</c:v>
                </c:pt>
                <c:pt idx="28">
                  <c:v>2013-1</c:v>
                </c:pt>
                <c:pt idx="29">
                  <c:v>2013-2</c:v>
                </c:pt>
                <c:pt idx="30">
                  <c:v>2013-3</c:v>
                </c:pt>
                <c:pt idx="31">
                  <c:v>2013-4</c:v>
                </c:pt>
                <c:pt idx="32">
                  <c:v>2014-1</c:v>
                </c:pt>
                <c:pt idx="33">
                  <c:v>2014-2</c:v>
                </c:pt>
                <c:pt idx="34">
                  <c:v>2014-3</c:v>
                </c:pt>
                <c:pt idx="35">
                  <c:v>2014-4</c:v>
                </c:pt>
                <c:pt idx="36">
                  <c:v>2015-1</c:v>
                </c:pt>
                <c:pt idx="37">
                  <c:v>2015-2</c:v>
                </c:pt>
                <c:pt idx="38">
                  <c:v>2015-3</c:v>
                </c:pt>
                <c:pt idx="39">
                  <c:v>2015-4</c:v>
                </c:pt>
                <c:pt idx="40">
                  <c:v>2016-1</c:v>
                </c:pt>
                <c:pt idx="41">
                  <c:v>2016-2</c:v>
                </c:pt>
                <c:pt idx="42">
                  <c:v>2016-3</c:v>
                </c:pt>
                <c:pt idx="43">
                  <c:v>2016-4</c:v>
                </c:pt>
                <c:pt idx="44">
                  <c:v>2017-1</c:v>
                </c:pt>
                <c:pt idx="45">
                  <c:v>2017-2</c:v>
                </c:pt>
                <c:pt idx="46">
                  <c:v>2017-3</c:v>
                </c:pt>
                <c:pt idx="47">
                  <c:v>2017-4</c:v>
                </c:pt>
                <c:pt idx="48">
                  <c:v>2018-1</c:v>
                </c:pt>
                <c:pt idx="49">
                  <c:v>2018-2</c:v>
                </c:pt>
                <c:pt idx="50">
                  <c:v>2018-3</c:v>
                </c:pt>
                <c:pt idx="51">
                  <c:v>2018-4</c:v>
                </c:pt>
                <c:pt idx="52">
                  <c:v>2019-1</c:v>
                </c:pt>
                <c:pt idx="53">
                  <c:v>2019-2</c:v>
                </c:pt>
                <c:pt idx="54">
                  <c:v>2019-3</c:v>
                </c:pt>
                <c:pt idx="55">
                  <c:v>2019-4</c:v>
                </c:pt>
              </c:strCache>
            </c:strRef>
          </c:cat>
          <c:val>
            <c:numRef>
              <c:f>Regresión!$C$2:$C$57</c:f>
              <c:numCache>
                <c:formatCode>General</c:formatCode>
                <c:ptCount val="56"/>
                <c:pt idx="0">
                  <c:v>45.94</c:v>
                </c:pt>
                <c:pt idx="1">
                  <c:v>46.93</c:v>
                </c:pt>
                <c:pt idx="2">
                  <c:v>47.59</c:v>
                </c:pt>
                <c:pt idx="3">
                  <c:v>49.94</c:v>
                </c:pt>
                <c:pt idx="4">
                  <c:v>52.15</c:v>
                </c:pt>
                <c:pt idx="5">
                  <c:v>54.34</c:v>
                </c:pt>
                <c:pt idx="6">
                  <c:v>56.48</c:v>
                </c:pt>
                <c:pt idx="7">
                  <c:v>57.74</c:v>
                </c:pt>
                <c:pt idx="8">
                  <c:v>58.75</c:v>
                </c:pt>
                <c:pt idx="9">
                  <c:v>60.3</c:v>
                </c:pt>
                <c:pt idx="10">
                  <c:v>61.71</c:v>
                </c:pt>
                <c:pt idx="11">
                  <c:v>62.35</c:v>
                </c:pt>
                <c:pt idx="12">
                  <c:v>64</c:v>
                </c:pt>
                <c:pt idx="13">
                  <c:v>65.72</c:v>
                </c:pt>
                <c:pt idx="14">
                  <c:v>66.599999999999994</c:v>
                </c:pt>
                <c:pt idx="15">
                  <c:v>68.03</c:v>
                </c:pt>
                <c:pt idx="16">
                  <c:v>68.22</c:v>
                </c:pt>
                <c:pt idx="17">
                  <c:v>69.599999999999994</c:v>
                </c:pt>
                <c:pt idx="18">
                  <c:v>71.55</c:v>
                </c:pt>
                <c:pt idx="19">
                  <c:v>72</c:v>
                </c:pt>
                <c:pt idx="20">
                  <c:v>74.900000000000006</c:v>
                </c:pt>
                <c:pt idx="21">
                  <c:v>76.94</c:v>
                </c:pt>
                <c:pt idx="22">
                  <c:v>76.91</c:v>
                </c:pt>
                <c:pt idx="23">
                  <c:v>78.78</c:v>
                </c:pt>
                <c:pt idx="24">
                  <c:v>79.760000000000005</c:v>
                </c:pt>
                <c:pt idx="25">
                  <c:v>82.47</c:v>
                </c:pt>
                <c:pt idx="26">
                  <c:v>83.6</c:v>
                </c:pt>
                <c:pt idx="27">
                  <c:v>84.09</c:v>
                </c:pt>
                <c:pt idx="28">
                  <c:v>86.99</c:v>
                </c:pt>
                <c:pt idx="29">
                  <c:v>88.42</c:v>
                </c:pt>
                <c:pt idx="30">
                  <c:v>91.54</c:v>
                </c:pt>
                <c:pt idx="31">
                  <c:v>92.67</c:v>
                </c:pt>
                <c:pt idx="32">
                  <c:v>94.3</c:v>
                </c:pt>
                <c:pt idx="33">
                  <c:v>96.2</c:v>
                </c:pt>
                <c:pt idx="34">
                  <c:v>97.38</c:v>
                </c:pt>
                <c:pt idx="35">
                  <c:v>100</c:v>
                </c:pt>
                <c:pt idx="36">
                  <c:v>102.96</c:v>
                </c:pt>
                <c:pt idx="37">
                  <c:v>104.55</c:v>
                </c:pt>
                <c:pt idx="38">
                  <c:v>107.32</c:v>
                </c:pt>
                <c:pt idx="39">
                  <c:v>109.48</c:v>
                </c:pt>
                <c:pt idx="40">
                  <c:v>112.15</c:v>
                </c:pt>
                <c:pt idx="41">
                  <c:v>115.48</c:v>
                </c:pt>
                <c:pt idx="42">
                  <c:v>116.74</c:v>
                </c:pt>
                <c:pt idx="43">
                  <c:v>118.59</c:v>
                </c:pt>
                <c:pt idx="44">
                  <c:v>121.69</c:v>
                </c:pt>
                <c:pt idx="45">
                  <c:v>125.25</c:v>
                </c:pt>
                <c:pt idx="46">
                  <c:v>127.57</c:v>
                </c:pt>
                <c:pt idx="47">
                  <c:v>130.69999999999999</c:v>
                </c:pt>
                <c:pt idx="48">
                  <c:v>132.79</c:v>
                </c:pt>
                <c:pt idx="49">
                  <c:v>137.56</c:v>
                </c:pt>
                <c:pt idx="50">
                  <c:v>139.81</c:v>
                </c:pt>
                <c:pt idx="51">
                  <c:v>145.35</c:v>
                </c:pt>
                <c:pt idx="52">
                  <c:v>146.34</c:v>
                </c:pt>
                <c:pt idx="53">
                  <c:v>149.84</c:v>
                </c:pt>
                <c:pt idx="54">
                  <c:v>152.22</c:v>
                </c:pt>
                <c:pt idx="55">
                  <c:v>154.57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75D-4466-B161-AC597CF2ACF7}"/>
            </c:ext>
          </c:extLst>
        </c:ser>
        <c:ser>
          <c:idx val="1"/>
          <c:order val="1"/>
          <c:tx>
            <c:strRef>
              <c:f>Regresión!$D$1</c:f>
              <c:strCache>
                <c:ptCount val="1"/>
                <c:pt idx="0">
                  <c:v>Ajuste</c:v>
                </c:pt>
              </c:strCache>
            </c:strRef>
          </c:tx>
          <c:spPr>
            <a:ln w="31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3175">
                <a:noFill/>
              </a:ln>
              <a:effectLst/>
            </c:spPr>
          </c:marker>
          <c:cat>
            <c:strRef>
              <c:f>Regresión!$B$2:$B$57</c:f>
              <c:strCache>
                <c:ptCount val="56"/>
                <c:pt idx="0">
                  <c:v>2006-1</c:v>
                </c:pt>
                <c:pt idx="1">
                  <c:v>2006-2</c:v>
                </c:pt>
                <c:pt idx="2">
                  <c:v>2006-3</c:v>
                </c:pt>
                <c:pt idx="3">
                  <c:v>2006-4</c:v>
                </c:pt>
                <c:pt idx="4">
                  <c:v>2007-1</c:v>
                </c:pt>
                <c:pt idx="5">
                  <c:v>2007-2</c:v>
                </c:pt>
                <c:pt idx="6">
                  <c:v>2007-3</c:v>
                </c:pt>
                <c:pt idx="7">
                  <c:v>2007-4</c:v>
                </c:pt>
                <c:pt idx="8">
                  <c:v>2008-1</c:v>
                </c:pt>
                <c:pt idx="9">
                  <c:v>2008-2</c:v>
                </c:pt>
                <c:pt idx="10">
                  <c:v>2008-3</c:v>
                </c:pt>
                <c:pt idx="11">
                  <c:v>2008-4</c:v>
                </c:pt>
                <c:pt idx="12">
                  <c:v>2009-1</c:v>
                </c:pt>
                <c:pt idx="13">
                  <c:v>2009-2</c:v>
                </c:pt>
                <c:pt idx="14">
                  <c:v>2009-3</c:v>
                </c:pt>
                <c:pt idx="15">
                  <c:v>2009-4</c:v>
                </c:pt>
                <c:pt idx="16">
                  <c:v>2010-1</c:v>
                </c:pt>
                <c:pt idx="17">
                  <c:v>2010-2</c:v>
                </c:pt>
                <c:pt idx="18">
                  <c:v>2010-3</c:v>
                </c:pt>
                <c:pt idx="19">
                  <c:v>2010-4</c:v>
                </c:pt>
                <c:pt idx="20">
                  <c:v>2011-1</c:v>
                </c:pt>
                <c:pt idx="21">
                  <c:v>2011-2</c:v>
                </c:pt>
                <c:pt idx="22">
                  <c:v>2011-3</c:v>
                </c:pt>
                <c:pt idx="23">
                  <c:v>2011-4</c:v>
                </c:pt>
                <c:pt idx="24">
                  <c:v>2012-1</c:v>
                </c:pt>
                <c:pt idx="25">
                  <c:v>2012-2</c:v>
                </c:pt>
                <c:pt idx="26">
                  <c:v>2012-3</c:v>
                </c:pt>
                <c:pt idx="27">
                  <c:v>2012-4</c:v>
                </c:pt>
                <c:pt idx="28">
                  <c:v>2013-1</c:v>
                </c:pt>
                <c:pt idx="29">
                  <c:v>2013-2</c:v>
                </c:pt>
                <c:pt idx="30">
                  <c:v>2013-3</c:v>
                </c:pt>
                <c:pt idx="31">
                  <c:v>2013-4</c:v>
                </c:pt>
                <c:pt idx="32">
                  <c:v>2014-1</c:v>
                </c:pt>
                <c:pt idx="33">
                  <c:v>2014-2</c:v>
                </c:pt>
                <c:pt idx="34">
                  <c:v>2014-3</c:v>
                </c:pt>
                <c:pt idx="35">
                  <c:v>2014-4</c:v>
                </c:pt>
                <c:pt idx="36">
                  <c:v>2015-1</c:v>
                </c:pt>
                <c:pt idx="37">
                  <c:v>2015-2</c:v>
                </c:pt>
                <c:pt idx="38">
                  <c:v>2015-3</c:v>
                </c:pt>
                <c:pt idx="39">
                  <c:v>2015-4</c:v>
                </c:pt>
                <c:pt idx="40">
                  <c:v>2016-1</c:v>
                </c:pt>
                <c:pt idx="41">
                  <c:v>2016-2</c:v>
                </c:pt>
                <c:pt idx="42">
                  <c:v>2016-3</c:v>
                </c:pt>
                <c:pt idx="43">
                  <c:v>2016-4</c:v>
                </c:pt>
                <c:pt idx="44">
                  <c:v>2017-1</c:v>
                </c:pt>
                <c:pt idx="45">
                  <c:v>2017-2</c:v>
                </c:pt>
                <c:pt idx="46">
                  <c:v>2017-3</c:v>
                </c:pt>
                <c:pt idx="47">
                  <c:v>2017-4</c:v>
                </c:pt>
                <c:pt idx="48">
                  <c:v>2018-1</c:v>
                </c:pt>
                <c:pt idx="49">
                  <c:v>2018-2</c:v>
                </c:pt>
                <c:pt idx="50">
                  <c:v>2018-3</c:v>
                </c:pt>
                <c:pt idx="51">
                  <c:v>2018-4</c:v>
                </c:pt>
                <c:pt idx="52">
                  <c:v>2019-1</c:v>
                </c:pt>
                <c:pt idx="53">
                  <c:v>2019-2</c:v>
                </c:pt>
                <c:pt idx="54">
                  <c:v>2019-3</c:v>
                </c:pt>
                <c:pt idx="55">
                  <c:v>2019-4</c:v>
                </c:pt>
              </c:strCache>
            </c:strRef>
          </c:cat>
          <c:val>
            <c:numRef>
              <c:f>Regresión!$D$2:$D$57</c:f>
              <c:numCache>
                <c:formatCode>0.00</c:formatCode>
                <c:ptCount val="56"/>
                <c:pt idx="0">
                  <c:v>43.99925580977834</c:v>
                </c:pt>
                <c:pt idx="1">
                  <c:v>46.510381225746038</c:v>
                </c:pt>
                <c:pt idx="2">
                  <c:v>48.414473907861421</c:v>
                </c:pt>
                <c:pt idx="3">
                  <c:v>48.563423294632138</c:v>
                </c:pt>
                <c:pt idx="4">
                  <c:v>51.481467005443143</c:v>
                </c:pt>
                <c:pt idx="5">
                  <c:v>55.281372843615451</c:v>
                </c:pt>
                <c:pt idx="6">
                  <c:v>54.586576367448593</c:v>
                </c:pt>
                <c:pt idx="7">
                  <c:v>58.811296914773678</c:v>
                </c:pt>
                <c:pt idx="8">
                  <c:v>59.333735652993361</c:v>
                </c:pt>
                <c:pt idx="9">
                  <c:v>61.591192762367768</c:v>
                </c:pt>
                <c:pt idx="10">
                  <c:v>61.546423102864381</c:v>
                </c:pt>
                <c:pt idx="11">
                  <c:v>62.847647688469657</c:v>
                </c:pt>
                <c:pt idx="12">
                  <c:v>63.773618929741431</c:v>
                </c:pt>
                <c:pt idx="13">
                  <c:v>66.212684124245001</c:v>
                </c:pt>
                <c:pt idx="14">
                  <c:v>65.928532507604615</c:v>
                </c:pt>
                <c:pt idx="15">
                  <c:v>67.348091008019637</c:v>
                </c:pt>
                <c:pt idx="16">
                  <c:v>69.321908603701658</c:v>
                </c:pt>
                <c:pt idx="17">
                  <c:v>69.890217510940275</c:v>
                </c:pt>
                <c:pt idx="18">
                  <c:v>72.62986198861114</c:v>
                </c:pt>
                <c:pt idx="19">
                  <c:v>75.11433550210333</c:v>
                </c:pt>
                <c:pt idx="20">
                  <c:v>75.222044128796085</c:v>
                </c:pt>
                <c:pt idx="21">
                  <c:v>77.29246171054146</c:v>
                </c:pt>
                <c:pt idx="22">
                  <c:v>78.681577361948769</c:v>
                </c:pt>
                <c:pt idx="23">
                  <c:v>79.868941261565141</c:v>
                </c:pt>
                <c:pt idx="24">
                  <c:v>80.202518495361389</c:v>
                </c:pt>
                <c:pt idx="25">
                  <c:v>80.781119823958505</c:v>
                </c:pt>
                <c:pt idx="26">
                  <c:v>84.121415645048543</c:v>
                </c:pt>
                <c:pt idx="27">
                  <c:v>85.753952253045298</c:v>
                </c:pt>
                <c:pt idx="28">
                  <c:v>85.23941451147823</c:v>
                </c:pt>
                <c:pt idx="29">
                  <c:v>87.603262488886344</c:v>
                </c:pt>
                <c:pt idx="30">
                  <c:v>90.650276066286494</c:v>
                </c:pt>
                <c:pt idx="31">
                  <c:v>92.96696558549823</c:v>
                </c:pt>
                <c:pt idx="32">
                  <c:v>91.624531296214769</c:v>
                </c:pt>
                <c:pt idx="33">
                  <c:v>95.874231127641011</c:v>
                </c:pt>
                <c:pt idx="34">
                  <c:v>98.189794321803163</c:v>
                </c:pt>
                <c:pt idx="35">
                  <c:v>99.695167983763866</c:v>
                </c:pt>
                <c:pt idx="36">
                  <c:v>100.49685816563419</c:v>
                </c:pt>
                <c:pt idx="37">
                  <c:v>104.010657597581</c:v>
                </c:pt>
                <c:pt idx="38">
                  <c:v>107.10532105332101</c:v>
                </c:pt>
                <c:pt idx="39">
                  <c:v>110.730574720349</c:v>
                </c:pt>
                <c:pt idx="40">
                  <c:v>111.45697256689471</c:v>
                </c:pt>
                <c:pt idx="41">
                  <c:v>114.31373507560789</c:v>
                </c:pt>
                <c:pt idx="42">
                  <c:v>115.29351758307401</c:v>
                </c:pt>
                <c:pt idx="43">
                  <c:v>120.7343013283508</c:v>
                </c:pt>
                <c:pt idx="44">
                  <c:v>123.0633364026544</c:v>
                </c:pt>
                <c:pt idx="45">
                  <c:v>125.8260030065054</c:v>
                </c:pt>
                <c:pt idx="46">
                  <c:v>128.11132187300549</c:v>
                </c:pt>
                <c:pt idx="47">
                  <c:v>129.2732298142237</c:v>
                </c:pt>
                <c:pt idx="48">
                  <c:v>131.6626442010608</c:v>
                </c:pt>
                <c:pt idx="49">
                  <c:v>134.4303161799169</c:v>
                </c:pt>
                <c:pt idx="50">
                  <c:v>136.81209879811149</c:v>
                </c:pt>
                <c:pt idx="51">
                  <c:v>140.09462097500091</c:v>
                </c:pt>
                <c:pt idx="52">
                  <c:v>141.5626424108163</c:v>
                </c:pt>
                <c:pt idx="53">
                  <c:v>145.31252167359139</c:v>
                </c:pt>
                <c:pt idx="54">
                  <c:v>149.60040359553409</c:v>
                </c:pt>
                <c:pt idx="55">
                  <c:v>152.22011390499549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75D-4466-B161-AC597CF2A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374191"/>
        <c:axId val="401374607"/>
      </c:lineChart>
      <c:catAx>
        <c:axId val="40137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01374607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401374607"/>
        <c:scaling>
          <c:orientation val="minMax"/>
          <c:max val="170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01374191"/>
        <c:crossesAt val="1"/>
        <c:crossBetween val="between"/>
        <c:majorUnit val="10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703323937993071"/>
          <c:y val="0.17340539483205006"/>
          <c:w val="9.8736936162468328E-2"/>
          <c:h val="0.127487739332023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'Regresión pron'!$C$1</c:f>
              <c:strCache>
                <c:ptCount val="1"/>
                <c:pt idx="0">
                  <c:v>Real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'Regresión pron'!$B$2:$B$9</c:f>
              <c:strCache>
                <c:ptCount val="8"/>
                <c:pt idx="0">
                  <c:v>2018-1</c:v>
                </c:pt>
                <c:pt idx="1">
                  <c:v>2018-2</c:v>
                </c:pt>
                <c:pt idx="2">
                  <c:v>2018-3</c:v>
                </c:pt>
                <c:pt idx="3">
                  <c:v>2018-4</c:v>
                </c:pt>
                <c:pt idx="4">
                  <c:v>2019-1</c:v>
                </c:pt>
                <c:pt idx="5">
                  <c:v>2019-2</c:v>
                </c:pt>
                <c:pt idx="6">
                  <c:v>2019-3</c:v>
                </c:pt>
                <c:pt idx="7">
                  <c:v>2019-4</c:v>
                </c:pt>
              </c:strCache>
            </c:strRef>
          </c:cat>
          <c:val>
            <c:numRef>
              <c:f>'Regresión pron'!$C$2:$C$9</c:f>
              <c:numCache>
                <c:formatCode>General</c:formatCode>
                <c:ptCount val="8"/>
                <c:pt idx="0">
                  <c:v>132.79</c:v>
                </c:pt>
                <c:pt idx="1">
                  <c:v>137.56</c:v>
                </c:pt>
                <c:pt idx="2">
                  <c:v>139.81</c:v>
                </c:pt>
                <c:pt idx="3">
                  <c:v>145.35</c:v>
                </c:pt>
                <c:pt idx="4">
                  <c:v>146.34</c:v>
                </c:pt>
                <c:pt idx="5">
                  <c:v>149.84</c:v>
                </c:pt>
                <c:pt idx="6">
                  <c:v>152.22</c:v>
                </c:pt>
                <c:pt idx="7">
                  <c:v>154.57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A-40C1-94D5-B416B5C0F747}"/>
            </c:ext>
          </c:extLst>
        </c:ser>
        <c:ser>
          <c:idx val="1"/>
          <c:order val="1"/>
          <c:tx>
            <c:strRef>
              <c:f>'Regresión pron'!$D$1</c:f>
              <c:strCache>
                <c:ptCount val="1"/>
                <c:pt idx="0">
                  <c:v>Pronóstico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AD7D2"/>
              </a:solidFill>
              <a:ln w="12700">
                <a:noFill/>
              </a:ln>
              <a:effectLst/>
            </c:spPr>
          </c:marker>
          <c:cat>
            <c:strRef>
              <c:f>'Regresión pron'!$B$2:$B$9</c:f>
              <c:strCache>
                <c:ptCount val="8"/>
                <c:pt idx="0">
                  <c:v>2018-1</c:v>
                </c:pt>
                <c:pt idx="1">
                  <c:v>2018-2</c:v>
                </c:pt>
                <c:pt idx="2">
                  <c:v>2018-3</c:v>
                </c:pt>
                <c:pt idx="3">
                  <c:v>2018-4</c:v>
                </c:pt>
                <c:pt idx="4">
                  <c:v>2019-1</c:v>
                </c:pt>
                <c:pt idx="5">
                  <c:v>2019-2</c:v>
                </c:pt>
                <c:pt idx="6">
                  <c:v>2019-3</c:v>
                </c:pt>
                <c:pt idx="7">
                  <c:v>2019-4</c:v>
                </c:pt>
              </c:strCache>
            </c:strRef>
          </c:cat>
          <c:val>
            <c:numRef>
              <c:f>'Regresión pron'!$D$2:$D$9</c:f>
              <c:numCache>
                <c:formatCode>0.00</c:formatCode>
                <c:ptCount val="8"/>
                <c:pt idx="0">
                  <c:v>131.6626442010608</c:v>
                </c:pt>
                <c:pt idx="1">
                  <c:v>134.4303161799169</c:v>
                </c:pt>
                <c:pt idx="2">
                  <c:v>136.81209879811149</c:v>
                </c:pt>
                <c:pt idx="3">
                  <c:v>140.09462097500091</c:v>
                </c:pt>
                <c:pt idx="4">
                  <c:v>141.5626424108163</c:v>
                </c:pt>
                <c:pt idx="5">
                  <c:v>145.31252167359139</c:v>
                </c:pt>
                <c:pt idx="6">
                  <c:v>149.60040359553409</c:v>
                </c:pt>
                <c:pt idx="7">
                  <c:v>152.22011390499549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6A-40C1-94D5-B416B5C0F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113071"/>
        <c:axId val="578116399"/>
      </c:lineChart>
      <c:catAx>
        <c:axId val="57811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578116399"/>
        <c:crosses val="autoZero"/>
        <c:auto val="1"/>
        <c:lblAlgn val="ctr"/>
        <c:lblOffset val="100"/>
        <c:noMultiLvlLbl val="0"/>
      </c:catAx>
      <c:valAx>
        <c:axId val="578116399"/>
        <c:scaling>
          <c:orientation val="minMax"/>
          <c:max val="170"/>
          <c:min val="1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578113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'Regresión pron'!$C$1</c:f>
              <c:strCache>
                <c:ptCount val="1"/>
                <c:pt idx="0">
                  <c:v>Real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'Regresión pron'!$B$2:$B$9</c:f>
              <c:strCache>
                <c:ptCount val="8"/>
                <c:pt idx="0">
                  <c:v>2018-1</c:v>
                </c:pt>
                <c:pt idx="1">
                  <c:v>2018-2</c:v>
                </c:pt>
                <c:pt idx="2">
                  <c:v>2018-3</c:v>
                </c:pt>
                <c:pt idx="3">
                  <c:v>2018-4</c:v>
                </c:pt>
                <c:pt idx="4">
                  <c:v>2019-1</c:v>
                </c:pt>
                <c:pt idx="5">
                  <c:v>2019-2</c:v>
                </c:pt>
                <c:pt idx="6">
                  <c:v>2019-3</c:v>
                </c:pt>
                <c:pt idx="7">
                  <c:v>2019-4</c:v>
                </c:pt>
              </c:strCache>
            </c:strRef>
          </c:cat>
          <c:val>
            <c:numRef>
              <c:f>'Regresión pron'!$C$2:$C$9</c:f>
              <c:numCache>
                <c:formatCode>General</c:formatCode>
                <c:ptCount val="8"/>
                <c:pt idx="0">
                  <c:v>132.79</c:v>
                </c:pt>
                <c:pt idx="1">
                  <c:v>137.56</c:v>
                </c:pt>
                <c:pt idx="2">
                  <c:v>139.81</c:v>
                </c:pt>
                <c:pt idx="3">
                  <c:v>145.35</c:v>
                </c:pt>
                <c:pt idx="4">
                  <c:v>146.34</c:v>
                </c:pt>
                <c:pt idx="5">
                  <c:v>149.84</c:v>
                </c:pt>
                <c:pt idx="6">
                  <c:v>152.22</c:v>
                </c:pt>
                <c:pt idx="7">
                  <c:v>154.57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A-40C1-94D5-B416B5C0F747}"/>
            </c:ext>
          </c:extLst>
        </c:ser>
        <c:ser>
          <c:idx val="1"/>
          <c:order val="1"/>
          <c:tx>
            <c:strRef>
              <c:f>'Regresión pron'!$D$1</c:f>
              <c:strCache>
                <c:ptCount val="1"/>
                <c:pt idx="0">
                  <c:v>Pronóstico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AD7D2"/>
              </a:solidFill>
              <a:ln w="12700">
                <a:noFill/>
              </a:ln>
              <a:effectLst/>
            </c:spPr>
          </c:marker>
          <c:cat>
            <c:strRef>
              <c:f>'Regresión pron'!$B$2:$B$9</c:f>
              <c:strCache>
                <c:ptCount val="8"/>
                <c:pt idx="0">
                  <c:v>2018-1</c:v>
                </c:pt>
                <c:pt idx="1">
                  <c:v>2018-2</c:v>
                </c:pt>
                <c:pt idx="2">
                  <c:v>2018-3</c:v>
                </c:pt>
                <c:pt idx="3">
                  <c:v>2018-4</c:v>
                </c:pt>
                <c:pt idx="4">
                  <c:v>2019-1</c:v>
                </c:pt>
                <c:pt idx="5">
                  <c:v>2019-2</c:v>
                </c:pt>
                <c:pt idx="6">
                  <c:v>2019-3</c:v>
                </c:pt>
                <c:pt idx="7">
                  <c:v>2019-4</c:v>
                </c:pt>
              </c:strCache>
            </c:strRef>
          </c:cat>
          <c:val>
            <c:numRef>
              <c:f>'Regresión pron'!$D$2:$D$9</c:f>
              <c:numCache>
                <c:formatCode>0.00</c:formatCode>
                <c:ptCount val="8"/>
                <c:pt idx="0">
                  <c:v>133.19999999999999</c:v>
                </c:pt>
                <c:pt idx="1">
                  <c:v>138.31</c:v>
                </c:pt>
                <c:pt idx="2">
                  <c:v>142.41</c:v>
                </c:pt>
                <c:pt idx="3">
                  <c:v>146.06</c:v>
                </c:pt>
                <c:pt idx="4">
                  <c:v>148.76</c:v>
                </c:pt>
                <c:pt idx="5">
                  <c:v>154.05000000000001</c:v>
                </c:pt>
                <c:pt idx="6">
                  <c:v>159.12</c:v>
                </c:pt>
                <c:pt idx="7">
                  <c:v>162.81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6A-40C1-94D5-B416B5C0F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113071"/>
        <c:axId val="578116399"/>
      </c:lineChart>
      <c:catAx>
        <c:axId val="57811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578116399"/>
        <c:crosses val="autoZero"/>
        <c:auto val="1"/>
        <c:lblAlgn val="ctr"/>
        <c:lblOffset val="100"/>
        <c:noMultiLvlLbl val="0"/>
      </c:catAx>
      <c:valAx>
        <c:axId val="578116399"/>
        <c:scaling>
          <c:orientation val="minMax"/>
          <c:max val="170"/>
          <c:min val="1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578113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Regresión!$C$1</c:f>
              <c:strCache>
                <c:ptCount val="1"/>
                <c:pt idx="0">
                  <c:v>Real</c:v>
                </c:pt>
              </c:strCache>
            </c:strRef>
          </c:tx>
          <c:spPr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  <a:effectLst/>
            </c:spPr>
          </c:marker>
          <c:cat>
            <c:strRef>
              <c:f>Regresión!$B$2:$B$57</c:f>
              <c:strCache>
                <c:ptCount val="56"/>
                <c:pt idx="0">
                  <c:v>2006-1</c:v>
                </c:pt>
                <c:pt idx="1">
                  <c:v>2006-2</c:v>
                </c:pt>
                <c:pt idx="2">
                  <c:v>2006-3</c:v>
                </c:pt>
                <c:pt idx="3">
                  <c:v>2006-4</c:v>
                </c:pt>
                <c:pt idx="4">
                  <c:v>2007-1</c:v>
                </c:pt>
                <c:pt idx="5">
                  <c:v>2007-2</c:v>
                </c:pt>
                <c:pt idx="6">
                  <c:v>2007-3</c:v>
                </c:pt>
                <c:pt idx="7">
                  <c:v>2007-4</c:v>
                </c:pt>
                <c:pt idx="8">
                  <c:v>2008-1</c:v>
                </c:pt>
                <c:pt idx="9">
                  <c:v>2008-2</c:v>
                </c:pt>
                <c:pt idx="10">
                  <c:v>2008-3</c:v>
                </c:pt>
                <c:pt idx="11">
                  <c:v>2008-4</c:v>
                </c:pt>
                <c:pt idx="12">
                  <c:v>2009-1</c:v>
                </c:pt>
                <c:pt idx="13">
                  <c:v>2009-2</c:v>
                </c:pt>
                <c:pt idx="14">
                  <c:v>2009-3</c:v>
                </c:pt>
                <c:pt idx="15">
                  <c:v>2009-4</c:v>
                </c:pt>
                <c:pt idx="16">
                  <c:v>2010-1</c:v>
                </c:pt>
                <c:pt idx="17">
                  <c:v>2010-2</c:v>
                </c:pt>
                <c:pt idx="18">
                  <c:v>2010-3</c:v>
                </c:pt>
                <c:pt idx="19">
                  <c:v>2010-4</c:v>
                </c:pt>
                <c:pt idx="20">
                  <c:v>2011-1</c:v>
                </c:pt>
                <c:pt idx="21">
                  <c:v>2011-2</c:v>
                </c:pt>
                <c:pt idx="22">
                  <c:v>2011-3</c:v>
                </c:pt>
                <c:pt idx="23">
                  <c:v>2011-4</c:v>
                </c:pt>
                <c:pt idx="24">
                  <c:v>2012-1</c:v>
                </c:pt>
                <c:pt idx="25">
                  <c:v>2012-2</c:v>
                </c:pt>
                <c:pt idx="26">
                  <c:v>2012-3</c:v>
                </c:pt>
                <c:pt idx="27">
                  <c:v>2012-4</c:v>
                </c:pt>
                <c:pt idx="28">
                  <c:v>2013-1</c:v>
                </c:pt>
                <c:pt idx="29">
                  <c:v>2013-2</c:v>
                </c:pt>
                <c:pt idx="30">
                  <c:v>2013-3</c:v>
                </c:pt>
                <c:pt idx="31">
                  <c:v>2013-4</c:v>
                </c:pt>
                <c:pt idx="32">
                  <c:v>2014-1</c:v>
                </c:pt>
                <c:pt idx="33">
                  <c:v>2014-2</c:v>
                </c:pt>
                <c:pt idx="34">
                  <c:v>2014-3</c:v>
                </c:pt>
                <c:pt idx="35">
                  <c:v>2014-4</c:v>
                </c:pt>
                <c:pt idx="36">
                  <c:v>2015-1</c:v>
                </c:pt>
                <c:pt idx="37">
                  <c:v>2015-2</c:v>
                </c:pt>
                <c:pt idx="38">
                  <c:v>2015-3</c:v>
                </c:pt>
                <c:pt idx="39">
                  <c:v>2015-4</c:v>
                </c:pt>
                <c:pt idx="40">
                  <c:v>2016-1</c:v>
                </c:pt>
                <c:pt idx="41">
                  <c:v>2016-2</c:v>
                </c:pt>
                <c:pt idx="42">
                  <c:v>2016-3</c:v>
                </c:pt>
                <c:pt idx="43">
                  <c:v>2016-4</c:v>
                </c:pt>
                <c:pt idx="44">
                  <c:v>2017-1</c:v>
                </c:pt>
                <c:pt idx="45">
                  <c:v>2017-2</c:v>
                </c:pt>
                <c:pt idx="46">
                  <c:v>2017-3</c:v>
                </c:pt>
                <c:pt idx="47">
                  <c:v>2017-4</c:v>
                </c:pt>
                <c:pt idx="48">
                  <c:v>2018-1</c:v>
                </c:pt>
                <c:pt idx="49">
                  <c:v>2018-2</c:v>
                </c:pt>
                <c:pt idx="50">
                  <c:v>2018-3</c:v>
                </c:pt>
                <c:pt idx="51">
                  <c:v>2018-4</c:v>
                </c:pt>
                <c:pt idx="52">
                  <c:v>2019-1</c:v>
                </c:pt>
                <c:pt idx="53">
                  <c:v>2019-2</c:v>
                </c:pt>
                <c:pt idx="54">
                  <c:v>2019-3</c:v>
                </c:pt>
                <c:pt idx="55">
                  <c:v>2019-4</c:v>
                </c:pt>
              </c:strCache>
            </c:strRef>
          </c:cat>
          <c:val>
            <c:numRef>
              <c:f>Regresión!$C$2:$C$57</c:f>
              <c:numCache>
                <c:formatCode>General</c:formatCode>
                <c:ptCount val="56"/>
                <c:pt idx="0">
                  <c:v>45.94</c:v>
                </c:pt>
                <c:pt idx="1">
                  <c:v>46.93</c:v>
                </c:pt>
                <c:pt idx="2">
                  <c:v>47.59</c:v>
                </c:pt>
                <c:pt idx="3">
                  <c:v>49.94</c:v>
                </c:pt>
                <c:pt idx="4">
                  <c:v>52.15</c:v>
                </c:pt>
                <c:pt idx="5">
                  <c:v>54.34</c:v>
                </c:pt>
                <c:pt idx="6">
                  <c:v>56.48</c:v>
                </c:pt>
                <c:pt idx="7">
                  <c:v>57.74</c:v>
                </c:pt>
                <c:pt idx="8">
                  <c:v>58.75</c:v>
                </c:pt>
                <c:pt idx="9">
                  <c:v>60.3</c:v>
                </c:pt>
                <c:pt idx="10">
                  <c:v>61.71</c:v>
                </c:pt>
                <c:pt idx="11">
                  <c:v>62.35</c:v>
                </c:pt>
                <c:pt idx="12">
                  <c:v>64</c:v>
                </c:pt>
                <c:pt idx="13">
                  <c:v>65.72</c:v>
                </c:pt>
                <c:pt idx="14">
                  <c:v>66.599999999999994</c:v>
                </c:pt>
                <c:pt idx="15">
                  <c:v>68.03</c:v>
                </c:pt>
                <c:pt idx="16">
                  <c:v>68.22</c:v>
                </c:pt>
                <c:pt idx="17">
                  <c:v>69.599999999999994</c:v>
                </c:pt>
                <c:pt idx="18">
                  <c:v>71.55</c:v>
                </c:pt>
                <c:pt idx="19">
                  <c:v>72</c:v>
                </c:pt>
                <c:pt idx="20">
                  <c:v>74.900000000000006</c:v>
                </c:pt>
                <c:pt idx="21">
                  <c:v>76.94</c:v>
                </c:pt>
                <c:pt idx="22">
                  <c:v>76.91</c:v>
                </c:pt>
                <c:pt idx="23">
                  <c:v>78.78</c:v>
                </c:pt>
                <c:pt idx="24">
                  <c:v>79.760000000000005</c:v>
                </c:pt>
                <c:pt idx="25">
                  <c:v>82.47</c:v>
                </c:pt>
                <c:pt idx="26">
                  <c:v>83.6</c:v>
                </c:pt>
                <c:pt idx="27">
                  <c:v>84.09</c:v>
                </c:pt>
                <c:pt idx="28">
                  <c:v>86.99</c:v>
                </c:pt>
                <c:pt idx="29">
                  <c:v>88.42</c:v>
                </c:pt>
                <c:pt idx="30">
                  <c:v>91.54</c:v>
                </c:pt>
                <c:pt idx="31">
                  <c:v>92.67</c:v>
                </c:pt>
                <c:pt idx="32">
                  <c:v>94.3</c:v>
                </c:pt>
                <c:pt idx="33">
                  <c:v>96.2</c:v>
                </c:pt>
                <c:pt idx="34">
                  <c:v>97.38</c:v>
                </c:pt>
                <c:pt idx="35">
                  <c:v>100</c:v>
                </c:pt>
                <c:pt idx="36">
                  <c:v>102.96</c:v>
                </c:pt>
                <c:pt idx="37">
                  <c:v>104.55</c:v>
                </c:pt>
                <c:pt idx="38">
                  <c:v>107.32</c:v>
                </c:pt>
                <c:pt idx="39">
                  <c:v>109.48</c:v>
                </c:pt>
                <c:pt idx="40">
                  <c:v>112.15</c:v>
                </c:pt>
                <c:pt idx="41">
                  <c:v>115.48</c:v>
                </c:pt>
                <c:pt idx="42">
                  <c:v>116.74</c:v>
                </c:pt>
                <c:pt idx="43">
                  <c:v>118.59</c:v>
                </c:pt>
                <c:pt idx="44">
                  <c:v>121.69</c:v>
                </c:pt>
                <c:pt idx="45">
                  <c:v>125.25</c:v>
                </c:pt>
                <c:pt idx="46">
                  <c:v>127.57</c:v>
                </c:pt>
                <c:pt idx="47">
                  <c:v>130.69999999999999</c:v>
                </c:pt>
                <c:pt idx="48">
                  <c:v>132.79</c:v>
                </c:pt>
                <c:pt idx="49">
                  <c:v>137.56</c:v>
                </c:pt>
                <c:pt idx="50">
                  <c:v>139.81</c:v>
                </c:pt>
                <c:pt idx="51">
                  <c:v>145.35</c:v>
                </c:pt>
                <c:pt idx="52">
                  <c:v>146.34</c:v>
                </c:pt>
                <c:pt idx="53">
                  <c:v>149.84</c:v>
                </c:pt>
                <c:pt idx="54">
                  <c:v>152.22</c:v>
                </c:pt>
                <c:pt idx="55">
                  <c:v>154.57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75D-4466-B161-AC597CF2ACF7}"/>
            </c:ext>
          </c:extLst>
        </c:ser>
        <c:ser>
          <c:idx val="1"/>
          <c:order val="1"/>
          <c:tx>
            <c:strRef>
              <c:f>Regresión!$D$1</c:f>
              <c:strCache>
                <c:ptCount val="1"/>
                <c:pt idx="0">
                  <c:v>Ajuste</c:v>
                </c:pt>
              </c:strCache>
            </c:strRef>
          </c:tx>
          <c:spPr>
            <a:ln w="31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3175">
                <a:noFill/>
              </a:ln>
              <a:effectLst/>
            </c:spPr>
          </c:marker>
          <c:cat>
            <c:strRef>
              <c:f>Regresión!$B$2:$B$57</c:f>
              <c:strCache>
                <c:ptCount val="56"/>
                <c:pt idx="0">
                  <c:v>2006-1</c:v>
                </c:pt>
                <c:pt idx="1">
                  <c:v>2006-2</c:v>
                </c:pt>
                <c:pt idx="2">
                  <c:v>2006-3</c:v>
                </c:pt>
                <c:pt idx="3">
                  <c:v>2006-4</c:v>
                </c:pt>
                <c:pt idx="4">
                  <c:v>2007-1</c:v>
                </c:pt>
                <c:pt idx="5">
                  <c:v>2007-2</c:v>
                </c:pt>
                <c:pt idx="6">
                  <c:v>2007-3</c:v>
                </c:pt>
                <c:pt idx="7">
                  <c:v>2007-4</c:v>
                </c:pt>
                <c:pt idx="8">
                  <c:v>2008-1</c:v>
                </c:pt>
                <c:pt idx="9">
                  <c:v>2008-2</c:v>
                </c:pt>
                <c:pt idx="10">
                  <c:v>2008-3</c:v>
                </c:pt>
                <c:pt idx="11">
                  <c:v>2008-4</c:v>
                </c:pt>
                <c:pt idx="12">
                  <c:v>2009-1</c:v>
                </c:pt>
                <c:pt idx="13">
                  <c:v>2009-2</c:v>
                </c:pt>
                <c:pt idx="14">
                  <c:v>2009-3</c:v>
                </c:pt>
                <c:pt idx="15">
                  <c:v>2009-4</c:v>
                </c:pt>
                <c:pt idx="16">
                  <c:v>2010-1</c:v>
                </c:pt>
                <c:pt idx="17">
                  <c:v>2010-2</c:v>
                </c:pt>
                <c:pt idx="18">
                  <c:v>2010-3</c:v>
                </c:pt>
                <c:pt idx="19">
                  <c:v>2010-4</c:v>
                </c:pt>
                <c:pt idx="20">
                  <c:v>2011-1</c:v>
                </c:pt>
                <c:pt idx="21">
                  <c:v>2011-2</c:v>
                </c:pt>
                <c:pt idx="22">
                  <c:v>2011-3</c:v>
                </c:pt>
                <c:pt idx="23">
                  <c:v>2011-4</c:v>
                </c:pt>
                <c:pt idx="24">
                  <c:v>2012-1</c:v>
                </c:pt>
                <c:pt idx="25">
                  <c:v>2012-2</c:v>
                </c:pt>
                <c:pt idx="26">
                  <c:v>2012-3</c:v>
                </c:pt>
                <c:pt idx="27">
                  <c:v>2012-4</c:v>
                </c:pt>
                <c:pt idx="28">
                  <c:v>2013-1</c:v>
                </c:pt>
                <c:pt idx="29">
                  <c:v>2013-2</c:v>
                </c:pt>
                <c:pt idx="30">
                  <c:v>2013-3</c:v>
                </c:pt>
                <c:pt idx="31">
                  <c:v>2013-4</c:v>
                </c:pt>
                <c:pt idx="32">
                  <c:v>2014-1</c:v>
                </c:pt>
                <c:pt idx="33">
                  <c:v>2014-2</c:v>
                </c:pt>
                <c:pt idx="34">
                  <c:v>2014-3</c:v>
                </c:pt>
                <c:pt idx="35">
                  <c:v>2014-4</c:v>
                </c:pt>
                <c:pt idx="36">
                  <c:v>2015-1</c:v>
                </c:pt>
                <c:pt idx="37">
                  <c:v>2015-2</c:v>
                </c:pt>
                <c:pt idx="38">
                  <c:v>2015-3</c:v>
                </c:pt>
                <c:pt idx="39">
                  <c:v>2015-4</c:v>
                </c:pt>
                <c:pt idx="40">
                  <c:v>2016-1</c:v>
                </c:pt>
                <c:pt idx="41">
                  <c:v>2016-2</c:v>
                </c:pt>
                <c:pt idx="42">
                  <c:v>2016-3</c:v>
                </c:pt>
                <c:pt idx="43">
                  <c:v>2016-4</c:v>
                </c:pt>
                <c:pt idx="44">
                  <c:v>2017-1</c:v>
                </c:pt>
                <c:pt idx="45">
                  <c:v>2017-2</c:v>
                </c:pt>
                <c:pt idx="46">
                  <c:v>2017-3</c:v>
                </c:pt>
                <c:pt idx="47">
                  <c:v>2017-4</c:v>
                </c:pt>
                <c:pt idx="48">
                  <c:v>2018-1</c:v>
                </c:pt>
                <c:pt idx="49">
                  <c:v>2018-2</c:v>
                </c:pt>
                <c:pt idx="50">
                  <c:v>2018-3</c:v>
                </c:pt>
                <c:pt idx="51">
                  <c:v>2018-4</c:v>
                </c:pt>
                <c:pt idx="52">
                  <c:v>2019-1</c:v>
                </c:pt>
                <c:pt idx="53">
                  <c:v>2019-2</c:v>
                </c:pt>
                <c:pt idx="54">
                  <c:v>2019-3</c:v>
                </c:pt>
                <c:pt idx="55">
                  <c:v>2019-4</c:v>
                </c:pt>
              </c:strCache>
            </c:strRef>
          </c:cat>
          <c:val>
            <c:numRef>
              <c:f>Regresión!$D$2:$D$57</c:f>
              <c:numCache>
                <c:formatCode>0.00</c:formatCode>
                <c:ptCount val="56"/>
                <c:pt idx="0">
                  <c:v>45.765520000000002</c:v>
                </c:pt>
                <c:pt idx="1">
                  <c:v>46.964709999999997</c:v>
                </c:pt>
                <c:pt idx="2">
                  <c:v>47.976790000000001</c:v>
                </c:pt>
                <c:pt idx="3">
                  <c:v>48.651510000000002</c:v>
                </c:pt>
                <c:pt idx="4">
                  <c:v>51.053930000000001</c:v>
                </c:pt>
                <c:pt idx="5">
                  <c:v>53.313220000000001</c:v>
                </c:pt>
                <c:pt idx="6">
                  <c:v>55.552070000000001</c:v>
                </c:pt>
                <c:pt idx="7">
                  <c:v>57.739800000000002</c:v>
                </c:pt>
                <c:pt idx="8">
                  <c:v>59.027909999999999</c:v>
                </c:pt>
                <c:pt idx="9">
                  <c:v>60.06044</c:v>
                </c:pt>
                <c:pt idx="10">
                  <c:v>61.645009999999999</c:v>
                </c:pt>
                <c:pt idx="11">
                  <c:v>63.086460000000002</c:v>
                </c:pt>
                <c:pt idx="12">
                  <c:v>63.740740000000002</c:v>
                </c:pt>
                <c:pt idx="13">
                  <c:v>65.427539999999993</c:v>
                </c:pt>
                <c:pt idx="14">
                  <c:v>67.185910000000007</c:v>
                </c:pt>
                <c:pt idx="15">
                  <c:v>68.085530000000006</c:v>
                </c:pt>
                <c:pt idx="16">
                  <c:v>69.547430000000006</c:v>
                </c:pt>
                <c:pt idx="17">
                  <c:v>69.741669999999999</c:v>
                </c:pt>
                <c:pt idx="18">
                  <c:v>71.152450000000002</c:v>
                </c:pt>
                <c:pt idx="19">
                  <c:v>73.145949999999999</c:v>
                </c:pt>
                <c:pt idx="20">
                  <c:v>73.605980000000002</c:v>
                </c:pt>
                <c:pt idx="21">
                  <c:v>76.570670000000007</c:v>
                </c:pt>
                <c:pt idx="22">
                  <c:v>78.656170000000003</c:v>
                </c:pt>
                <c:pt idx="23">
                  <c:v>78.625500000000002</c:v>
                </c:pt>
                <c:pt idx="24">
                  <c:v>80.537210000000002</c:v>
                </c:pt>
                <c:pt idx="25">
                  <c:v>81.539069999999995</c:v>
                </c:pt>
                <c:pt idx="26">
                  <c:v>84.309520000000006</c:v>
                </c:pt>
                <c:pt idx="27">
                  <c:v>85.464730000000003</c:v>
                </c:pt>
                <c:pt idx="28">
                  <c:v>85.965649999999997</c:v>
                </c:pt>
                <c:pt idx="29">
                  <c:v>88.930340000000001</c:v>
                </c:pt>
                <c:pt idx="30">
                  <c:v>90.392240000000001</c:v>
                </c:pt>
                <c:pt idx="31">
                  <c:v>93.581829999999997</c:v>
                </c:pt>
                <c:pt idx="32">
                  <c:v>94.737030000000004</c:v>
                </c:pt>
                <c:pt idx="33">
                  <c:v>96.403390000000002</c:v>
                </c:pt>
                <c:pt idx="34">
                  <c:v>98.345770000000002</c:v>
                </c:pt>
                <c:pt idx="35">
                  <c:v>99.552090000000007</c:v>
                </c:pt>
                <c:pt idx="36">
                  <c:v>102.23053</c:v>
                </c:pt>
                <c:pt idx="37">
                  <c:v>105.25655999999999</c:v>
                </c:pt>
                <c:pt idx="38">
                  <c:v>106.88202</c:v>
                </c:pt>
                <c:pt idx="39">
                  <c:v>109.71381</c:v>
                </c:pt>
                <c:pt idx="40">
                  <c:v>111.92198999999999</c:v>
                </c:pt>
                <c:pt idx="41">
                  <c:v>114.65154</c:v>
                </c:pt>
                <c:pt idx="42">
                  <c:v>118.05582</c:v>
                </c:pt>
                <c:pt idx="43">
                  <c:v>119.34392</c:v>
                </c:pt>
                <c:pt idx="44">
                  <c:v>121.23519</c:v>
                </c:pt>
                <c:pt idx="45">
                  <c:v>124.40433</c:v>
                </c:pt>
                <c:pt idx="46">
                  <c:v>128.04374000000001</c:v>
                </c:pt>
                <c:pt idx="47">
                  <c:v>130.41549000000001</c:v>
                </c:pt>
                <c:pt idx="48">
                  <c:v>133.61530999999999</c:v>
                </c:pt>
                <c:pt idx="49">
                  <c:v>135.75192000000001</c:v>
                </c:pt>
                <c:pt idx="50">
                  <c:v>140.62832</c:v>
                </c:pt>
                <c:pt idx="51">
                  <c:v>142.92850999999999</c:v>
                </c:pt>
                <c:pt idx="52">
                  <c:v>148.59208000000001</c:v>
                </c:pt>
                <c:pt idx="53">
                  <c:v>149.60416000000001</c:v>
                </c:pt>
                <c:pt idx="54">
                  <c:v>153.18223</c:v>
                </c:pt>
                <c:pt idx="55">
                  <c:v>155.61532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75D-4466-B161-AC597CF2A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374191"/>
        <c:axId val="401374607"/>
      </c:lineChart>
      <c:catAx>
        <c:axId val="40137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01374607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401374607"/>
        <c:scaling>
          <c:orientation val="minMax"/>
          <c:max val="170"/>
          <c:min val="4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01374191"/>
        <c:crossesAt val="1"/>
        <c:crossBetween val="between"/>
        <c:majorUnit val="10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703323937993071"/>
          <c:y val="0.17340539483205006"/>
          <c:w val="9.8736936162468328E-2"/>
          <c:h val="0.127487739332023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'Hoja1 (2)'!$D$1</c:f>
              <c:strCache>
                <c:ptCount val="1"/>
                <c:pt idx="0">
                  <c:v>Pronóstico</c:v>
                </c:pt>
              </c:strCache>
            </c:strRef>
          </c:tx>
          <c:spPr>
            <a:ln w="254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  <a:effectLst/>
            </c:spPr>
          </c:marker>
          <c:cat>
            <c:strRef>
              <c:f>'Hoja1 (2)'!$B$2:$B$9</c:f>
              <c:strCache>
                <c:ptCount val="8"/>
                <c:pt idx="0">
                  <c:v>2018-1</c:v>
                </c:pt>
                <c:pt idx="1">
                  <c:v>2018-2</c:v>
                </c:pt>
                <c:pt idx="2">
                  <c:v>2018-3</c:v>
                </c:pt>
                <c:pt idx="3">
                  <c:v>2018-4</c:v>
                </c:pt>
                <c:pt idx="4">
                  <c:v>2019-1</c:v>
                </c:pt>
                <c:pt idx="5">
                  <c:v>2019-2</c:v>
                </c:pt>
                <c:pt idx="6">
                  <c:v>2019-3</c:v>
                </c:pt>
                <c:pt idx="7">
                  <c:v>2019-4</c:v>
                </c:pt>
              </c:strCache>
            </c:strRef>
          </c:cat>
          <c:val>
            <c:numRef>
              <c:f>'Hoja1 (2)'!$D$2:$D$9</c:f>
              <c:numCache>
                <c:formatCode>0.00</c:formatCode>
                <c:ptCount val="8"/>
                <c:pt idx="0">
                  <c:v>133.64019999999999</c:v>
                </c:pt>
                <c:pt idx="1">
                  <c:v>136.6464</c:v>
                </c:pt>
                <c:pt idx="2">
                  <c:v>139.72040000000001</c:v>
                </c:pt>
                <c:pt idx="3">
                  <c:v>142.86340000000001</c:v>
                </c:pt>
                <c:pt idx="4">
                  <c:v>146.0772</c:v>
                </c:pt>
                <c:pt idx="5">
                  <c:v>149.36330000000001</c:v>
                </c:pt>
                <c:pt idx="6">
                  <c:v>152.72329999999999</c:v>
                </c:pt>
                <c:pt idx="7">
                  <c:v>156.15880000000001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45-4187-8F15-59D532EA1A34}"/>
            </c:ext>
          </c:extLst>
        </c:ser>
        <c:ser>
          <c:idx val="0"/>
          <c:order val="1"/>
          <c:tx>
            <c:strRef>
              <c:f>'Hoja1 (2)'!$C$1</c:f>
              <c:strCache>
                <c:ptCount val="1"/>
                <c:pt idx="0">
                  <c:v>Real</c:v>
                </c:pt>
              </c:strCache>
            </c:strRef>
          </c:tx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'Hoja1 (2)'!$B$2:$B$9</c:f>
              <c:strCache>
                <c:ptCount val="8"/>
                <c:pt idx="0">
                  <c:v>2018-1</c:v>
                </c:pt>
                <c:pt idx="1">
                  <c:v>2018-2</c:v>
                </c:pt>
                <c:pt idx="2">
                  <c:v>2018-3</c:v>
                </c:pt>
                <c:pt idx="3">
                  <c:v>2018-4</c:v>
                </c:pt>
                <c:pt idx="4">
                  <c:v>2019-1</c:v>
                </c:pt>
                <c:pt idx="5">
                  <c:v>2019-2</c:v>
                </c:pt>
                <c:pt idx="6">
                  <c:v>2019-3</c:v>
                </c:pt>
                <c:pt idx="7">
                  <c:v>2019-4</c:v>
                </c:pt>
              </c:strCache>
            </c:strRef>
          </c:cat>
          <c:val>
            <c:numRef>
              <c:f>'Hoja1 (2)'!$C$2:$C$9</c:f>
              <c:numCache>
                <c:formatCode>General</c:formatCode>
                <c:ptCount val="8"/>
                <c:pt idx="0">
                  <c:v>132.79</c:v>
                </c:pt>
                <c:pt idx="1">
                  <c:v>137.56</c:v>
                </c:pt>
                <c:pt idx="2">
                  <c:v>139.81</c:v>
                </c:pt>
                <c:pt idx="3">
                  <c:v>145.35</c:v>
                </c:pt>
                <c:pt idx="4">
                  <c:v>146.34</c:v>
                </c:pt>
                <c:pt idx="5">
                  <c:v>149.84</c:v>
                </c:pt>
                <c:pt idx="6">
                  <c:v>152.22</c:v>
                </c:pt>
                <c:pt idx="7">
                  <c:v>154.57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45-4187-8F15-59D532EA1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113071"/>
        <c:axId val="578116399"/>
      </c:lineChart>
      <c:catAx>
        <c:axId val="57811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578116399"/>
        <c:crosses val="autoZero"/>
        <c:auto val="1"/>
        <c:lblAlgn val="ctr"/>
        <c:lblOffset val="100"/>
        <c:noMultiLvlLbl val="0"/>
      </c:catAx>
      <c:valAx>
        <c:axId val="578116399"/>
        <c:scaling>
          <c:orientation val="minMax"/>
          <c:max val="160"/>
          <c:min val="125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5781130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F2B-4A2F-90EA-C407C9043F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Regresión lineal multivariada</c:v>
                </c:pt>
                <c:pt idx="1">
                  <c:v>Red neuronal multivariada</c:v>
                </c:pt>
                <c:pt idx="2">
                  <c:v>Serie de tiempo univariante</c:v>
                </c:pt>
                <c:pt idx="3">
                  <c:v>Red neuronal univariante</c:v>
                </c:pt>
              </c:strCache>
            </c:strRef>
          </c:cat>
          <c:val>
            <c:numRef>
              <c:f>Hoja1!$B$2:$B$5</c:f>
              <c:numCache>
                <c:formatCode>0.00%</c:formatCode>
                <c:ptCount val="4"/>
                <c:pt idx="0">
                  <c:v>2.6290000000000001E-2</c:v>
                </c:pt>
                <c:pt idx="1">
                  <c:v>2.281E-2</c:v>
                </c:pt>
                <c:pt idx="2">
                  <c:v>6.1700000000000001E-3</c:v>
                </c:pt>
                <c:pt idx="3">
                  <c:v>5.3099999999999996E-3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5-42BB-B682-94C89DD8F0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60912"/>
        <c:axId val="5027312"/>
      </c:barChart>
      <c:catAx>
        <c:axId val="516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s-CO"/>
          </a:p>
        </c:txPr>
        <c:crossAx val="5027312"/>
        <c:crosses val="autoZero"/>
        <c:auto val="1"/>
        <c:lblAlgn val="ctr"/>
        <c:lblOffset val="100"/>
        <c:noMultiLvlLbl val="0"/>
      </c:catAx>
      <c:valAx>
        <c:axId val="5027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s-CO"/>
          </a:p>
        </c:txPr>
        <c:crossAx val="516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Garamond" panose="02020404030301010803" pitchFamily="18" charset="0"/>
        </a:defRPr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264216972878389E-2"/>
          <c:y val="0.16712962962962963"/>
          <c:w val="0.89662342615238999"/>
          <c:h val="0.73111111111111116"/>
        </c:manualLayout>
      </c:layout>
      <c:lineChart>
        <c:grouping val="standard"/>
        <c:varyColors val="0"/>
        <c:ser>
          <c:idx val="0"/>
          <c:order val="0"/>
          <c:tx>
            <c:strRef>
              <c:f>'RN pronostico'!$C$1</c:f>
              <c:strCache>
                <c:ptCount val="1"/>
                <c:pt idx="0">
                  <c:v>Real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EB Garamond" pitchFamily="2" charset="0"/>
                    <a:ea typeface="EB Garamond" pitchFamily="2" charset="0"/>
                    <a:cs typeface="EB Garamond" pitchFamily="2" charset="0"/>
                  </a:defRPr>
                </a:pPr>
                <a:endParaRPr lang="es-C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'RN pronostico'!$B$2:$B$13</c:f>
              <c:strCache>
                <c:ptCount val="12"/>
                <c:pt idx="0">
                  <c:v>2019-01</c:v>
                </c:pt>
                <c:pt idx="1">
                  <c:v>2019-02</c:v>
                </c:pt>
                <c:pt idx="2">
                  <c:v>2019-03</c:v>
                </c:pt>
                <c:pt idx="3">
                  <c:v>2019-04</c:v>
                </c:pt>
                <c:pt idx="4">
                  <c:v>2020-01</c:v>
                </c:pt>
                <c:pt idx="5">
                  <c:v>2020-02</c:v>
                </c:pt>
                <c:pt idx="6">
                  <c:v>2020-03</c:v>
                </c:pt>
                <c:pt idx="7">
                  <c:v>2020-04</c:v>
                </c:pt>
                <c:pt idx="8">
                  <c:v>2021-01</c:v>
                </c:pt>
                <c:pt idx="9">
                  <c:v>2021-02</c:v>
                </c:pt>
                <c:pt idx="10">
                  <c:v>2021-03</c:v>
                </c:pt>
                <c:pt idx="11">
                  <c:v>2021-04</c:v>
                </c:pt>
              </c:strCache>
            </c:strRef>
          </c:cat>
          <c:val>
            <c:numRef>
              <c:f>'RN pronostico'!$C$2:$C$13</c:f>
              <c:numCache>
                <c:formatCode>0.00</c:formatCode>
                <c:ptCount val="12"/>
                <c:pt idx="0">
                  <c:v>146.34</c:v>
                </c:pt>
                <c:pt idx="1">
                  <c:v>149.84</c:v>
                </c:pt>
                <c:pt idx="2">
                  <c:v>152.22</c:v>
                </c:pt>
                <c:pt idx="3">
                  <c:v>154.57</c:v>
                </c:pt>
                <c:pt idx="4">
                  <c:v>157.77000000000001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DA-4D5C-80A0-15DE85A9A1FF}"/>
            </c:ext>
          </c:extLst>
        </c:ser>
        <c:ser>
          <c:idx val="1"/>
          <c:order val="1"/>
          <c:tx>
            <c:strRef>
              <c:f>'RN pronostico'!$D$1</c:f>
              <c:strCache>
                <c:ptCount val="1"/>
                <c:pt idx="0">
                  <c:v>Pronóstico</c:v>
                </c:pt>
              </c:strCache>
            </c:strRef>
          </c:tx>
          <c:spPr>
            <a:ln w="25400" cap="rnd">
              <a:solidFill>
                <a:srgbClr val="66AAA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rgbClr val="9AD7D2"/>
              </a:solidFill>
              <a:ln w="12700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EB Garamond" pitchFamily="2" charset="0"/>
                    <a:ea typeface="EB Garamond" pitchFamily="2" charset="0"/>
                    <a:cs typeface="EB Garamond" pitchFamily="2" charset="0"/>
                  </a:defRPr>
                </a:pPr>
                <a:endParaRPr lang="es-CO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'RN pronostico'!$B$2:$B$13</c:f>
              <c:strCache>
                <c:ptCount val="12"/>
                <c:pt idx="0">
                  <c:v>2019-01</c:v>
                </c:pt>
                <c:pt idx="1">
                  <c:v>2019-02</c:v>
                </c:pt>
                <c:pt idx="2">
                  <c:v>2019-03</c:v>
                </c:pt>
                <c:pt idx="3">
                  <c:v>2019-04</c:v>
                </c:pt>
                <c:pt idx="4">
                  <c:v>2020-01</c:v>
                </c:pt>
                <c:pt idx="5">
                  <c:v>2020-02</c:v>
                </c:pt>
                <c:pt idx="6">
                  <c:v>2020-03</c:v>
                </c:pt>
                <c:pt idx="7">
                  <c:v>2020-04</c:v>
                </c:pt>
                <c:pt idx="8">
                  <c:v>2021-01</c:v>
                </c:pt>
                <c:pt idx="9">
                  <c:v>2021-02</c:v>
                </c:pt>
                <c:pt idx="10">
                  <c:v>2021-03</c:v>
                </c:pt>
                <c:pt idx="11">
                  <c:v>2021-04</c:v>
                </c:pt>
              </c:strCache>
            </c:strRef>
          </c:cat>
          <c:val>
            <c:numRef>
              <c:f>'RN pronostico'!$D$2:$D$13</c:f>
              <c:numCache>
                <c:formatCode>General</c:formatCode>
                <c:ptCount val="12"/>
                <c:pt idx="4" formatCode="0.00">
                  <c:v>156.46615777492499</c:v>
                </c:pt>
                <c:pt idx="5" formatCode="0.00">
                  <c:v>159.47898995995499</c:v>
                </c:pt>
                <c:pt idx="6" formatCode="0.00">
                  <c:v>162.52980266213399</c:v>
                </c:pt>
                <c:pt idx="7" formatCode="0.00">
                  <c:v>165.523744572401</c:v>
                </c:pt>
                <c:pt idx="8" formatCode="0.00">
                  <c:v>168.16609007716099</c:v>
                </c:pt>
                <c:pt idx="9" formatCode="0.00">
                  <c:v>170.65734004616701</c:v>
                </c:pt>
                <c:pt idx="10" formatCode="0.00">
                  <c:v>172.92731917500399</c:v>
                </c:pt>
                <c:pt idx="11" formatCode="0.00">
                  <c:v>174.97288130640899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DA-4D5C-80A0-15DE85A9A1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8113071"/>
        <c:axId val="578116399"/>
      </c:lineChart>
      <c:catAx>
        <c:axId val="57811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pPr>
            <a:endParaRPr lang="es-CO"/>
          </a:p>
        </c:txPr>
        <c:crossAx val="578116399"/>
        <c:crosses val="autoZero"/>
        <c:auto val="1"/>
        <c:lblAlgn val="ctr"/>
        <c:lblOffset val="100"/>
        <c:noMultiLvlLbl val="0"/>
      </c:catAx>
      <c:valAx>
        <c:axId val="578116399"/>
        <c:scaling>
          <c:orientation val="minMax"/>
          <c:max val="180"/>
          <c:min val="14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defRPr>
            </a:pPr>
            <a:endParaRPr lang="es-CO"/>
          </a:p>
        </c:txPr>
        <c:crossAx val="578113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EB Garamond" pitchFamily="2" charset="0"/>
          <a:ea typeface="EB Garamond" pitchFamily="2" charset="0"/>
          <a:cs typeface="EB Garamond" pitchFamily="2" charset="0"/>
        </a:defRPr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Pronostico IPVN</c:v>
                </c:pt>
              </c:strCache>
            </c:strRef>
          </c:tx>
          <c:spPr>
            <a:solidFill>
              <a:srgbClr val="74C1B9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Garamond" panose="02020404030301010803" pitchFamily="18" charset="0"/>
                      <a:ea typeface="EB Garamond" panose="020B0604020202020204" charset="0"/>
                      <a:cs typeface="EB Garamond" panose="020B0604020202020204" charset="0"/>
                    </a:defRPr>
                  </a:pPr>
                  <a:endParaRPr lang="es-CO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286-421C-B90B-7EB3E369AD4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EB Garamond" panose="020B0604020202020204" charset="0"/>
                    <a:cs typeface="EB Garamond" panose="020B060402020202020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Hoja2!$A$2:$A$9</c:f>
              <c:strCache>
                <c:ptCount val="8"/>
                <c:pt idx="0">
                  <c:v>2020-01</c:v>
                </c:pt>
                <c:pt idx="1">
                  <c:v>2020-02</c:v>
                </c:pt>
                <c:pt idx="2">
                  <c:v>2020-03</c:v>
                </c:pt>
                <c:pt idx="3">
                  <c:v>2020-04</c:v>
                </c:pt>
                <c:pt idx="4">
                  <c:v>2021-01</c:v>
                </c:pt>
                <c:pt idx="5">
                  <c:v>2021-02</c:v>
                </c:pt>
                <c:pt idx="6">
                  <c:v>2021-03</c:v>
                </c:pt>
                <c:pt idx="7">
                  <c:v>2021-04</c:v>
                </c:pt>
              </c:strCache>
            </c:strRef>
          </c:cat>
          <c:val>
            <c:numRef>
              <c:f>Hoja2!$B$2:$B$9</c:f>
              <c:numCache>
                <c:formatCode>0.00%</c:formatCode>
                <c:ptCount val="8"/>
                <c:pt idx="0">
                  <c:v>6.9000000000000006E-2</c:v>
                </c:pt>
                <c:pt idx="1">
                  <c:v>6.4000000000000001E-2</c:v>
                </c:pt>
                <c:pt idx="2">
                  <c:v>6.8000000000000005E-2</c:v>
                </c:pt>
                <c:pt idx="3">
                  <c:v>7.0999999999999994E-2</c:v>
                </c:pt>
                <c:pt idx="4">
                  <c:v>7.4999999999999997E-2</c:v>
                </c:pt>
                <c:pt idx="5">
                  <c:v>7.0000000000000007E-2</c:v>
                </c:pt>
                <c:pt idx="6">
                  <c:v>6.4000000000000001E-2</c:v>
                </c:pt>
                <c:pt idx="7">
                  <c:v>5.7000000000000002E-2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F-46C4-B4DC-6651170FC2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5386768"/>
        <c:axId val="850820352"/>
      </c:barChart>
      <c:catAx>
        <c:axId val="92538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s-CO" b="1" dirty="0">
                    <a:latin typeface="Garamond" panose="02020404030301010803" pitchFamily="18" charset="0"/>
                  </a:rPr>
                  <a:t>Trimestres</a:t>
                </a:r>
              </a:p>
            </c:rich>
          </c:tx>
          <c:layout>
            <c:manualLayout>
              <c:xMode val="edge"/>
              <c:yMode val="edge"/>
              <c:x val="0.39538095682936042"/>
              <c:y val="0.872215164621796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50820352"/>
        <c:crosses val="autoZero"/>
        <c:auto val="1"/>
        <c:lblAlgn val="ctr"/>
        <c:lblOffset val="100"/>
        <c:noMultiLvlLbl val="0"/>
      </c:catAx>
      <c:valAx>
        <c:axId val="8508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s-CO"/>
          </a:p>
        </c:txPr>
        <c:crossAx val="92538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5AD3B-700D-44FC-8E1C-B4F3DF8A410E}" type="doc">
      <dgm:prSet loTypeId="urn:microsoft.com/office/officeart/2005/8/layout/hList7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07741089-E8DC-4FBA-997F-776A75D90F58}">
      <dgm:prSet phldrT="[Texto]"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 sz="1200" b="1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Evaluación</a:t>
          </a:r>
        </a:p>
      </dgm:t>
    </dgm:pt>
    <dgm:pt modelId="{93D46C09-7816-4918-81F8-A1CA223596F2}" type="parTrans" cxnId="{96BDF213-5513-4E5F-854E-EA6139786422}">
      <dgm:prSet/>
      <dgm:spPr/>
      <dgm:t>
        <a:bodyPr/>
        <a:lstStyle/>
        <a:p>
          <a:endParaRPr lang="es-ES" sz="1200">
            <a:latin typeface="Garamond" panose="02020404030301010803" pitchFamily="18" charset="0"/>
            <a:cs typeface="Calibri Light" panose="020F0302020204030204" pitchFamily="34" charset="0"/>
          </a:endParaRPr>
        </a:p>
      </dgm:t>
    </dgm:pt>
    <dgm:pt modelId="{2D957E15-6473-4FE1-998E-DDE09BBDF73F}" type="sibTrans" cxnId="{96BDF213-5513-4E5F-854E-EA6139786422}">
      <dgm:prSet/>
      <dgm:spPr/>
      <dgm:t>
        <a:bodyPr/>
        <a:lstStyle/>
        <a:p>
          <a:endParaRPr lang="es-ES" sz="1200">
            <a:latin typeface="Garamond" panose="02020404030301010803" pitchFamily="18" charset="0"/>
            <a:cs typeface="Calibri Light" panose="020F0302020204030204" pitchFamily="34" charset="0"/>
          </a:endParaRPr>
        </a:p>
      </dgm:t>
    </dgm:pt>
    <dgm:pt modelId="{F373496E-914C-411F-9030-14CE6F033B94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Precisión</a:t>
          </a:r>
        </a:p>
      </dgm:t>
    </dgm:pt>
    <dgm:pt modelId="{CC9DB27B-F081-452A-B7F8-612513B3F378}" type="parTrans" cxnId="{B5DEEDD0-79A7-4D2E-A052-8B7B53AEBD8D}">
      <dgm:prSet/>
      <dgm:spPr/>
      <dgm:t>
        <a:bodyPr/>
        <a:lstStyle/>
        <a:p>
          <a:endParaRPr lang="es-ES" sz="1200">
            <a:latin typeface="Garamond" panose="02020404030301010803" pitchFamily="18" charset="0"/>
            <a:cs typeface="Calibri Light" panose="020F0302020204030204" pitchFamily="34" charset="0"/>
          </a:endParaRPr>
        </a:p>
      </dgm:t>
    </dgm:pt>
    <dgm:pt modelId="{7407623C-8467-487B-BF55-1F35E9F76F02}" type="sibTrans" cxnId="{B5DEEDD0-79A7-4D2E-A052-8B7B53AEBD8D}">
      <dgm:prSet/>
      <dgm:spPr/>
      <dgm:t>
        <a:bodyPr/>
        <a:lstStyle/>
        <a:p>
          <a:endParaRPr lang="es-ES" sz="1200">
            <a:latin typeface="Garamond" panose="02020404030301010803" pitchFamily="18" charset="0"/>
            <a:cs typeface="Calibri Light" panose="020F0302020204030204" pitchFamily="34" charset="0"/>
          </a:endParaRPr>
        </a:p>
      </dgm:t>
    </dgm:pt>
    <dgm:pt modelId="{7D3DCE07-0ABC-4354-A498-5272BBBD6AF8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es-ES" sz="1200" b="1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Identificación</a:t>
          </a:r>
          <a:endParaRPr lang="es-ES" sz="1200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AB56FA89-9ADD-4EFC-AF17-77675AA27EE9}" type="parTrans" cxnId="{08DA8FB6-36E2-4D1D-9B7A-CB7DE7DD9058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EA63D19B-E94B-4AD3-B5B1-505048ED407A}" type="sibTrans" cxnId="{08DA8FB6-36E2-4D1D-9B7A-CB7DE7DD9058}">
      <dgm:prSet custT="1"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F7E677B6-2703-4C68-835A-05FC2B890395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 sz="1200" b="1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Estimación</a:t>
          </a:r>
        </a:p>
      </dgm:t>
    </dgm:pt>
    <dgm:pt modelId="{910A712C-A783-4AE0-8B2D-36EFBE000A27}" type="parTrans" cxnId="{E9B53022-6E77-447D-915C-07B8B4FF349F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BE3B49F7-096A-4827-A776-E972CA5276AB}" type="sibTrans" cxnId="{E9B53022-6E77-447D-915C-07B8B4FF349F}">
      <dgm:prSet custT="1"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88737D23-E1FB-4996-8676-6F10058C0123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Diagnósticos</a:t>
          </a:r>
        </a:p>
      </dgm:t>
    </dgm:pt>
    <dgm:pt modelId="{7F3D417F-A1D3-4822-ADC2-B5024AF1A225}" type="parTrans" cxnId="{ED028686-62D9-4F26-88A1-88DA0A8DD828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4955ED7E-7BB5-41D5-A420-AF36F0672EDD}" type="sibTrans" cxnId="{ED028686-62D9-4F26-88A1-88DA0A8DD828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B09358D6-8797-45A2-8EB2-7C0FC3E5AD6E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Significancia de los parámetros</a:t>
          </a:r>
        </a:p>
      </dgm:t>
    </dgm:pt>
    <dgm:pt modelId="{B9F1DD22-B504-4FC4-AA91-A1F9C533AE98}" type="parTrans" cxnId="{CF64BE53-8A4B-4810-ABFB-973FABB4F468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37BC1DD6-757A-404E-9319-124D17F23972}" type="sibTrans" cxnId="{CF64BE53-8A4B-4810-ABFB-973FABB4F468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47F19C1C-66A7-4AB1-8A2A-412137283D4F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Pronósticos</a:t>
          </a:r>
        </a:p>
      </dgm:t>
    </dgm:pt>
    <dgm:pt modelId="{46328068-3987-41BC-89A5-9D2290B23EFE}" type="parTrans" cxnId="{31A3485E-B863-4D07-960D-FA8363C7FF28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63DEA442-F8EC-4792-8E6F-1287B0835CD6}" type="sibTrans" cxnId="{31A3485E-B863-4D07-960D-FA8363C7FF28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AF987B97-CB89-4A6E-A27C-6BC76E9AF1DE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es-ES" sz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Análisis de varianza</a:t>
          </a:r>
          <a:endParaRPr lang="es-ES" sz="1200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7D69AD85-52DD-4C9A-A487-F507FFB9ED66}" type="parTrans" cxnId="{38478240-30E8-43DC-B304-584FF3A0DC9B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CA2A591E-F6D8-42C9-8B44-46E6BF7B4C01}" type="sibTrans" cxnId="{38478240-30E8-43DC-B304-584FF3A0DC9B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2AB5B86A-401D-4F2B-8B7D-A1A8F90EE602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es-ES" sz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Prueba de raíces unitarias</a:t>
          </a:r>
        </a:p>
      </dgm:t>
    </dgm:pt>
    <dgm:pt modelId="{03D2E06C-4F21-45D8-9A92-75845E62CF8D}" type="parTrans" cxnId="{8E47A404-30FA-4E95-9E78-61E7F9768C61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B2C22088-CAA0-47B2-B715-0A1BEDAFE3C5}" type="sibTrans" cxnId="{8E47A404-30FA-4E95-9E78-61E7F9768C61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E9530D22-9FC6-49CC-83B3-A578AFD184F7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es-ES" sz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Determinación del modelo ARIMA</a:t>
          </a:r>
          <a:endParaRPr lang="es-ES" sz="1200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ADC8854A-C951-4B01-B6BD-74BB5AB83452}" type="parTrans" cxnId="{DF715EAF-7EFF-4C75-9F67-000CBE668E95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26AB8CC1-C54F-4727-9359-31C5F2F9962B}" type="sibTrans" cxnId="{DF715EAF-7EFF-4C75-9F67-000CBE668E95}">
      <dgm:prSet/>
      <dgm:spPr/>
      <dgm:t>
        <a:bodyPr/>
        <a:lstStyle/>
        <a:p>
          <a:endParaRPr lang="es-ES" sz="1200">
            <a:latin typeface="Garamond" panose="02020404030301010803" pitchFamily="18" charset="0"/>
          </a:endParaRPr>
        </a:p>
      </dgm:t>
    </dgm:pt>
    <dgm:pt modelId="{4BE1FC28-C2DD-483B-81AB-7C6D37FC04E5}" type="pres">
      <dgm:prSet presAssocID="{8C85AD3B-700D-44FC-8E1C-B4F3DF8A410E}" presName="Name0" presStyleCnt="0">
        <dgm:presLayoutVars>
          <dgm:dir/>
          <dgm:resizeHandles val="exact"/>
        </dgm:presLayoutVars>
      </dgm:prSet>
      <dgm:spPr/>
    </dgm:pt>
    <dgm:pt modelId="{CE2D285D-2905-4D25-9328-8CB116A55FE9}" type="pres">
      <dgm:prSet presAssocID="{8C85AD3B-700D-44FC-8E1C-B4F3DF8A410E}" presName="fgShape" presStyleLbl="fgShp" presStyleIdx="0" presStyleCnt="1" custLinFactNeighborY="30229"/>
      <dgm:spPr>
        <a:prstGeom prst="rightArrow">
          <a:avLst/>
        </a:prstGeom>
      </dgm:spPr>
    </dgm:pt>
    <dgm:pt modelId="{11A77873-1F3F-4372-8F79-B379CC3B44A2}" type="pres">
      <dgm:prSet presAssocID="{8C85AD3B-700D-44FC-8E1C-B4F3DF8A410E}" presName="linComp" presStyleCnt="0"/>
      <dgm:spPr/>
    </dgm:pt>
    <dgm:pt modelId="{D7123891-A4D4-4FF3-B57D-6CCD5B8D924F}" type="pres">
      <dgm:prSet presAssocID="{7D3DCE07-0ABC-4354-A498-5272BBBD6AF8}" presName="compNode" presStyleCnt="0"/>
      <dgm:spPr/>
    </dgm:pt>
    <dgm:pt modelId="{BD78E18B-436C-4002-BB24-980EF7A5FFE5}" type="pres">
      <dgm:prSet presAssocID="{7D3DCE07-0ABC-4354-A498-5272BBBD6AF8}" presName="bkgdShape" presStyleLbl="node1" presStyleIdx="0" presStyleCnt="3"/>
      <dgm:spPr/>
    </dgm:pt>
    <dgm:pt modelId="{F55EE7F8-F135-4D9D-964C-5BAFDFAB854B}" type="pres">
      <dgm:prSet presAssocID="{7D3DCE07-0ABC-4354-A498-5272BBBD6AF8}" presName="nodeTx" presStyleLbl="node1" presStyleIdx="0" presStyleCnt="3">
        <dgm:presLayoutVars>
          <dgm:bulletEnabled val="1"/>
        </dgm:presLayoutVars>
      </dgm:prSet>
      <dgm:spPr/>
    </dgm:pt>
    <dgm:pt modelId="{2F7B212D-EA35-494F-B27A-14A3A1D3DA02}" type="pres">
      <dgm:prSet presAssocID="{7D3DCE07-0ABC-4354-A498-5272BBBD6AF8}" presName="invisiNode" presStyleLbl="node1" presStyleIdx="0" presStyleCnt="3"/>
      <dgm:spPr/>
    </dgm:pt>
    <dgm:pt modelId="{23EC9907-B726-443B-908A-97336A9C9C4D}" type="pres">
      <dgm:prSet presAssocID="{7D3DCE07-0ABC-4354-A498-5272BBBD6AF8}" presName="imagNode" presStyleLbl="fgImgPlace1" presStyleIdx="0" presStyleCnt="3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B95C37B0-FF00-4944-AFF5-C16908DBAFE3}" type="pres">
      <dgm:prSet presAssocID="{EA63D19B-E94B-4AD3-B5B1-505048ED407A}" presName="sibTrans" presStyleLbl="sibTrans2D1" presStyleIdx="0" presStyleCnt="0"/>
      <dgm:spPr/>
    </dgm:pt>
    <dgm:pt modelId="{3647F8B8-C1B6-45D7-BEBA-30F1B24157F9}" type="pres">
      <dgm:prSet presAssocID="{F7E677B6-2703-4C68-835A-05FC2B890395}" presName="compNode" presStyleCnt="0"/>
      <dgm:spPr/>
    </dgm:pt>
    <dgm:pt modelId="{7962CD4B-B589-4341-ADD5-3C6CC2FA47FB}" type="pres">
      <dgm:prSet presAssocID="{F7E677B6-2703-4C68-835A-05FC2B890395}" presName="bkgdShape" presStyleLbl="node1" presStyleIdx="1" presStyleCnt="3"/>
      <dgm:spPr/>
    </dgm:pt>
    <dgm:pt modelId="{78C5918C-B068-4872-80A0-113028FC197D}" type="pres">
      <dgm:prSet presAssocID="{F7E677B6-2703-4C68-835A-05FC2B890395}" presName="nodeTx" presStyleLbl="node1" presStyleIdx="1" presStyleCnt="3">
        <dgm:presLayoutVars>
          <dgm:bulletEnabled val="1"/>
        </dgm:presLayoutVars>
      </dgm:prSet>
      <dgm:spPr/>
    </dgm:pt>
    <dgm:pt modelId="{B834D39E-4B0C-4EE1-B760-3FE7D72AC749}" type="pres">
      <dgm:prSet presAssocID="{F7E677B6-2703-4C68-835A-05FC2B890395}" presName="invisiNode" presStyleLbl="node1" presStyleIdx="1" presStyleCnt="3"/>
      <dgm:spPr/>
    </dgm:pt>
    <dgm:pt modelId="{60C96783-72F8-48E2-97BA-1C896EDE252C}" type="pres">
      <dgm:prSet presAssocID="{F7E677B6-2703-4C68-835A-05FC2B890395}" presName="imagNode" presStyleLbl="fgImgPlace1" presStyleIdx="1" presStyleCnt="3"/>
      <dgm:spPr>
        <a:solidFill>
          <a:schemeClr val="accent1">
            <a:lumMod val="60000"/>
            <a:lumOff val="40000"/>
          </a:schemeClr>
        </a:solidFill>
      </dgm:spPr>
    </dgm:pt>
    <dgm:pt modelId="{205C30F2-A77D-4C47-8567-C309BD232FD1}" type="pres">
      <dgm:prSet presAssocID="{BE3B49F7-096A-4827-A776-E972CA5276AB}" presName="sibTrans" presStyleLbl="sibTrans2D1" presStyleIdx="0" presStyleCnt="0"/>
      <dgm:spPr/>
    </dgm:pt>
    <dgm:pt modelId="{F4F48128-1335-4C0E-BE54-95BB5531AD31}" type="pres">
      <dgm:prSet presAssocID="{07741089-E8DC-4FBA-997F-776A75D90F58}" presName="compNode" presStyleCnt="0"/>
      <dgm:spPr/>
    </dgm:pt>
    <dgm:pt modelId="{584FEC8A-56D3-4465-BA5D-CB36444E2BDB}" type="pres">
      <dgm:prSet presAssocID="{07741089-E8DC-4FBA-997F-776A75D90F58}" presName="bkgdShape" presStyleLbl="node1" presStyleIdx="2" presStyleCnt="3"/>
      <dgm:spPr/>
    </dgm:pt>
    <dgm:pt modelId="{D5B52D50-7D48-4528-9116-EDF699535164}" type="pres">
      <dgm:prSet presAssocID="{07741089-E8DC-4FBA-997F-776A75D90F58}" presName="nodeTx" presStyleLbl="node1" presStyleIdx="2" presStyleCnt="3">
        <dgm:presLayoutVars>
          <dgm:bulletEnabled val="1"/>
        </dgm:presLayoutVars>
      </dgm:prSet>
      <dgm:spPr/>
    </dgm:pt>
    <dgm:pt modelId="{FF4DA8A1-6EB9-408A-BA57-639548242C91}" type="pres">
      <dgm:prSet presAssocID="{07741089-E8DC-4FBA-997F-776A75D90F58}" presName="invisiNode" presStyleLbl="node1" presStyleIdx="2" presStyleCnt="3"/>
      <dgm:spPr/>
    </dgm:pt>
    <dgm:pt modelId="{C1B7EBB9-F95A-4E62-A789-986DB5B6ED16}" type="pres">
      <dgm:prSet presAssocID="{07741089-E8DC-4FBA-997F-776A75D90F58}" presName="imagNode" presStyleLbl="fgImgPlace1" presStyleIdx="2" presStyleCnt="3"/>
      <dgm:spPr>
        <a:solidFill>
          <a:schemeClr val="accent1">
            <a:lumMod val="60000"/>
            <a:lumOff val="40000"/>
          </a:schemeClr>
        </a:solidFill>
      </dgm:spPr>
    </dgm:pt>
  </dgm:ptLst>
  <dgm:cxnLst>
    <dgm:cxn modelId="{2F9CF501-D179-4AA8-8DB9-1428CA0CD2C4}" type="presOf" srcId="{F7E677B6-2703-4C68-835A-05FC2B890395}" destId="{78C5918C-B068-4872-80A0-113028FC197D}" srcOrd="1" destOrd="0" presId="urn:microsoft.com/office/officeart/2005/8/layout/hList7"/>
    <dgm:cxn modelId="{66278704-4C27-422A-B9EA-FADF0ABA2639}" type="presOf" srcId="{07741089-E8DC-4FBA-997F-776A75D90F58}" destId="{D5B52D50-7D48-4528-9116-EDF699535164}" srcOrd="1" destOrd="0" presId="urn:microsoft.com/office/officeart/2005/8/layout/hList7"/>
    <dgm:cxn modelId="{8E47A404-30FA-4E95-9E78-61E7F9768C61}" srcId="{7D3DCE07-0ABC-4354-A498-5272BBBD6AF8}" destId="{2AB5B86A-401D-4F2B-8B7D-A1A8F90EE602}" srcOrd="1" destOrd="0" parTransId="{03D2E06C-4F21-45D8-9A92-75845E62CF8D}" sibTransId="{B2C22088-CAA0-47B2-B715-0A1BEDAFE3C5}"/>
    <dgm:cxn modelId="{A245C708-7EE0-40BC-BEFE-AE475C68C4B4}" type="presOf" srcId="{7D3DCE07-0ABC-4354-A498-5272BBBD6AF8}" destId="{F55EE7F8-F135-4D9D-964C-5BAFDFAB854B}" srcOrd="1" destOrd="0" presId="urn:microsoft.com/office/officeart/2005/8/layout/hList7"/>
    <dgm:cxn modelId="{96BDF213-5513-4E5F-854E-EA6139786422}" srcId="{8C85AD3B-700D-44FC-8E1C-B4F3DF8A410E}" destId="{07741089-E8DC-4FBA-997F-776A75D90F58}" srcOrd="2" destOrd="0" parTransId="{93D46C09-7816-4918-81F8-A1CA223596F2}" sibTransId="{2D957E15-6473-4FE1-998E-DDE09BBDF73F}"/>
    <dgm:cxn modelId="{E9B53022-6E77-447D-915C-07B8B4FF349F}" srcId="{8C85AD3B-700D-44FC-8E1C-B4F3DF8A410E}" destId="{F7E677B6-2703-4C68-835A-05FC2B890395}" srcOrd="1" destOrd="0" parTransId="{910A712C-A783-4AE0-8B2D-36EFBE000A27}" sibTransId="{BE3B49F7-096A-4827-A776-E972CA5276AB}"/>
    <dgm:cxn modelId="{56A60229-3D94-4A5C-8DF7-6D6C54DB0C00}" type="presOf" srcId="{AF987B97-CB89-4A6E-A27C-6BC76E9AF1DE}" destId="{BD78E18B-436C-4002-BB24-980EF7A5FFE5}" srcOrd="0" destOrd="1" presId="urn:microsoft.com/office/officeart/2005/8/layout/hList7"/>
    <dgm:cxn modelId="{79FB0339-1CD2-40E7-921E-C4A8A1056191}" type="presOf" srcId="{F373496E-914C-411F-9030-14CE6F033B94}" destId="{584FEC8A-56D3-4465-BA5D-CB36444E2BDB}" srcOrd="0" destOrd="1" presId="urn:microsoft.com/office/officeart/2005/8/layout/hList7"/>
    <dgm:cxn modelId="{38478240-30E8-43DC-B304-584FF3A0DC9B}" srcId="{7D3DCE07-0ABC-4354-A498-5272BBBD6AF8}" destId="{AF987B97-CB89-4A6E-A27C-6BC76E9AF1DE}" srcOrd="0" destOrd="0" parTransId="{7D69AD85-52DD-4C9A-A487-F507FFB9ED66}" sibTransId="{CA2A591E-F6D8-42C9-8B44-46E6BF7B4C01}"/>
    <dgm:cxn modelId="{31A3485E-B863-4D07-960D-FA8363C7FF28}" srcId="{07741089-E8DC-4FBA-997F-776A75D90F58}" destId="{47F19C1C-66A7-4AB1-8A2A-412137283D4F}" srcOrd="1" destOrd="0" parTransId="{46328068-3987-41BC-89A5-9D2290B23EFE}" sibTransId="{63DEA442-F8EC-4792-8E6F-1287B0835CD6}"/>
    <dgm:cxn modelId="{049D9A41-1185-4ED1-9B04-8457F99BB671}" type="presOf" srcId="{EA63D19B-E94B-4AD3-B5B1-505048ED407A}" destId="{B95C37B0-FF00-4944-AFF5-C16908DBAFE3}" srcOrd="0" destOrd="0" presId="urn:microsoft.com/office/officeart/2005/8/layout/hList7"/>
    <dgm:cxn modelId="{79743B48-E020-43A4-B947-D23724338FD0}" type="presOf" srcId="{AF987B97-CB89-4A6E-A27C-6BC76E9AF1DE}" destId="{F55EE7F8-F135-4D9D-964C-5BAFDFAB854B}" srcOrd="1" destOrd="1" presId="urn:microsoft.com/office/officeart/2005/8/layout/hList7"/>
    <dgm:cxn modelId="{B002846F-63CA-4937-A73E-886390FDE79D}" type="presOf" srcId="{88737D23-E1FB-4996-8676-6F10058C0123}" destId="{78C5918C-B068-4872-80A0-113028FC197D}" srcOrd="1" destOrd="1" presId="urn:microsoft.com/office/officeart/2005/8/layout/hList7"/>
    <dgm:cxn modelId="{2F701552-40E3-4B70-8586-FBD8E82EA057}" type="presOf" srcId="{8C85AD3B-700D-44FC-8E1C-B4F3DF8A410E}" destId="{4BE1FC28-C2DD-483B-81AB-7C6D37FC04E5}" srcOrd="0" destOrd="0" presId="urn:microsoft.com/office/officeart/2005/8/layout/hList7"/>
    <dgm:cxn modelId="{CF64BE53-8A4B-4810-ABFB-973FABB4F468}" srcId="{F7E677B6-2703-4C68-835A-05FC2B890395}" destId="{B09358D6-8797-45A2-8EB2-7C0FC3E5AD6E}" srcOrd="1" destOrd="0" parTransId="{B9F1DD22-B504-4FC4-AA91-A1F9C533AE98}" sibTransId="{37BC1DD6-757A-404E-9319-124D17F23972}"/>
    <dgm:cxn modelId="{36FDAF79-B2BA-4D79-AF32-D165D42F50FB}" type="presOf" srcId="{F7E677B6-2703-4C68-835A-05FC2B890395}" destId="{7962CD4B-B589-4341-ADD5-3C6CC2FA47FB}" srcOrd="0" destOrd="0" presId="urn:microsoft.com/office/officeart/2005/8/layout/hList7"/>
    <dgm:cxn modelId="{78184F80-A171-47B4-83D6-F1D0788198AB}" type="presOf" srcId="{B09358D6-8797-45A2-8EB2-7C0FC3E5AD6E}" destId="{78C5918C-B068-4872-80A0-113028FC197D}" srcOrd="1" destOrd="2" presId="urn:microsoft.com/office/officeart/2005/8/layout/hList7"/>
    <dgm:cxn modelId="{40E16282-877F-4539-B068-57D0816D5282}" type="presOf" srcId="{E9530D22-9FC6-49CC-83B3-A578AFD184F7}" destId="{F55EE7F8-F135-4D9D-964C-5BAFDFAB854B}" srcOrd="1" destOrd="3" presId="urn:microsoft.com/office/officeart/2005/8/layout/hList7"/>
    <dgm:cxn modelId="{ED028686-62D9-4F26-88A1-88DA0A8DD828}" srcId="{F7E677B6-2703-4C68-835A-05FC2B890395}" destId="{88737D23-E1FB-4996-8676-6F10058C0123}" srcOrd="0" destOrd="0" parTransId="{7F3D417F-A1D3-4822-ADC2-B5024AF1A225}" sibTransId="{4955ED7E-7BB5-41D5-A420-AF36F0672EDD}"/>
    <dgm:cxn modelId="{706643AD-87BE-490C-A7EE-54F99167C412}" type="presOf" srcId="{B09358D6-8797-45A2-8EB2-7C0FC3E5AD6E}" destId="{7962CD4B-B589-4341-ADD5-3C6CC2FA47FB}" srcOrd="0" destOrd="2" presId="urn:microsoft.com/office/officeart/2005/8/layout/hList7"/>
    <dgm:cxn modelId="{974F69AD-1591-49CD-99CC-DFA3B9B6FC05}" type="presOf" srcId="{88737D23-E1FB-4996-8676-6F10058C0123}" destId="{7962CD4B-B589-4341-ADD5-3C6CC2FA47FB}" srcOrd="0" destOrd="1" presId="urn:microsoft.com/office/officeart/2005/8/layout/hList7"/>
    <dgm:cxn modelId="{DF715EAF-7EFF-4C75-9F67-000CBE668E95}" srcId="{7D3DCE07-0ABC-4354-A498-5272BBBD6AF8}" destId="{E9530D22-9FC6-49CC-83B3-A578AFD184F7}" srcOrd="2" destOrd="0" parTransId="{ADC8854A-C951-4B01-B6BD-74BB5AB83452}" sibTransId="{26AB8CC1-C54F-4727-9359-31C5F2F9962B}"/>
    <dgm:cxn modelId="{0638BBB5-7899-48EA-89B0-5C125EB9EF65}" type="presOf" srcId="{2AB5B86A-401D-4F2B-8B7D-A1A8F90EE602}" destId="{BD78E18B-436C-4002-BB24-980EF7A5FFE5}" srcOrd="0" destOrd="2" presId="urn:microsoft.com/office/officeart/2005/8/layout/hList7"/>
    <dgm:cxn modelId="{08DA8FB6-36E2-4D1D-9B7A-CB7DE7DD9058}" srcId="{8C85AD3B-700D-44FC-8E1C-B4F3DF8A410E}" destId="{7D3DCE07-0ABC-4354-A498-5272BBBD6AF8}" srcOrd="0" destOrd="0" parTransId="{AB56FA89-9ADD-4EFC-AF17-77675AA27EE9}" sibTransId="{EA63D19B-E94B-4AD3-B5B1-505048ED407A}"/>
    <dgm:cxn modelId="{B4D2BCC3-0FD9-4E7C-90CB-EEE64A9DF326}" type="presOf" srcId="{E9530D22-9FC6-49CC-83B3-A578AFD184F7}" destId="{BD78E18B-436C-4002-BB24-980EF7A5FFE5}" srcOrd="0" destOrd="3" presId="urn:microsoft.com/office/officeart/2005/8/layout/hList7"/>
    <dgm:cxn modelId="{DE1E82C4-DC28-4C73-B4CE-409E472047FF}" type="presOf" srcId="{47F19C1C-66A7-4AB1-8A2A-412137283D4F}" destId="{584FEC8A-56D3-4465-BA5D-CB36444E2BDB}" srcOrd="0" destOrd="2" presId="urn:microsoft.com/office/officeart/2005/8/layout/hList7"/>
    <dgm:cxn modelId="{9E69C0CC-EEF6-4665-B393-C5F23B107A8F}" type="presOf" srcId="{F373496E-914C-411F-9030-14CE6F033B94}" destId="{D5B52D50-7D48-4528-9116-EDF699535164}" srcOrd="1" destOrd="1" presId="urn:microsoft.com/office/officeart/2005/8/layout/hList7"/>
    <dgm:cxn modelId="{B5DEEDD0-79A7-4D2E-A052-8B7B53AEBD8D}" srcId="{07741089-E8DC-4FBA-997F-776A75D90F58}" destId="{F373496E-914C-411F-9030-14CE6F033B94}" srcOrd="0" destOrd="0" parTransId="{CC9DB27B-F081-452A-B7F8-612513B3F378}" sibTransId="{7407623C-8467-487B-BF55-1F35E9F76F02}"/>
    <dgm:cxn modelId="{EEAFABD8-977A-4E86-BCB4-A1BA39B19894}" type="presOf" srcId="{2AB5B86A-401D-4F2B-8B7D-A1A8F90EE602}" destId="{F55EE7F8-F135-4D9D-964C-5BAFDFAB854B}" srcOrd="1" destOrd="2" presId="urn:microsoft.com/office/officeart/2005/8/layout/hList7"/>
    <dgm:cxn modelId="{2A9E5CDD-4FA7-4F3D-A023-FAFCEF0206C5}" type="presOf" srcId="{07741089-E8DC-4FBA-997F-776A75D90F58}" destId="{584FEC8A-56D3-4465-BA5D-CB36444E2BDB}" srcOrd="0" destOrd="0" presId="urn:microsoft.com/office/officeart/2005/8/layout/hList7"/>
    <dgm:cxn modelId="{E2D984E0-AC38-4564-AD82-1175280CCDA0}" type="presOf" srcId="{BE3B49F7-096A-4827-A776-E972CA5276AB}" destId="{205C30F2-A77D-4C47-8567-C309BD232FD1}" srcOrd="0" destOrd="0" presId="urn:microsoft.com/office/officeart/2005/8/layout/hList7"/>
    <dgm:cxn modelId="{1C3DC8EB-B8DB-4D4C-8546-5634ACD8B8CE}" type="presOf" srcId="{7D3DCE07-0ABC-4354-A498-5272BBBD6AF8}" destId="{BD78E18B-436C-4002-BB24-980EF7A5FFE5}" srcOrd="0" destOrd="0" presId="urn:microsoft.com/office/officeart/2005/8/layout/hList7"/>
    <dgm:cxn modelId="{5DC14FF6-A353-4EC4-BFCC-5BFC799D6E3E}" type="presOf" srcId="{47F19C1C-66A7-4AB1-8A2A-412137283D4F}" destId="{D5B52D50-7D48-4528-9116-EDF699535164}" srcOrd="1" destOrd="2" presId="urn:microsoft.com/office/officeart/2005/8/layout/hList7"/>
    <dgm:cxn modelId="{760605B5-0B02-4245-B5AD-BDD7EE08E847}" type="presParOf" srcId="{4BE1FC28-C2DD-483B-81AB-7C6D37FC04E5}" destId="{CE2D285D-2905-4D25-9328-8CB116A55FE9}" srcOrd="0" destOrd="0" presId="urn:microsoft.com/office/officeart/2005/8/layout/hList7"/>
    <dgm:cxn modelId="{17E40711-AC6B-45C5-A005-6C26DF9B366E}" type="presParOf" srcId="{4BE1FC28-C2DD-483B-81AB-7C6D37FC04E5}" destId="{11A77873-1F3F-4372-8F79-B379CC3B44A2}" srcOrd="1" destOrd="0" presId="urn:microsoft.com/office/officeart/2005/8/layout/hList7"/>
    <dgm:cxn modelId="{4DE1D4B5-409C-459A-B5A7-2AE56DFF1EBC}" type="presParOf" srcId="{11A77873-1F3F-4372-8F79-B379CC3B44A2}" destId="{D7123891-A4D4-4FF3-B57D-6CCD5B8D924F}" srcOrd="0" destOrd="0" presId="urn:microsoft.com/office/officeart/2005/8/layout/hList7"/>
    <dgm:cxn modelId="{04A6D91B-BDBA-4610-9490-83F2CF83C4FF}" type="presParOf" srcId="{D7123891-A4D4-4FF3-B57D-6CCD5B8D924F}" destId="{BD78E18B-436C-4002-BB24-980EF7A5FFE5}" srcOrd="0" destOrd="0" presId="urn:microsoft.com/office/officeart/2005/8/layout/hList7"/>
    <dgm:cxn modelId="{EF87E6EA-3AAF-432E-9E58-62CB291F79F4}" type="presParOf" srcId="{D7123891-A4D4-4FF3-B57D-6CCD5B8D924F}" destId="{F55EE7F8-F135-4D9D-964C-5BAFDFAB854B}" srcOrd="1" destOrd="0" presId="urn:microsoft.com/office/officeart/2005/8/layout/hList7"/>
    <dgm:cxn modelId="{BC093B9B-AD31-4605-A2FB-67731A57DDD7}" type="presParOf" srcId="{D7123891-A4D4-4FF3-B57D-6CCD5B8D924F}" destId="{2F7B212D-EA35-494F-B27A-14A3A1D3DA02}" srcOrd="2" destOrd="0" presId="urn:microsoft.com/office/officeart/2005/8/layout/hList7"/>
    <dgm:cxn modelId="{261FEEB4-09AF-4E75-A428-6EC5F38A86C6}" type="presParOf" srcId="{D7123891-A4D4-4FF3-B57D-6CCD5B8D924F}" destId="{23EC9907-B726-443B-908A-97336A9C9C4D}" srcOrd="3" destOrd="0" presId="urn:microsoft.com/office/officeart/2005/8/layout/hList7"/>
    <dgm:cxn modelId="{1655EBC1-69F7-44D7-8AF2-49772EF7B4DA}" type="presParOf" srcId="{11A77873-1F3F-4372-8F79-B379CC3B44A2}" destId="{B95C37B0-FF00-4944-AFF5-C16908DBAFE3}" srcOrd="1" destOrd="0" presId="urn:microsoft.com/office/officeart/2005/8/layout/hList7"/>
    <dgm:cxn modelId="{F6CEA53D-4A58-4F14-88D6-25A967BBB745}" type="presParOf" srcId="{11A77873-1F3F-4372-8F79-B379CC3B44A2}" destId="{3647F8B8-C1B6-45D7-BEBA-30F1B24157F9}" srcOrd="2" destOrd="0" presId="urn:microsoft.com/office/officeart/2005/8/layout/hList7"/>
    <dgm:cxn modelId="{909865E0-7916-4138-BFDB-26A33693FA4A}" type="presParOf" srcId="{3647F8B8-C1B6-45D7-BEBA-30F1B24157F9}" destId="{7962CD4B-B589-4341-ADD5-3C6CC2FA47FB}" srcOrd="0" destOrd="0" presId="urn:microsoft.com/office/officeart/2005/8/layout/hList7"/>
    <dgm:cxn modelId="{90B24988-E2D4-4A87-9318-C5D1DC41CA13}" type="presParOf" srcId="{3647F8B8-C1B6-45D7-BEBA-30F1B24157F9}" destId="{78C5918C-B068-4872-80A0-113028FC197D}" srcOrd="1" destOrd="0" presId="urn:microsoft.com/office/officeart/2005/8/layout/hList7"/>
    <dgm:cxn modelId="{BD497235-AA6F-4F5B-A220-82CA2090FA3A}" type="presParOf" srcId="{3647F8B8-C1B6-45D7-BEBA-30F1B24157F9}" destId="{B834D39E-4B0C-4EE1-B760-3FE7D72AC749}" srcOrd="2" destOrd="0" presId="urn:microsoft.com/office/officeart/2005/8/layout/hList7"/>
    <dgm:cxn modelId="{1C1CDBA5-3000-4369-9DD9-AE8FED0E2C6A}" type="presParOf" srcId="{3647F8B8-C1B6-45D7-BEBA-30F1B24157F9}" destId="{60C96783-72F8-48E2-97BA-1C896EDE252C}" srcOrd="3" destOrd="0" presId="urn:microsoft.com/office/officeart/2005/8/layout/hList7"/>
    <dgm:cxn modelId="{E1DAFDBF-BD19-41C8-9C66-373CC27C8006}" type="presParOf" srcId="{11A77873-1F3F-4372-8F79-B379CC3B44A2}" destId="{205C30F2-A77D-4C47-8567-C309BD232FD1}" srcOrd="3" destOrd="0" presId="urn:microsoft.com/office/officeart/2005/8/layout/hList7"/>
    <dgm:cxn modelId="{218617AD-AFDA-46DB-830E-129878D8D36E}" type="presParOf" srcId="{11A77873-1F3F-4372-8F79-B379CC3B44A2}" destId="{F4F48128-1335-4C0E-BE54-95BB5531AD31}" srcOrd="4" destOrd="0" presId="urn:microsoft.com/office/officeart/2005/8/layout/hList7"/>
    <dgm:cxn modelId="{ADBB70E6-D661-42E0-A435-141DA872523B}" type="presParOf" srcId="{F4F48128-1335-4C0E-BE54-95BB5531AD31}" destId="{584FEC8A-56D3-4465-BA5D-CB36444E2BDB}" srcOrd="0" destOrd="0" presId="urn:microsoft.com/office/officeart/2005/8/layout/hList7"/>
    <dgm:cxn modelId="{34ABB43F-CE2A-4096-AF41-5CA5E45985EB}" type="presParOf" srcId="{F4F48128-1335-4C0E-BE54-95BB5531AD31}" destId="{D5B52D50-7D48-4528-9116-EDF699535164}" srcOrd="1" destOrd="0" presId="urn:microsoft.com/office/officeart/2005/8/layout/hList7"/>
    <dgm:cxn modelId="{4564B17F-5783-4DF6-9A90-A4CF03120555}" type="presParOf" srcId="{F4F48128-1335-4C0E-BE54-95BB5531AD31}" destId="{FF4DA8A1-6EB9-408A-BA57-639548242C91}" srcOrd="2" destOrd="0" presId="urn:microsoft.com/office/officeart/2005/8/layout/hList7"/>
    <dgm:cxn modelId="{667D5D45-CDD8-44F1-B4F2-ED077379C79E}" type="presParOf" srcId="{F4F48128-1335-4C0E-BE54-95BB5531AD31}" destId="{C1B7EBB9-F95A-4E62-A789-986DB5B6ED1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EE023-DC4D-4213-BFF6-2A404E16DFD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870CCE7D-79E2-4C72-8BA3-231D06B09EBB}">
      <dgm:prSet phldrT="[Texto]" custT="1"/>
      <dgm:spPr/>
      <dgm:t>
        <a:bodyPr/>
        <a:lstStyle/>
        <a:p>
          <a:r>
            <a:rPr lang="es-ES" sz="1400" b="1" i="1" dirty="0">
              <a:solidFill>
                <a:schemeClr val="tx1"/>
              </a:solidFill>
              <a:latin typeface="+mj-lt"/>
            </a:rPr>
            <a:t>Adam</a:t>
          </a:r>
          <a:r>
            <a:rPr lang="es-ES" sz="1400" b="1" dirty="0">
              <a:solidFill>
                <a:schemeClr val="tx1"/>
              </a:solidFill>
              <a:latin typeface="+mj-lt"/>
            </a:rPr>
            <a:t> como función de optimización</a:t>
          </a:r>
        </a:p>
      </dgm:t>
    </dgm:pt>
    <dgm:pt modelId="{1D57465A-2007-4110-A737-1A6380365A10}" type="parTrans" cxnId="{94DA0868-3C6F-448B-8FFF-653287C1638E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83CF8CBB-EB2E-4848-812E-A98D4B7AFF0B}" type="sibTrans" cxnId="{94DA0868-3C6F-448B-8FFF-653287C1638E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945AB528-3D2E-42CA-927B-0EEA2A974D64}">
      <dgm:prSet phldrT="[Texto]" custT="1"/>
      <dgm:spPr/>
      <dgm:t>
        <a:bodyPr/>
        <a:lstStyle/>
        <a:p>
          <a:r>
            <a:rPr lang="es-ES" sz="1400" b="1" i="1" dirty="0">
              <a:solidFill>
                <a:schemeClr val="tx1"/>
              </a:solidFill>
              <a:latin typeface="+mj-lt"/>
            </a:rPr>
            <a:t>Error % medio absoluto </a:t>
          </a:r>
          <a:r>
            <a:rPr lang="es-ES" sz="1400" b="1" i="0" dirty="0">
              <a:solidFill>
                <a:schemeClr val="tx1"/>
              </a:solidFill>
              <a:latin typeface="+mj-lt"/>
            </a:rPr>
            <a:t>como métrica de pérdida</a:t>
          </a:r>
        </a:p>
      </dgm:t>
    </dgm:pt>
    <dgm:pt modelId="{9D9144C0-63BE-4DC3-8E61-2A1CB736501C}" type="sibTrans" cxnId="{9FF45D3B-878C-42F1-8795-F21443AB9759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1D9CD4FC-84AF-4834-9958-EF79E4F945E9}" type="parTrans" cxnId="{9FF45D3B-878C-42F1-8795-F21443AB9759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5D5DFC1E-83A5-4702-98D7-5D529566C933}">
      <dgm:prSet phldrT="[Texto]" custT="1"/>
      <dgm:spPr/>
      <dgm:t>
        <a:bodyPr/>
        <a:lstStyle/>
        <a:p>
          <a:r>
            <a:rPr lang="es-ES" sz="1400" b="1" dirty="0">
              <a:solidFill>
                <a:schemeClr val="tx1"/>
              </a:solidFill>
              <a:latin typeface="+mj-lt"/>
            </a:rPr>
            <a:t>100 iteraciones</a:t>
          </a:r>
        </a:p>
      </dgm:t>
    </dgm:pt>
    <dgm:pt modelId="{B2842D5C-620A-44A7-A943-903CCD09F206}" type="sibTrans" cxnId="{24B739CA-080B-4A68-B433-292719C2E643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3DF20EDF-411B-4370-AF9F-322095AF9893}" type="parTrans" cxnId="{24B739CA-080B-4A68-B433-292719C2E643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61A7A669-ACF4-44CF-AEA9-7DD7E92E9942}">
      <dgm:prSet phldrT="[Texto]" custT="1"/>
      <dgm:spPr/>
      <dgm:t>
        <a:bodyPr/>
        <a:lstStyle/>
        <a:p>
          <a:r>
            <a:rPr lang="es-ES" sz="1400" b="1" dirty="0">
              <a:solidFill>
                <a:schemeClr val="tx1"/>
              </a:solidFill>
              <a:latin typeface="+mj-lt"/>
            </a:rPr>
            <a:t>1 capa oculta con 8 neuronas</a:t>
          </a:r>
        </a:p>
      </dgm:t>
    </dgm:pt>
    <dgm:pt modelId="{87ABC2BF-418B-4F5D-94C3-09377EDD828F}" type="sibTrans" cxnId="{8D97168A-FDBF-49CB-9F18-34110E1094ED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16C1CA85-2C5E-4BB3-A81D-8C62D78CD9EE}" type="parTrans" cxnId="{8D97168A-FDBF-49CB-9F18-34110E1094ED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B614165B-4B6C-4672-A04B-A55AA0FFD3C3}">
      <dgm:prSet phldrT="[Texto]" custT="1"/>
      <dgm:spPr/>
      <dgm:t>
        <a:bodyPr/>
        <a:lstStyle/>
        <a:p>
          <a:r>
            <a:rPr lang="es-ES" sz="1400" b="1" dirty="0">
              <a:solidFill>
                <a:schemeClr val="tx1"/>
              </a:solidFill>
              <a:latin typeface="+mj-lt"/>
            </a:rPr>
            <a:t>1 capa visible de entrada</a:t>
          </a:r>
        </a:p>
      </dgm:t>
    </dgm:pt>
    <dgm:pt modelId="{2CA5196C-0402-4B16-9FBD-D029E72E0722}" type="sibTrans" cxnId="{9656CBB2-03B4-4F04-96FE-58C9155B2F4D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743A936D-3C87-422A-9780-70A620D36127}" type="parTrans" cxnId="{9656CBB2-03B4-4F04-96FE-58C9155B2F4D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17A1ACFC-1326-4501-ACDE-35C5CE14EE4F}">
      <dgm:prSet phldrT="[Texto]" custT="1"/>
      <dgm:spPr/>
      <dgm:t>
        <a:bodyPr/>
        <a:lstStyle/>
        <a:p>
          <a:r>
            <a:rPr lang="es-ES" sz="1400" b="1" dirty="0">
              <a:solidFill>
                <a:schemeClr val="tx1"/>
              </a:solidFill>
              <a:latin typeface="+mj-lt"/>
            </a:rPr>
            <a:t>1 capa de salida</a:t>
          </a:r>
        </a:p>
      </dgm:t>
    </dgm:pt>
    <dgm:pt modelId="{60EE624E-DDB8-4369-9E2E-987AC874FAA5}" type="sibTrans" cxnId="{5ED916FE-0E22-4BAF-B101-AC4447583521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748A450B-2327-43BC-BD4C-9FDD4BFE028C}" type="parTrans" cxnId="{5ED916FE-0E22-4BAF-B101-AC4447583521}">
      <dgm:prSet/>
      <dgm:spPr/>
      <dgm:t>
        <a:bodyPr/>
        <a:lstStyle/>
        <a:p>
          <a:endParaRPr lang="es-ES" sz="1400" b="1">
            <a:solidFill>
              <a:schemeClr val="tx1"/>
            </a:solidFill>
            <a:latin typeface="+mj-lt"/>
          </a:endParaRPr>
        </a:p>
      </dgm:t>
    </dgm:pt>
    <dgm:pt modelId="{69B441A6-CC2D-4E97-96A7-22EA8C3DF9C7}" type="pres">
      <dgm:prSet presAssocID="{39DEE023-DC4D-4213-BFF6-2A404E16DFD1}" presName="Name0" presStyleCnt="0">
        <dgm:presLayoutVars>
          <dgm:chMax val="7"/>
          <dgm:chPref val="7"/>
          <dgm:dir/>
        </dgm:presLayoutVars>
      </dgm:prSet>
      <dgm:spPr/>
    </dgm:pt>
    <dgm:pt modelId="{76F106E5-4BB1-4812-9E63-5ACC6DBBF6F7}" type="pres">
      <dgm:prSet presAssocID="{39DEE023-DC4D-4213-BFF6-2A404E16DFD1}" presName="Name1" presStyleCnt="0"/>
      <dgm:spPr/>
    </dgm:pt>
    <dgm:pt modelId="{D8D7FDAE-C513-40F0-8D9D-AEE99857EF10}" type="pres">
      <dgm:prSet presAssocID="{39DEE023-DC4D-4213-BFF6-2A404E16DFD1}" presName="cycle" presStyleCnt="0"/>
      <dgm:spPr/>
    </dgm:pt>
    <dgm:pt modelId="{2A3E540B-C6A6-430E-8873-3287A7A36DD3}" type="pres">
      <dgm:prSet presAssocID="{39DEE023-DC4D-4213-BFF6-2A404E16DFD1}" presName="srcNode" presStyleLbl="node1" presStyleIdx="0" presStyleCnt="6"/>
      <dgm:spPr/>
    </dgm:pt>
    <dgm:pt modelId="{78C0E13A-3446-45CD-9296-74B675F1B4A0}" type="pres">
      <dgm:prSet presAssocID="{39DEE023-DC4D-4213-BFF6-2A404E16DFD1}" presName="conn" presStyleLbl="parChTrans1D2" presStyleIdx="0" presStyleCnt="1"/>
      <dgm:spPr/>
    </dgm:pt>
    <dgm:pt modelId="{E2389338-132E-4847-AA38-2D682079B599}" type="pres">
      <dgm:prSet presAssocID="{39DEE023-DC4D-4213-BFF6-2A404E16DFD1}" presName="extraNode" presStyleLbl="node1" presStyleIdx="0" presStyleCnt="6"/>
      <dgm:spPr/>
    </dgm:pt>
    <dgm:pt modelId="{9323C644-7EE2-4A0C-A6E4-00A2A1A7B82E}" type="pres">
      <dgm:prSet presAssocID="{39DEE023-DC4D-4213-BFF6-2A404E16DFD1}" presName="dstNode" presStyleLbl="node1" presStyleIdx="0" presStyleCnt="6"/>
      <dgm:spPr/>
    </dgm:pt>
    <dgm:pt modelId="{70652627-C6D5-4B81-8D44-9ADC611F065B}" type="pres">
      <dgm:prSet presAssocID="{B614165B-4B6C-4672-A04B-A55AA0FFD3C3}" presName="text_1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F1332EFC-E740-4F8A-B7D6-B932DEEBEB1A}" type="pres">
      <dgm:prSet presAssocID="{B614165B-4B6C-4672-A04B-A55AA0FFD3C3}" presName="accent_1" presStyleCnt="0"/>
      <dgm:spPr/>
    </dgm:pt>
    <dgm:pt modelId="{A04E25B6-348F-43E3-B2BD-A525FB9A7037}" type="pres">
      <dgm:prSet presAssocID="{B614165B-4B6C-4672-A04B-A55AA0FFD3C3}" presName="accentRepeatNode" presStyleLbl="solidFgAcc1" presStyleIdx="0" presStyleCnt="6"/>
      <dgm:spPr/>
    </dgm:pt>
    <dgm:pt modelId="{4685048E-B995-492D-A777-9B6C5E8D02FA}" type="pres">
      <dgm:prSet presAssocID="{61A7A669-ACF4-44CF-AEA9-7DD7E92E9942}" presName="text_2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A28DEEEC-5B12-462F-97D9-B71CA6285A22}" type="pres">
      <dgm:prSet presAssocID="{61A7A669-ACF4-44CF-AEA9-7DD7E92E9942}" presName="accent_2" presStyleCnt="0"/>
      <dgm:spPr/>
    </dgm:pt>
    <dgm:pt modelId="{8B664C31-19A0-446C-B658-01A07488868E}" type="pres">
      <dgm:prSet presAssocID="{61A7A669-ACF4-44CF-AEA9-7DD7E92E9942}" presName="accentRepeatNode" presStyleLbl="solidFgAcc1" presStyleIdx="1" presStyleCnt="6"/>
      <dgm:spPr/>
    </dgm:pt>
    <dgm:pt modelId="{9B0EF2D4-380C-46C0-884B-3D8C83D81810}" type="pres">
      <dgm:prSet presAssocID="{17A1ACFC-1326-4501-ACDE-35C5CE14EE4F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5EB79135-1BEF-4C75-B333-C9B8170EC507}" type="pres">
      <dgm:prSet presAssocID="{17A1ACFC-1326-4501-ACDE-35C5CE14EE4F}" presName="accent_3" presStyleCnt="0"/>
      <dgm:spPr/>
    </dgm:pt>
    <dgm:pt modelId="{14A1AAC1-69C7-4A61-A30B-61C98FC8F4D6}" type="pres">
      <dgm:prSet presAssocID="{17A1ACFC-1326-4501-ACDE-35C5CE14EE4F}" presName="accentRepeatNode" presStyleLbl="solidFgAcc1" presStyleIdx="2" presStyleCnt="6"/>
      <dgm:spPr/>
    </dgm:pt>
    <dgm:pt modelId="{AAD04289-463B-4F9F-8BDE-B22F12D86251}" type="pres">
      <dgm:prSet presAssocID="{5D5DFC1E-83A5-4702-98D7-5D529566C93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5FD9F7C3-638A-4B6F-B783-1297EA4BB082}" type="pres">
      <dgm:prSet presAssocID="{5D5DFC1E-83A5-4702-98D7-5D529566C933}" presName="accent_4" presStyleCnt="0"/>
      <dgm:spPr/>
    </dgm:pt>
    <dgm:pt modelId="{7654F3AE-05FC-4986-98C4-BFCE006C0664}" type="pres">
      <dgm:prSet presAssocID="{5D5DFC1E-83A5-4702-98D7-5D529566C933}" presName="accentRepeatNode" presStyleLbl="solidFgAcc1" presStyleIdx="3" presStyleCnt="6"/>
      <dgm:spPr/>
    </dgm:pt>
    <dgm:pt modelId="{0796F0A4-1AC0-4B06-AEDF-E9DB1ABA5B91}" type="pres">
      <dgm:prSet presAssocID="{945AB528-3D2E-42CA-927B-0EEA2A974D64}" presName="text_5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E3748589-C171-4050-9E9A-B675762937FB}" type="pres">
      <dgm:prSet presAssocID="{945AB528-3D2E-42CA-927B-0EEA2A974D64}" presName="accent_5" presStyleCnt="0"/>
      <dgm:spPr/>
    </dgm:pt>
    <dgm:pt modelId="{2398AF3B-1543-4B31-B1AE-74F4DDACD652}" type="pres">
      <dgm:prSet presAssocID="{945AB528-3D2E-42CA-927B-0EEA2A974D64}" presName="accentRepeatNode" presStyleLbl="solidFgAcc1" presStyleIdx="4" presStyleCnt="6"/>
      <dgm:spPr/>
    </dgm:pt>
    <dgm:pt modelId="{251946FF-D425-43C0-AFFD-D0C039558137}" type="pres">
      <dgm:prSet presAssocID="{870CCE7D-79E2-4C72-8BA3-231D06B09EBB}" presName="text_6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74DA7ED3-71B4-4F54-B70F-247B5D33180A}" type="pres">
      <dgm:prSet presAssocID="{870CCE7D-79E2-4C72-8BA3-231D06B09EBB}" presName="accent_6" presStyleCnt="0"/>
      <dgm:spPr/>
    </dgm:pt>
    <dgm:pt modelId="{BB6E04CD-CF77-425A-B671-59DFF50F5395}" type="pres">
      <dgm:prSet presAssocID="{870CCE7D-79E2-4C72-8BA3-231D06B09EBB}" presName="accentRepeatNode" presStyleLbl="solidFgAcc1" presStyleIdx="5" presStyleCnt="6"/>
      <dgm:spPr/>
    </dgm:pt>
  </dgm:ptLst>
  <dgm:cxnLst>
    <dgm:cxn modelId="{74949F1C-22AE-4260-9093-BB9DD0E15801}" type="presOf" srcId="{5D5DFC1E-83A5-4702-98D7-5D529566C933}" destId="{AAD04289-463B-4F9F-8BDE-B22F12D86251}" srcOrd="0" destOrd="0" presId="urn:microsoft.com/office/officeart/2008/layout/VerticalCurvedList"/>
    <dgm:cxn modelId="{CB0EB71C-37A0-4525-82CD-DB4A453F9B4E}" type="presOf" srcId="{B614165B-4B6C-4672-A04B-A55AA0FFD3C3}" destId="{70652627-C6D5-4B81-8D44-9ADC611F065B}" srcOrd="0" destOrd="0" presId="urn:microsoft.com/office/officeart/2008/layout/VerticalCurvedList"/>
    <dgm:cxn modelId="{9FF45D3B-878C-42F1-8795-F21443AB9759}" srcId="{39DEE023-DC4D-4213-BFF6-2A404E16DFD1}" destId="{945AB528-3D2E-42CA-927B-0EEA2A974D64}" srcOrd="4" destOrd="0" parTransId="{1D9CD4FC-84AF-4834-9958-EF79E4F945E9}" sibTransId="{9D9144C0-63BE-4DC3-8E61-2A1CB736501C}"/>
    <dgm:cxn modelId="{B90E763E-3DFF-4387-B851-4D37B6E236E4}" type="presOf" srcId="{2CA5196C-0402-4B16-9FBD-D029E72E0722}" destId="{78C0E13A-3446-45CD-9296-74B675F1B4A0}" srcOrd="0" destOrd="0" presId="urn:microsoft.com/office/officeart/2008/layout/VerticalCurvedList"/>
    <dgm:cxn modelId="{E9EDB746-CA92-4D3E-858B-E4F0873180C5}" type="presOf" srcId="{945AB528-3D2E-42CA-927B-0EEA2A974D64}" destId="{0796F0A4-1AC0-4B06-AEDF-E9DB1ABA5B91}" srcOrd="0" destOrd="0" presId="urn:microsoft.com/office/officeart/2008/layout/VerticalCurvedList"/>
    <dgm:cxn modelId="{94DA0868-3C6F-448B-8FFF-653287C1638E}" srcId="{39DEE023-DC4D-4213-BFF6-2A404E16DFD1}" destId="{870CCE7D-79E2-4C72-8BA3-231D06B09EBB}" srcOrd="5" destOrd="0" parTransId="{1D57465A-2007-4110-A737-1A6380365A10}" sibTransId="{83CF8CBB-EB2E-4848-812E-A98D4B7AFF0B}"/>
    <dgm:cxn modelId="{3478117F-BC7B-4267-A195-DB69E006BE88}" type="presOf" srcId="{61A7A669-ACF4-44CF-AEA9-7DD7E92E9942}" destId="{4685048E-B995-492D-A777-9B6C5E8D02FA}" srcOrd="0" destOrd="0" presId="urn:microsoft.com/office/officeart/2008/layout/VerticalCurvedList"/>
    <dgm:cxn modelId="{8D97168A-FDBF-49CB-9F18-34110E1094ED}" srcId="{39DEE023-DC4D-4213-BFF6-2A404E16DFD1}" destId="{61A7A669-ACF4-44CF-AEA9-7DD7E92E9942}" srcOrd="1" destOrd="0" parTransId="{16C1CA85-2C5E-4BB3-A81D-8C62D78CD9EE}" sibTransId="{87ABC2BF-418B-4F5D-94C3-09377EDD828F}"/>
    <dgm:cxn modelId="{FE242F95-1117-4F22-BCF7-7492B2342AAA}" type="presOf" srcId="{870CCE7D-79E2-4C72-8BA3-231D06B09EBB}" destId="{251946FF-D425-43C0-AFFD-D0C039558137}" srcOrd="0" destOrd="0" presId="urn:microsoft.com/office/officeart/2008/layout/VerticalCurvedList"/>
    <dgm:cxn modelId="{9656CBB2-03B4-4F04-96FE-58C9155B2F4D}" srcId="{39DEE023-DC4D-4213-BFF6-2A404E16DFD1}" destId="{B614165B-4B6C-4672-A04B-A55AA0FFD3C3}" srcOrd="0" destOrd="0" parTransId="{743A936D-3C87-422A-9780-70A620D36127}" sibTransId="{2CA5196C-0402-4B16-9FBD-D029E72E0722}"/>
    <dgm:cxn modelId="{1B6704C7-96AC-4F33-A23E-1F5998C0F452}" type="presOf" srcId="{17A1ACFC-1326-4501-ACDE-35C5CE14EE4F}" destId="{9B0EF2D4-380C-46C0-884B-3D8C83D81810}" srcOrd="0" destOrd="0" presId="urn:microsoft.com/office/officeart/2008/layout/VerticalCurvedList"/>
    <dgm:cxn modelId="{24B739CA-080B-4A68-B433-292719C2E643}" srcId="{39DEE023-DC4D-4213-BFF6-2A404E16DFD1}" destId="{5D5DFC1E-83A5-4702-98D7-5D529566C933}" srcOrd="3" destOrd="0" parTransId="{3DF20EDF-411B-4370-AF9F-322095AF9893}" sibTransId="{B2842D5C-620A-44A7-A943-903CCD09F206}"/>
    <dgm:cxn modelId="{9C15AFED-2475-417E-9727-D7684D4EC8C8}" type="presOf" srcId="{39DEE023-DC4D-4213-BFF6-2A404E16DFD1}" destId="{69B441A6-CC2D-4E97-96A7-22EA8C3DF9C7}" srcOrd="0" destOrd="0" presId="urn:microsoft.com/office/officeart/2008/layout/VerticalCurvedList"/>
    <dgm:cxn modelId="{5ED916FE-0E22-4BAF-B101-AC4447583521}" srcId="{39DEE023-DC4D-4213-BFF6-2A404E16DFD1}" destId="{17A1ACFC-1326-4501-ACDE-35C5CE14EE4F}" srcOrd="2" destOrd="0" parTransId="{748A450B-2327-43BC-BD4C-9FDD4BFE028C}" sibTransId="{60EE624E-DDB8-4369-9E2E-987AC874FAA5}"/>
    <dgm:cxn modelId="{ECAFB7F7-4592-4C3A-91E4-B48C71D52983}" type="presParOf" srcId="{69B441A6-CC2D-4E97-96A7-22EA8C3DF9C7}" destId="{76F106E5-4BB1-4812-9E63-5ACC6DBBF6F7}" srcOrd="0" destOrd="0" presId="urn:microsoft.com/office/officeart/2008/layout/VerticalCurvedList"/>
    <dgm:cxn modelId="{678F3808-B601-457F-97F8-036CA5F5A4B8}" type="presParOf" srcId="{76F106E5-4BB1-4812-9E63-5ACC6DBBF6F7}" destId="{D8D7FDAE-C513-40F0-8D9D-AEE99857EF10}" srcOrd="0" destOrd="0" presId="urn:microsoft.com/office/officeart/2008/layout/VerticalCurvedList"/>
    <dgm:cxn modelId="{4155F6F9-2FAF-4250-B52C-D32A7FFF41DA}" type="presParOf" srcId="{D8D7FDAE-C513-40F0-8D9D-AEE99857EF10}" destId="{2A3E540B-C6A6-430E-8873-3287A7A36DD3}" srcOrd="0" destOrd="0" presId="urn:microsoft.com/office/officeart/2008/layout/VerticalCurvedList"/>
    <dgm:cxn modelId="{AA1F65CE-C0AA-4B48-B31F-336126A47F69}" type="presParOf" srcId="{D8D7FDAE-C513-40F0-8D9D-AEE99857EF10}" destId="{78C0E13A-3446-45CD-9296-74B675F1B4A0}" srcOrd="1" destOrd="0" presId="urn:microsoft.com/office/officeart/2008/layout/VerticalCurvedList"/>
    <dgm:cxn modelId="{AB4D7855-5A90-4CE8-BDF6-B577585016FC}" type="presParOf" srcId="{D8D7FDAE-C513-40F0-8D9D-AEE99857EF10}" destId="{E2389338-132E-4847-AA38-2D682079B599}" srcOrd="2" destOrd="0" presId="urn:microsoft.com/office/officeart/2008/layout/VerticalCurvedList"/>
    <dgm:cxn modelId="{7A5123AD-ED51-4A24-BAA5-1101C6FF6F8A}" type="presParOf" srcId="{D8D7FDAE-C513-40F0-8D9D-AEE99857EF10}" destId="{9323C644-7EE2-4A0C-A6E4-00A2A1A7B82E}" srcOrd="3" destOrd="0" presId="urn:microsoft.com/office/officeart/2008/layout/VerticalCurvedList"/>
    <dgm:cxn modelId="{BD5BE327-DD0C-4ED8-A2E4-5142E843A7F5}" type="presParOf" srcId="{76F106E5-4BB1-4812-9E63-5ACC6DBBF6F7}" destId="{70652627-C6D5-4B81-8D44-9ADC611F065B}" srcOrd="1" destOrd="0" presId="urn:microsoft.com/office/officeart/2008/layout/VerticalCurvedList"/>
    <dgm:cxn modelId="{457692BF-4A10-4D66-BFD7-B9B4DBA11C35}" type="presParOf" srcId="{76F106E5-4BB1-4812-9E63-5ACC6DBBF6F7}" destId="{F1332EFC-E740-4F8A-B7D6-B932DEEBEB1A}" srcOrd="2" destOrd="0" presId="urn:microsoft.com/office/officeart/2008/layout/VerticalCurvedList"/>
    <dgm:cxn modelId="{1EC20F8E-A1F4-4750-965D-9932682C6ED2}" type="presParOf" srcId="{F1332EFC-E740-4F8A-B7D6-B932DEEBEB1A}" destId="{A04E25B6-348F-43E3-B2BD-A525FB9A7037}" srcOrd="0" destOrd="0" presId="urn:microsoft.com/office/officeart/2008/layout/VerticalCurvedList"/>
    <dgm:cxn modelId="{2CB20B49-D0C2-4F6B-9F38-F03666662AA5}" type="presParOf" srcId="{76F106E5-4BB1-4812-9E63-5ACC6DBBF6F7}" destId="{4685048E-B995-492D-A777-9B6C5E8D02FA}" srcOrd="3" destOrd="0" presId="urn:microsoft.com/office/officeart/2008/layout/VerticalCurvedList"/>
    <dgm:cxn modelId="{F4680D59-58B3-4F73-A1AA-B0B89D35C21A}" type="presParOf" srcId="{76F106E5-4BB1-4812-9E63-5ACC6DBBF6F7}" destId="{A28DEEEC-5B12-462F-97D9-B71CA6285A22}" srcOrd="4" destOrd="0" presId="urn:microsoft.com/office/officeart/2008/layout/VerticalCurvedList"/>
    <dgm:cxn modelId="{6CC6BF2F-0442-4A8E-B0AB-F9BCFFAAA985}" type="presParOf" srcId="{A28DEEEC-5B12-462F-97D9-B71CA6285A22}" destId="{8B664C31-19A0-446C-B658-01A07488868E}" srcOrd="0" destOrd="0" presId="urn:microsoft.com/office/officeart/2008/layout/VerticalCurvedList"/>
    <dgm:cxn modelId="{7F3E4243-4EE9-476E-87AD-BCF3043A4105}" type="presParOf" srcId="{76F106E5-4BB1-4812-9E63-5ACC6DBBF6F7}" destId="{9B0EF2D4-380C-46C0-884B-3D8C83D81810}" srcOrd="5" destOrd="0" presId="urn:microsoft.com/office/officeart/2008/layout/VerticalCurvedList"/>
    <dgm:cxn modelId="{987F47D5-AF96-4501-BB59-BBA5F7676F59}" type="presParOf" srcId="{76F106E5-4BB1-4812-9E63-5ACC6DBBF6F7}" destId="{5EB79135-1BEF-4C75-B333-C9B8170EC507}" srcOrd="6" destOrd="0" presId="urn:microsoft.com/office/officeart/2008/layout/VerticalCurvedList"/>
    <dgm:cxn modelId="{086876F9-CDF0-4CF7-82F1-88608B9EE531}" type="presParOf" srcId="{5EB79135-1BEF-4C75-B333-C9B8170EC507}" destId="{14A1AAC1-69C7-4A61-A30B-61C98FC8F4D6}" srcOrd="0" destOrd="0" presId="urn:microsoft.com/office/officeart/2008/layout/VerticalCurvedList"/>
    <dgm:cxn modelId="{A46A7007-C8BC-47E8-A919-D01A093406CC}" type="presParOf" srcId="{76F106E5-4BB1-4812-9E63-5ACC6DBBF6F7}" destId="{AAD04289-463B-4F9F-8BDE-B22F12D86251}" srcOrd="7" destOrd="0" presId="urn:microsoft.com/office/officeart/2008/layout/VerticalCurvedList"/>
    <dgm:cxn modelId="{34FB0AF3-15A1-4F5B-9383-6544291E9EAE}" type="presParOf" srcId="{76F106E5-4BB1-4812-9E63-5ACC6DBBF6F7}" destId="{5FD9F7C3-638A-4B6F-B783-1297EA4BB082}" srcOrd="8" destOrd="0" presId="urn:microsoft.com/office/officeart/2008/layout/VerticalCurvedList"/>
    <dgm:cxn modelId="{B25B1E1B-1895-4881-94FB-C846F098EE00}" type="presParOf" srcId="{5FD9F7C3-638A-4B6F-B783-1297EA4BB082}" destId="{7654F3AE-05FC-4986-98C4-BFCE006C0664}" srcOrd="0" destOrd="0" presId="urn:microsoft.com/office/officeart/2008/layout/VerticalCurvedList"/>
    <dgm:cxn modelId="{DED28C50-D3C7-4F9C-B414-02983DF04E82}" type="presParOf" srcId="{76F106E5-4BB1-4812-9E63-5ACC6DBBF6F7}" destId="{0796F0A4-1AC0-4B06-AEDF-E9DB1ABA5B91}" srcOrd="9" destOrd="0" presId="urn:microsoft.com/office/officeart/2008/layout/VerticalCurvedList"/>
    <dgm:cxn modelId="{8DBBCA5E-D1D1-4C01-A5E6-E8B06E83D462}" type="presParOf" srcId="{76F106E5-4BB1-4812-9E63-5ACC6DBBF6F7}" destId="{E3748589-C171-4050-9E9A-B675762937FB}" srcOrd="10" destOrd="0" presId="urn:microsoft.com/office/officeart/2008/layout/VerticalCurvedList"/>
    <dgm:cxn modelId="{A038C087-AEC2-4C37-B5C9-C17F531DD1A2}" type="presParOf" srcId="{E3748589-C171-4050-9E9A-B675762937FB}" destId="{2398AF3B-1543-4B31-B1AE-74F4DDACD652}" srcOrd="0" destOrd="0" presId="urn:microsoft.com/office/officeart/2008/layout/VerticalCurvedList"/>
    <dgm:cxn modelId="{0F29319F-C444-48F4-93CE-6AF60F99FB9F}" type="presParOf" srcId="{76F106E5-4BB1-4812-9E63-5ACC6DBBF6F7}" destId="{251946FF-D425-43C0-AFFD-D0C039558137}" srcOrd="11" destOrd="0" presId="urn:microsoft.com/office/officeart/2008/layout/VerticalCurvedList"/>
    <dgm:cxn modelId="{1A0010AC-8DCC-4823-A0BA-8C72D61D641F}" type="presParOf" srcId="{76F106E5-4BB1-4812-9E63-5ACC6DBBF6F7}" destId="{74DA7ED3-71B4-4F54-B70F-247B5D33180A}" srcOrd="12" destOrd="0" presId="urn:microsoft.com/office/officeart/2008/layout/VerticalCurvedList"/>
    <dgm:cxn modelId="{434D5A04-6733-4C32-934B-5889E661F965}" type="presParOf" srcId="{74DA7ED3-71B4-4F54-B70F-247B5D33180A}" destId="{BB6E04CD-CF77-425A-B671-59DFF50F53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C92D2F-6CF4-4E85-93F8-F657FA0361A6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577E4C5-6195-4889-AF5D-B23F3217BA18}">
      <dgm:prSet phldrT="[Texto]" custT="1"/>
      <dgm:spPr/>
      <dgm:t>
        <a:bodyPr/>
        <a:lstStyle/>
        <a:p>
          <a:r>
            <a:rPr lang="es-ES" sz="1600" b="1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Estructura de los datos de la red neuronal</a:t>
          </a:r>
        </a:p>
      </dgm:t>
    </dgm:pt>
    <dgm:pt modelId="{D6B05206-51F6-4F61-9CD5-0DB880B01D46}" type="parTrans" cxnId="{1AF152A5-5078-4004-9CA8-F52A66F6D2BB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39669BCF-41BF-48CB-BB7B-F4667DE174D7}" type="sibTrans" cxnId="{1AF152A5-5078-4004-9CA8-F52A66F6D2BB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D6E60D61-3D6A-40E6-A5F3-89571064997D}">
      <dgm:prSet phldrT="[Texto]" custT="1"/>
      <dgm:spPr/>
      <dgm:t>
        <a:bodyPr/>
        <a:lstStyle/>
        <a:p>
          <a:r>
            <a:rPr lang="es-ES" sz="1400" b="1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Muestras</a:t>
          </a:r>
        </a:p>
        <a:p>
          <a:r>
            <a:rPr lang="es-ES" sz="1100" b="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(Trimestres)</a:t>
          </a:r>
        </a:p>
      </dgm:t>
    </dgm:pt>
    <dgm:pt modelId="{578EBEEB-3C47-4867-9EDB-0FDC91F219C6}" type="parTrans" cxnId="{27A04CD3-8851-4065-A8BF-D5756819BE26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D79C9DA6-0D6E-4DC4-8163-A277A16E3137}" type="sibTrans" cxnId="{27A04CD3-8851-4065-A8BF-D5756819BE26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5A7AFFC6-F9F4-47C6-8C06-261B843F0CF7}">
      <dgm:prSet phldrT="[Texto]" custT="1"/>
      <dgm:spPr/>
      <dgm:t>
        <a:bodyPr/>
        <a:lstStyle/>
        <a:p>
          <a:r>
            <a:rPr lang="es-ES" sz="1400" b="1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Características</a:t>
          </a:r>
        </a:p>
        <a:p>
          <a:r>
            <a:rPr lang="es-ES" sz="1100" b="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(Valor del índice)</a:t>
          </a:r>
        </a:p>
      </dgm:t>
    </dgm:pt>
    <dgm:pt modelId="{3490B261-0CF7-4933-9B46-FC0961FEF1C0}" type="parTrans" cxnId="{D5C0D9FA-B4D6-4A3D-B2DD-7CD4551BCA76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0D087386-A699-45E0-A3B6-0239A222D6D2}" type="sibTrans" cxnId="{D5C0D9FA-B4D6-4A3D-B2DD-7CD4551BCA76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E57191C9-4A47-436D-816C-B0B1274A031C}">
      <dgm:prSet phldrT="[Texto]" custT="1"/>
      <dgm:spPr/>
      <dgm:t>
        <a:bodyPr/>
        <a:lstStyle/>
        <a:p>
          <a:endParaRPr lang="es-ES" sz="1400" b="1" dirty="0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  <a:p>
          <a:r>
            <a:rPr lang="es-ES" sz="1400" b="1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Paso del tiempo</a:t>
          </a:r>
        </a:p>
        <a:p>
          <a:endParaRPr lang="es-ES" sz="1100" b="1" dirty="0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F091D213-7FB3-4441-B567-9EE2A581088A}" type="parTrans" cxnId="{D69FF994-90AF-4EEE-BB22-D8D91E91CBEC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BC1274FA-37DB-4B3F-B9D9-5C8C18B2AC18}" type="sibTrans" cxnId="{D69FF994-90AF-4EEE-BB22-D8D91E91CBEC}">
      <dgm:prSet/>
      <dgm:spPr/>
      <dgm:t>
        <a:bodyPr/>
        <a:lstStyle/>
        <a:p>
          <a:endParaRPr lang="es-ES" sz="1000" b="1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gm:t>
    </dgm:pt>
    <dgm:pt modelId="{D3AC94DC-A122-4715-B858-5455F4476F83}" type="pres">
      <dgm:prSet presAssocID="{39C92D2F-6CF4-4E85-93F8-F657FA0361A6}" presName="composite" presStyleCnt="0">
        <dgm:presLayoutVars>
          <dgm:chMax val="1"/>
          <dgm:dir/>
          <dgm:resizeHandles val="exact"/>
        </dgm:presLayoutVars>
      </dgm:prSet>
      <dgm:spPr/>
    </dgm:pt>
    <dgm:pt modelId="{801196B3-7148-4553-BD21-6DD0F1C383B4}" type="pres">
      <dgm:prSet presAssocID="{4577E4C5-6195-4889-AF5D-B23F3217BA18}" presName="roof" presStyleLbl="dkBgShp" presStyleIdx="0" presStyleCnt="2"/>
      <dgm:spPr/>
    </dgm:pt>
    <dgm:pt modelId="{6287BAA4-9B7A-4A8A-9772-4108478CFDE7}" type="pres">
      <dgm:prSet presAssocID="{4577E4C5-6195-4889-AF5D-B23F3217BA18}" presName="pillars" presStyleCnt="0"/>
      <dgm:spPr/>
    </dgm:pt>
    <dgm:pt modelId="{E5D7ED7A-B35B-4D37-9586-B004EE6D578F}" type="pres">
      <dgm:prSet presAssocID="{4577E4C5-6195-4889-AF5D-B23F3217BA18}" presName="pillar1" presStyleLbl="node1" presStyleIdx="0" presStyleCnt="3">
        <dgm:presLayoutVars>
          <dgm:bulletEnabled val="1"/>
        </dgm:presLayoutVars>
      </dgm:prSet>
      <dgm:spPr/>
    </dgm:pt>
    <dgm:pt modelId="{2F93DBCE-C664-4EC8-9DEF-915A3E5B6C75}" type="pres">
      <dgm:prSet presAssocID="{5A7AFFC6-F9F4-47C6-8C06-261B843F0CF7}" presName="pillarX" presStyleLbl="node1" presStyleIdx="1" presStyleCnt="3">
        <dgm:presLayoutVars>
          <dgm:bulletEnabled val="1"/>
        </dgm:presLayoutVars>
      </dgm:prSet>
      <dgm:spPr/>
    </dgm:pt>
    <dgm:pt modelId="{55A98450-EF29-4320-B14D-64F80B9C13D4}" type="pres">
      <dgm:prSet presAssocID="{E57191C9-4A47-436D-816C-B0B1274A031C}" presName="pillarX" presStyleLbl="node1" presStyleIdx="2" presStyleCnt="3">
        <dgm:presLayoutVars>
          <dgm:bulletEnabled val="1"/>
        </dgm:presLayoutVars>
      </dgm:prSet>
      <dgm:spPr/>
    </dgm:pt>
    <dgm:pt modelId="{B6880B85-5478-40C1-AA25-1E968E58EA07}" type="pres">
      <dgm:prSet presAssocID="{4577E4C5-6195-4889-AF5D-B23F3217BA18}" presName="base" presStyleLbl="dkBgShp" presStyleIdx="1" presStyleCnt="2"/>
      <dgm:spPr/>
    </dgm:pt>
  </dgm:ptLst>
  <dgm:cxnLst>
    <dgm:cxn modelId="{7E414007-E76A-469E-A74F-06C646B8AC68}" type="presOf" srcId="{5A7AFFC6-F9F4-47C6-8C06-261B843F0CF7}" destId="{2F93DBCE-C664-4EC8-9DEF-915A3E5B6C75}" srcOrd="0" destOrd="0" presId="urn:microsoft.com/office/officeart/2005/8/layout/hList3"/>
    <dgm:cxn modelId="{80C27E25-F1DA-4084-B60B-E6B5F3392A61}" type="presOf" srcId="{E57191C9-4A47-436D-816C-B0B1274A031C}" destId="{55A98450-EF29-4320-B14D-64F80B9C13D4}" srcOrd="0" destOrd="0" presId="urn:microsoft.com/office/officeart/2005/8/layout/hList3"/>
    <dgm:cxn modelId="{B1B2AF31-15BD-4219-B57E-92421518896C}" type="presOf" srcId="{39C92D2F-6CF4-4E85-93F8-F657FA0361A6}" destId="{D3AC94DC-A122-4715-B858-5455F4476F83}" srcOrd="0" destOrd="0" presId="urn:microsoft.com/office/officeart/2005/8/layout/hList3"/>
    <dgm:cxn modelId="{A8059972-1938-492C-98DC-EE2A383655EC}" type="presOf" srcId="{D6E60D61-3D6A-40E6-A5F3-89571064997D}" destId="{E5D7ED7A-B35B-4D37-9586-B004EE6D578F}" srcOrd="0" destOrd="0" presId="urn:microsoft.com/office/officeart/2005/8/layout/hList3"/>
    <dgm:cxn modelId="{D69FF994-90AF-4EEE-BB22-D8D91E91CBEC}" srcId="{4577E4C5-6195-4889-AF5D-B23F3217BA18}" destId="{E57191C9-4A47-436D-816C-B0B1274A031C}" srcOrd="2" destOrd="0" parTransId="{F091D213-7FB3-4441-B567-9EE2A581088A}" sibTransId="{BC1274FA-37DB-4B3F-B9D9-5C8C18B2AC18}"/>
    <dgm:cxn modelId="{1AF152A5-5078-4004-9CA8-F52A66F6D2BB}" srcId="{39C92D2F-6CF4-4E85-93F8-F657FA0361A6}" destId="{4577E4C5-6195-4889-AF5D-B23F3217BA18}" srcOrd="0" destOrd="0" parTransId="{D6B05206-51F6-4F61-9CD5-0DB880B01D46}" sibTransId="{39669BCF-41BF-48CB-BB7B-F4667DE174D7}"/>
    <dgm:cxn modelId="{27A04CD3-8851-4065-A8BF-D5756819BE26}" srcId="{4577E4C5-6195-4889-AF5D-B23F3217BA18}" destId="{D6E60D61-3D6A-40E6-A5F3-89571064997D}" srcOrd="0" destOrd="0" parTransId="{578EBEEB-3C47-4867-9EDB-0FDC91F219C6}" sibTransId="{D79C9DA6-0D6E-4DC4-8163-A277A16E3137}"/>
    <dgm:cxn modelId="{1946C5F4-6539-4D02-B6F2-903D543F88C8}" type="presOf" srcId="{4577E4C5-6195-4889-AF5D-B23F3217BA18}" destId="{801196B3-7148-4553-BD21-6DD0F1C383B4}" srcOrd="0" destOrd="0" presId="urn:microsoft.com/office/officeart/2005/8/layout/hList3"/>
    <dgm:cxn modelId="{D5C0D9FA-B4D6-4A3D-B2DD-7CD4551BCA76}" srcId="{4577E4C5-6195-4889-AF5D-B23F3217BA18}" destId="{5A7AFFC6-F9F4-47C6-8C06-261B843F0CF7}" srcOrd="1" destOrd="0" parTransId="{3490B261-0CF7-4933-9B46-FC0961FEF1C0}" sibTransId="{0D087386-A699-45E0-A3B6-0239A222D6D2}"/>
    <dgm:cxn modelId="{3DB65B55-09CA-4C24-8290-E9DAB3631181}" type="presParOf" srcId="{D3AC94DC-A122-4715-B858-5455F4476F83}" destId="{801196B3-7148-4553-BD21-6DD0F1C383B4}" srcOrd="0" destOrd="0" presId="urn:microsoft.com/office/officeart/2005/8/layout/hList3"/>
    <dgm:cxn modelId="{BB95E744-04AD-47E4-87C9-040C66D3A076}" type="presParOf" srcId="{D3AC94DC-A122-4715-B858-5455F4476F83}" destId="{6287BAA4-9B7A-4A8A-9772-4108478CFDE7}" srcOrd="1" destOrd="0" presId="urn:microsoft.com/office/officeart/2005/8/layout/hList3"/>
    <dgm:cxn modelId="{BD4D9915-2409-4278-8B33-0F3E83C14FCA}" type="presParOf" srcId="{6287BAA4-9B7A-4A8A-9772-4108478CFDE7}" destId="{E5D7ED7A-B35B-4D37-9586-B004EE6D578F}" srcOrd="0" destOrd="0" presId="urn:microsoft.com/office/officeart/2005/8/layout/hList3"/>
    <dgm:cxn modelId="{D5701B5E-7C09-476B-802A-AC20F9F1660B}" type="presParOf" srcId="{6287BAA4-9B7A-4A8A-9772-4108478CFDE7}" destId="{2F93DBCE-C664-4EC8-9DEF-915A3E5B6C75}" srcOrd="1" destOrd="0" presId="urn:microsoft.com/office/officeart/2005/8/layout/hList3"/>
    <dgm:cxn modelId="{09ADD0C8-EBBB-410B-AD98-3CE3D75914FE}" type="presParOf" srcId="{6287BAA4-9B7A-4A8A-9772-4108478CFDE7}" destId="{55A98450-EF29-4320-B14D-64F80B9C13D4}" srcOrd="2" destOrd="0" presId="urn:microsoft.com/office/officeart/2005/8/layout/hList3"/>
    <dgm:cxn modelId="{DD9AE078-25F7-45B2-9723-10DB1EEA3B40}" type="presParOf" srcId="{D3AC94DC-A122-4715-B858-5455F4476F83}" destId="{B6880B85-5478-40C1-AA25-1E968E58EA07}" srcOrd="2" destOrd="0" presId="urn:microsoft.com/office/officeart/2005/8/layout/hList3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8E18B-436C-4002-BB24-980EF7A5FFE5}">
      <dsp:nvSpPr>
        <dsp:cNvPr id="0" name=""/>
        <dsp:cNvSpPr/>
      </dsp:nvSpPr>
      <dsp:spPr>
        <a:xfrm>
          <a:off x="1334" y="0"/>
          <a:ext cx="2075951" cy="21770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Identificación</a:t>
          </a:r>
          <a:endParaRPr lang="es-ES" sz="1200" kern="1200" dirty="0">
            <a:solidFill>
              <a:schemeClr val="tx1"/>
            </a:solidFill>
            <a:latin typeface="Garamond" panose="02020404030301010803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Análisis de varianza</a:t>
          </a:r>
          <a:endParaRPr lang="es-ES" sz="1200" kern="1200" dirty="0">
            <a:solidFill>
              <a:schemeClr val="tx1"/>
            </a:solidFill>
            <a:latin typeface="Garamond" panose="02020404030301010803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Prueba de raíces unitarias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Determinación del modelo ARIMA</a:t>
          </a:r>
          <a:endParaRPr lang="es-ES" sz="1200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1334" y="870826"/>
        <a:ext cx="2075951" cy="870826"/>
      </dsp:txXfrm>
    </dsp:sp>
    <dsp:sp modelId="{23EC9907-B726-443B-908A-97336A9C9C4D}">
      <dsp:nvSpPr>
        <dsp:cNvPr id="0" name=""/>
        <dsp:cNvSpPr/>
      </dsp:nvSpPr>
      <dsp:spPr>
        <a:xfrm>
          <a:off x="676828" y="130624"/>
          <a:ext cx="724963" cy="72496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2CD4B-B589-4341-ADD5-3C6CC2FA47FB}">
      <dsp:nvSpPr>
        <dsp:cNvPr id="0" name=""/>
        <dsp:cNvSpPr/>
      </dsp:nvSpPr>
      <dsp:spPr>
        <a:xfrm>
          <a:off x="2139563" y="0"/>
          <a:ext cx="2075951" cy="21770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Estimación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Diagnósticos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Significancia de los parámetros</a:t>
          </a:r>
        </a:p>
      </dsp:txBody>
      <dsp:txXfrm>
        <a:off x="2139563" y="870826"/>
        <a:ext cx="2075951" cy="870826"/>
      </dsp:txXfrm>
    </dsp:sp>
    <dsp:sp modelId="{60C96783-72F8-48E2-97BA-1C896EDE252C}">
      <dsp:nvSpPr>
        <dsp:cNvPr id="0" name=""/>
        <dsp:cNvSpPr/>
      </dsp:nvSpPr>
      <dsp:spPr>
        <a:xfrm>
          <a:off x="2815057" y="130624"/>
          <a:ext cx="724963" cy="72496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FEC8A-56D3-4465-BA5D-CB36444E2BDB}">
      <dsp:nvSpPr>
        <dsp:cNvPr id="0" name=""/>
        <dsp:cNvSpPr/>
      </dsp:nvSpPr>
      <dsp:spPr>
        <a:xfrm>
          <a:off x="4277793" y="0"/>
          <a:ext cx="2075951" cy="21770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Evaluación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Precisión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solidFill>
                <a:schemeClr val="tx1"/>
              </a:solidFill>
              <a:latin typeface="Garamond" panose="02020404030301010803" pitchFamily="18" charset="0"/>
              <a:cs typeface="Calibri Light" panose="020F0302020204030204" pitchFamily="34" charset="0"/>
            </a:rPr>
            <a:t>Pronósticos</a:t>
          </a:r>
        </a:p>
      </dsp:txBody>
      <dsp:txXfrm>
        <a:off x="4277793" y="870826"/>
        <a:ext cx="2075951" cy="870826"/>
      </dsp:txXfrm>
    </dsp:sp>
    <dsp:sp modelId="{C1B7EBB9-F95A-4E62-A789-986DB5B6ED16}">
      <dsp:nvSpPr>
        <dsp:cNvPr id="0" name=""/>
        <dsp:cNvSpPr/>
      </dsp:nvSpPr>
      <dsp:spPr>
        <a:xfrm>
          <a:off x="4953287" y="130624"/>
          <a:ext cx="724963" cy="72496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D285D-2905-4D25-9328-8CB116A55FE9}">
      <dsp:nvSpPr>
        <dsp:cNvPr id="0" name=""/>
        <dsp:cNvSpPr/>
      </dsp:nvSpPr>
      <dsp:spPr>
        <a:xfrm>
          <a:off x="254203" y="1840369"/>
          <a:ext cx="5846672" cy="326560"/>
        </a:xfrm>
        <a:prstGeom prst="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0E13A-3446-45CD-9296-74B675F1B4A0}">
      <dsp:nvSpPr>
        <dsp:cNvPr id="0" name=""/>
        <dsp:cNvSpPr/>
      </dsp:nvSpPr>
      <dsp:spPr>
        <a:xfrm>
          <a:off x="-3401640" y="-523086"/>
          <a:ext cx="4055980" cy="4055980"/>
        </a:xfrm>
        <a:prstGeom prst="blockArc">
          <a:avLst>
            <a:gd name="adj1" fmla="val 18900000"/>
            <a:gd name="adj2" fmla="val 2700000"/>
            <a:gd name="adj3" fmla="val 533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52627-C6D5-4B81-8D44-9ADC611F065B}">
      <dsp:nvSpPr>
        <dsp:cNvPr id="0" name=""/>
        <dsp:cNvSpPr/>
      </dsp:nvSpPr>
      <dsp:spPr>
        <a:xfrm>
          <a:off x="245288" y="158496"/>
          <a:ext cx="4988970" cy="3168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1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tx1"/>
              </a:solidFill>
              <a:latin typeface="+mj-lt"/>
            </a:rPr>
            <a:t>1 capa visible de entrada</a:t>
          </a:r>
        </a:p>
      </dsp:txBody>
      <dsp:txXfrm>
        <a:off x="260756" y="173964"/>
        <a:ext cx="4958034" cy="285936"/>
      </dsp:txXfrm>
    </dsp:sp>
    <dsp:sp modelId="{A04E25B6-348F-43E3-B2BD-A525FB9A7037}">
      <dsp:nvSpPr>
        <dsp:cNvPr id="0" name=""/>
        <dsp:cNvSpPr/>
      </dsp:nvSpPr>
      <dsp:spPr>
        <a:xfrm>
          <a:off x="47242" y="118887"/>
          <a:ext cx="396090" cy="396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5048E-B995-492D-A777-9B6C5E8D02FA}">
      <dsp:nvSpPr>
        <dsp:cNvPr id="0" name=""/>
        <dsp:cNvSpPr/>
      </dsp:nvSpPr>
      <dsp:spPr>
        <a:xfrm>
          <a:off x="505937" y="633744"/>
          <a:ext cx="4728320" cy="3168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1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tx1"/>
              </a:solidFill>
              <a:latin typeface="+mj-lt"/>
            </a:rPr>
            <a:t>1 capa oculta con 8 neuronas</a:t>
          </a:r>
        </a:p>
      </dsp:txBody>
      <dsp:txXfrm>
        <a:off x="521405" y="649212"/>
        <a:ext cx="4697384" cy="285936"/>
      </dsp:txXfrm>
    </dsp:sp>
    <dsp:sp modelId="{8B664C31-19A0-446C-B658-01A07488868E}">
      <dsp:nvSpPr>
        <dsp:cNvPr id="0" name=""/>
        <dsp:cNvSpPr/>
      </dsp:nvSpPr>
      <dsp:spPr>
        <a:xfrm>
          <a:off x="307892" y="594135"/>
          <a:ext cx="396090" cy="396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EF2D4-380C-46C0-884B-3D8C83D81810}">
      <dsp:nvSpPr>
        <dsp:cNvPr id="0" name=""/>
        <dsp:cNvSpPr/>
      </dsp:nvSpPr>
      <dsp:spPr>
        <a:xfrm>
          <a:off x="625125" y="1108993"/>
          <a:ext cx="4609132" cy="3168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1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tx1"/>
              </a:solidFill>
              <a:latin typeface="+mj-lt"/>
            </a:rPr>
            <a:t>1 capa de salida</a:t>
          </a:r>
        </a:p>
      </dsp:txBody>
      <dsp:txXfrm>
        <a:off x="640593" y="1124461"/>
        <a:ext cx="4578196" cy="285936"/>
      </dsp:txXfrm>
    </dsp:sp>
    <dsp:sp modelId="{14A1AAC1-69C7-4A61-A30B-61C98FC8F4D6}">
      <dsp:nvSpPr>
        <dsp:cNvPr id="0" name=""/>
        <dsp:cNvSpPr/>
      </dsp:nvSpPr>
      <dsp:spPr>
        <a:xfrm>
          <a:off x="427080" y="1069384"/>
          <a:ext cx="396090" cy="396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04289-463B-4F9F-8BDE-B22F12D86251}">
      <dsp:nvSpPr>
        <dsp:cNvPr id="0" name=""/>
        <dsp:cNvSpPr/>
      </dsp:nvSpPr>
      <dsp:spPr>
        <a:xfrm>
          <a:off x="625125" y="1583941"/>
          <a:ext cx="4609132" cy="3168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1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tx1"/>
              </a:solidFill>
              <a:latin typeface="+mj-lt"/>
            </a:rPr>
            <a:t>100 iteraciones</a:t>
          </a:r>
        </a:p>
      </dsp:txBody>
      <dsp:txXfrm>
        <a:off x="640593" y="1599409"/>
        <a:ext cx="4578196" cy="285936"/>
      </dsp:txXfrm>
    </dsp:sp>
    <dsp:sp modelId="{7654F3AE-05FC-4986-98C4-BFCE006C0664}">
      <dsp:nvSpPr>
        <dsp:cNvPr id="0" name=""/>
        <dsp:cNvSpPr/>
      </dsp:nvSpPr>
      <dsp:spPr>
        <a:xfrm>
          <a:off x="427080" y="1544331"/>
          <a:ext cx="396090" cy="396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6F0A4-1AC0-4B06-AEDF-E9DB1ABA5B91}">
      <dsp:nvSpPr>
        <dsp:cNvPr id="0" name=""/>
        <dsp:cNvSpPr/>
      </dsp:nvSpPr>
      <dsp:spPr>
        <a:xfrm>
          <a:off x="505937" y="2059189"/>
          <a:ext cx="4728320" cy="3168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1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1" kern="1200" dirty="0">
              <a:solidFill>
                <a:schemeClr val="tx1"/>
              </a:solidFill>
              <a:latin typeface="+mj-lt"/>
            </a:rPr>
            <a:t>Error % medio absoluto </a:t>
          </a:r>
          <a:r>
            <a:rPr lang="es-ES" sz="1400" b="1" i="0" kern="1200" dirty="0">
              <a:solidFill>
                <a:schemeClr val="tx1"/>
              </a:solidFill>
              <a:latin typeface="+mj-lt"/>
            </a:rPr>
            <a:t>como métrica de pérdida</a:t>
          </a:r>
        </a:p>
      </dsp:txBody>
      <dsp:txXfrm>
        <a:off x="521405" y="2074657"/>
        <a:ext cx="4697384" cy="285936"/>
      </dsp:txXfrm>
    </dsp:sp>
    <dsp:sp modelId="{2398AF3B-1543-4B31-B1AE-74F4DDACD652}">
      <dsp:nvSpPr>
        <dsp:cNvPr id="0" name=""/>
        <dsp:cNvSpPr/>
      </dsp:nvSpPr>
      <dsp:spPr>
        <a:xfrm>
          <a:off x="307892" y="2019580"/>
          <a:ext cx="396090" cy="396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946FF-D425-43C0-AFFD-D0C039558137}">
      <dsp:nvSpPr>
        <dsp:cNvPr id="0" name=""/>
        <dsp:cNvSpPr/>
      </dsp:nvSpPr>
      <dsp:spPr>
        <a:xfrm>
          <a:off x="245288" y="2534438"/>
          <a:ext cx="4988970" cy="3168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1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1" kern="1200" dirty="0">
              <a:solidFill>
                <a:schemeClr val="tx1"/>
              </a:solidFill>
              <a:latin typeface="+mj-lt"/>
            </a:rPr>
            <a:t>Adam</a:t>
          </a:r>
          <a:r>
            <a:rPr lang="es-ES" sz="1400" b="1" kern="1200" dirty="0">
              <a:solidFill>
                <a:schemeClr val="tx1"/>
              </a:solidFill>
              <a:latin typeface="+mj-lt"/>
            </a:rPr>
            <a:t> como función de optimización</a:t>
          </a:r>
        </a:p>
      </dsp:txBody>
      <dsp:txXfrm>
        <a:off x="260756" y="2549906"/>
        <a:ext cx="4958034" cy="285936"/>
      </dsp:txXfrm>
    </dsp:sp>
    <dsp:sp modelId="{BB6E04CD-CF77-425A-B671-59DFF50F5395}">
      <dsp:nvSpPr>
        <dsp:cNvPr id="0" name=""/>
        <dsp:cNvSpPr/>
      </dsp:nvSpPr>
      <dsp:spPr>
        <a:xfrm>
          <a:off x="47242" y="2494829"/>
          <a:ext cx="396090" cy="396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96B3-7148-4553-BD21-6DD0F1C383B4}">
      <dsp:nvSpPr>
        <dsp:cNvPr id="0" name=""/>
        <dsp:cNvSpPr/>
      </dsp:nvSpPr>
      <dsp:spPr>
        <a:xfrm>
          <a:off x="0" y="0"/>
          <a:ext cx="7892362" cy="246965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Estructura de los datos de la red neuronal</a:t>
          </a:r>
        </a:p>
      </dsp:txBody>
      <dsp:txXfrm>
        <a:off x="0" y="0"/>
        <a:ext cx="7892362" cy="246965"/>
      </dsp:txXfrm>
    </dsp:sp>
    <dsp:sp modelId="{E5D7ED7A-B35B-4D37-9586-B004EE6D578F}">
      <dsp:nvSpPr>
        <dsp:cNvPr id="0" name=""/>
        <dsp:cNvSpPr/>
      </dsp:nvSpPr>
      <dsp:spPr>
        <a:xfrm>
          <a:off x="3853" y="246965"/>
          <a:ext cx="2628218" cy="5186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Muestras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(Trimestres)</a:t>
          </a:r>
        </a:p>
      </dsp:txBody>
      <dsp:txXfrm>
        <a:off x="3853" y="246965"/>
        <a:ext cx="2628218" cy="518626"/>
      </dsp:txXfrm>
    </dsp:sp>
    <dsp:sp modelId="{2F93DBCE-C664-4EC8-9DEF-915A3E5B6C75}">
      <dsp:nvSpPr>
        <dsp:cNvPr id="0" name=""/>
        <dsp:cNvSpPr/>
      </dsp:nvSpPr>
      <dsp:spPr>
        <a:xfrm>
          <a:off x="2632071" y="246965"/>
          <a:ext cx="2628218" cy="518626"/>
        </a:xfrm>
        <a:prstGeom prst="rect">
          <a:avLst/>
        </a:prstGeom>
        <a:solidFill>
          <a:schemeClr val="accent4">
            <a:hueOff val="39498"/>
            <a:satOff val="2476"/>
            <a:lumOff val="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Características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(Valor del índice)</a:t>
          </a:r>
        </a:p>
      </dsp:txBody>
      <dsp:txXfrm>
        <a:off x="2632071" y="246965"/>
        <a:ext cx="2628218" cy="518626"/>
      </dsp:txXfrm>
    </dsp:sp>
    <dsp:sp modelId="{55A98450-EF29-4320-B14D-64F80B9C13D4}">
      <dsp:nvSpPr>
        <dsp:cNvPr id="0" name=""/>
        <dsp:cNvSpPr/>
      </dsp:nvSpPr>
      <dsp:spPr>
        <a:xfrm>
          <a:off x="5260290" y="246965"/>
          <a:ext cx="2628218" cy="518626"/>
        </a:xfrm>
        <a:prstGeom prst="rect">
          <a:avLst/>
        </a:prstGeom>
        <a:solidFill>
          <a:schemeClr val="accent4">
            <a:hueOff val="78996"/>
            <a:satOff val="4953"/>
            <a:lumOff val="11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b="1" kern="1200" dirty="0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tx1">
                  <a:lumMod val="85000"/>
                  <a:lumOff val="15000"/>
                </a:schemeClr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rPr>
            <a:t>Paso del tiempo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1" kern="1200" dirty="0">
            <a:solidFill>
              <a:schemeClr val="tx1">
                <a:lumMod val="85000"/>
                <a:lumOff val="15000"/>
              </a:schemeClr>
            </a:solidFill>
            <a:latin typeface="EB Garamond" panose="020B0604020202020204" charset="0"/>
            <a:ea typeface="EB Garamond" panose="020B0604020202020204" charset="0"/>
            <a:cs typeface="EB Garamond" panose="020B0604020202020204" charset="0"/>
          </a:endParaRPr>
        </a:p>
      </dsp:txBody>
      <dsp:txXfrm>
        <a:off x="5260290" y="246965"/>
        <a:ext cx="2628218" cy="518626"/>
      </dsp:txXfrm>
    </dsp:sp>
    <dsp:sp modelId="{B6880B85-5478-40C1-AA25-1E968E58EA07}">
      <dsp:nvSpPr>
        <dsp:cNvPr id="0" name=""/>
        <dsp:cNvSpPr/>
      </dsp:nvSpPr>
      <dsp:spPr>
        <a:xfrm>
          <a:off x="0" y="765591"/>
          <a:ext cx="7892362" cy="57625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 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función de activación lineal rectificada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 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para abreviar es una función lineal por partes que generará la entrada directamente si es positiva; de lo contrario, generará cero. Se ha convertido en la función de activación predeterminada para muchos tipos de redes neuronales porque un modelo que la usa es más fácil de entrenar y, a menudo, logra un mejor rendimiento.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optimización de Adam es un método de descenso de gradiente estocástico que se basa en la estimación adaptativa de momentos de primer y segundo orden. El método es " 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computacionalmente eficiente, requiere poca memoria, es invariante al reajuste diagonal de gradientes y es adecuado para problemas que son grandes en términos de datos / parámetros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“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MSE (Error Cuadrático Medio)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Mape (</a:t>
            </a:r>
            <a:r>
              <a:rPr lang="es-C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Error Porcentual Absoluto Medio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79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25690f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25690f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99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/>
              <a:t>Tasa de interés promedio ponderado (Promedio trimestral de la tasa de interés de colocación) del Banco de la República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C5AA9-E23E-488A-B8FB-833CAF929765}" type="slidenum">
              <a:rPr lang="es-CO" smtClean="0"/>
              <a:t>13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153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25690f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25690f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43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25690f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25690f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ttps://colah.github.io/posts/2015-08-understanding-lstms/"/>
              </a:rPr>
              <a:t>Understanding LSTM Networks -- colah's blog</a:t>
            </a:r>
            <a:endParaRPr lang="es-CO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910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25690f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25690f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860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Justificación ¿por qué elegimos predecir el IPVN?</a:t>
            </a:r>
          </a:p>
          <a:p>
            <a:pPr marL="158750" indent="0" rtl="0" fontAlgn="base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¿qué es el IPVN?</a:t>
            </a:r>
          </a:p>
          <a:p>
            <a:pPr marL="158750" indent="0" rtl="0">
              <a:buNone/>
            </a:pPr>
            <a:br>
              <a:rPr lang="es-ES" b="0" dirty="0">
                <a:effectLst/>
              </a:rPr>
            </a:b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¿cómo? </a:t>
            </a:r>
            <a:endParaRPr lang="es-ES" b="0" dirty="0">
              <a:effectLst/>
            </a:endParaRPr>
          </a:p>
          <a:p>
            <a:pPr marL="158750" indent="0" rtl="0">
              <a:buNone/>
            </a:pPr>
            <a:br>
              <a:rPr lang="es-ES" b="0" dirty="0">
                <a:effectLst/>
              </a:rPr>
            </a:br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438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objetivos / la solución propuesta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¿qué hicimos? “Aplicar lo aprendido para predecir el IPVN”</a:t>
            </a:r>
            <a:endParaRPr lang="es-ES" b="0" dirty="0">
              <a:effectLst/>
            </a:endParaRPr>
          </a:p>
          <a:p>
            <a:pPr marL="158750" indent="0">
              <a:buNone/>
            </a:pPr>
            <a:br>
              <a:rPr lang="es-ES" dirty="0"/>
            </a:br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171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objetivos / la solución propuesta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¿qué hicimos? “Aplicar lo aprendido para predecir el IPVN”</a:t>
            </a:r>
            <a:endParaRPr lang="es-ES" b="0" dirty="0">
              <a:effectLst/>
            </a:endParaRPr>
          </a:p>
          <a:p>
            <a:pPr marL="158750" indent="0">
              <a:buNone/>
            </a:pPr>
            <a:br>
              <a:rPr lang="es-ES" dirty="0"/>
            </a:br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239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9d689830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9d689830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¿cómo se abordó el proyecto?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¿cómo se desarrolló el proyecto?</a:t>
            </a:r>
            <a:endParaRPr lang="es-ES" b="0" dirty="0">
              <a:effectLst/>
            </a:endParaRPr>
          </a:p>
          <a:p>
            <a:pPr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Multivariadas </a:t>
            </a:r>
          </a:p>
          <a:p>
            <a:pPr lvl="1"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RL</a:t>
            </a:r>
          </a:p>
          <a:p>
            <a:pPr lvl="1"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</a:t>
            </a: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Univariantes:</a:t>
            </a:r>
            <a:endParaRPr lang="es-ES" b="0" dirty="0">
              <a:effectLst/>
            </a:endParaRPr>
          </a:p>
          <a:p>
            <a:pPr lvl="2"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</a:t>
            </a:r>
          </a:p>
          <a:p>
            <a:pPr lvl="2"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TS  </a:t>
            </a: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camino que se siguió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Decir por qué se seleccionaron los métodos que se seleccionaron. 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¿cómo? 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 diagrama de cómo se hizo el proyecto. “Diagramar una red neuronal” -David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Dejar claro por qué se hicieron los métodos que se hicieron. Again</a:t>
            </a:r>
            <a:endParaRPr lang="es-ES" b="0" dirty="0">
              <a:effectLst/>
            </a:endParaRPr>
          </a:p>
          <a:p>
            <a:pPr rt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¿mapa mental, mapa conceptual, de esos cuando uno toma nota?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984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/>
              <a:t>Tasa de interés promedio ponderado (Promedio trimestral de la tasa de interés de colocación) del Banco de la República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C5AA9-E23E-488A-B8FB-833CAF929765}" type="slidenum">
              <a:rPr lang="es-CO" smtClean="0"/>
              <a:t>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419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83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25690f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25690f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43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E5052D-D7C6-42B7-AAEB-9B281A0C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1F73-24C6-4870-97FB-D3FCA1405D15}" type="datetimeFigureOut">
              <a:rPr lang="es-CO" smtClean="0"/>
              <a:t>4/12/2020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96B7B6-6636-4E04-B796-D8954CE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41C48D-9772-4837-9A2B-FEEADBBA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784D-4A6B-4DB4-ADE8-76EB80CACEE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5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1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544823" y="3509820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Catalina Piedrahita </a:t>
            </a:r>
            <a:r>
              <a:rPr lang="es-CO" sz="1200" dirty="0"/>
              <a:t>Jaramillo</a:t>
            </a:r>
            <a:endParaRPr lang="es-CO" dirty="0"/>
          </a:p>
          <a:p>
            <a:pPr marL="0" lvl="0" indent="0"/>
            <a:r>
              <a:rPr lang="es-CO" dirty="0"/>
              <a:t>David Betancur Londoño</a:t>
            </a:r>
          </a:p>
          <a:p>
            <a:pPr marL="0" lvl="0" indent="0"/>
            <a:r>
              <a:rPr lang="es-CO" dirty="0"/>
              <a:t>Diego Andrés Jaramillo Zapata</a:t>
            </a:r>
          </a:p>
          <a:p>
            <a:pPr marL="0" lvl="0" indent="0"/>
            <a:r>
              <a:rPr lang="es-CO" dirty="0"/>
              <a:t>Diego Andrés Valderrama Laverde</a:t>
            </a:r>
          </a:p>
          <a:p>
            <a:pPr marL="0" lvl="0" indent="0"/>
            <a:r>
              <a:rPr lang="es-CO" dirty="0"/>
              <a:t>Susana Londoño Muñoz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546322" y="2088997"/>
            <a:ext cx="760091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dirty="0">
                <a:latin typeface="Montserrat Light" panose="020B0604020202020204" charset="0"/>
              </a:rPr>
              <a:t>PR</a:t>
            </a:r>
            <a:r>
              <a:rPr lang="es-CO" sz="2000" dirty="0">
                <a:latin typeface="Montserrat Light" panose="020B0604020202020204" charset="0"/>
              </a:rPr>
              <a:t>OYECTO INTEGRADOR</a:t>
            </a:r>
            <a:br>
              <a:rPr lang="es-CO" sz="2400" dirty="0">
                <a:latin typeface="Montserrat Light" panose="020B0604020202020204" charset="0"/>
              </a:rPr>
            </a:br>
            <a:br>
              <a:rPr lang="es-CO" sz="2400" dirty="0">
                <a:latin typeface="Montserrat Light" panose="020B0604020202020204" charset="0"/>
              </a:rPr>
            </a:br>
            <a:r>
              <a:rPr lang="es-CO" sz="2400" dirty="0">
                <a:latin typeface="Montserrat Black" panose="020B0604020202020204" charset="0"/>
                <a:ea typeface="Montserrat Light"/>
                <a:cs typeface="Montserrat Light"/>
                <a:sym typeface="Montserrat Light"/>
              </a:rPr>
              <a:t>Predicción del </a:t>
            </a:r>
            <a:r>
              <a:rPr lang="es-ES" sz="2400" dirty="0">
                <a:latin typeface="Montserrat Black" panose="020B0604020202020204" charset="0"/>
                <a:ea typeface="Montserrat Light"/>
                <a:cs typeface="Montserrat Light"/>
                <a:sym typeface="Montserrat Light"/>
              </a:rPr>
              <a:t>índice de precios de la vivienda nueva – IPVN en Medellín y el área metropolitana</a:t>
            </a:r>
            <a:endParaRPr sz="2400" dirty="0">
              <a:solidFill>
                <a:srgbClr val="434343"/>
              </a:solidFill>
              <a:latin typeface="Montserrat Black" panose="020B0604020202020204" charset="0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3247111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9203043E-92F6-4420-99EF-A950672EAE61}"/>
              </a:ext>
            </a:extLst>
          </p:cNvPr>
          <p:cNvGrpSpPr/>
          <p:nvPr/>
        </p:nvGrpSpPr>
        <p:grpSpPr>
          <a:xfrm>
            <a:off x="5833257" y="2694991"/>
            <a:ext cx="3783914" cy="2557240"/>
            <a:chOff x="3600418" y="1154146"/>
            <a:chExt cx="6231905" cy="4211638"/>
          </a:xfrm>
        </p:grpSpPr>
        <p:sp>
          <p:nvSpPr>
            <p:cNvPr id="96" name="Google Shape;96;p14"/>
            <p:cNvSpPr/>
            <p:nvPr/>
          </p:nvSpPr>
          <p:spPr>
            <a:xfrm>
              <a:off x="5459785" y="1154146"/>
              <a:ext cx="1067402" cy="636186"/>
            </a:xfrm>
            <a:custGeom>
              <a:avLst/>
              <a:gdLst/>
              <a:ahLst/>
              <a:cxnLst/>
              <a:rect l="l" t="t" r="r" b="b"/>
              <a:pathLst>
                <a:path w="35870" h="21379" extrusionOk="0">
                  <a:moveTo>
                    <a:pt x="20195" y="1"/>
                  </a:moveTo>
                  <a:cubicBezTo>
                    <a:pt x="14830" y="1"/>
                    <a:pt x="10436" y="4268"/>
                    <a:pt x="10267" y="9634"/>
                  </a:cubicBezTo>
                  <a:lnTo>
                    <a:pt x="5831" y="9634"/>
                  </a:lnTo>
                  <a:cubicBezTo>
                    <a:pt x="2620" y="9676"/>
                    <a:pt x="1" y="12295"/>
                    <a:pt x="1" y="15506"/>
                  </a:cubicBezTo>
                  <a:cubicBezTo>
                    <a:pt x="1" y="18759"/>
                    <a:pt x="2620" y="21378"/>
                    <a:pt x="5831" y="21378"/>
                  </a:cubicBezTo>
                  <a:lnTo>
                    <a:pt x="30039" y="21378"/>
                  </a:lnTo>
                  <a:cubicBezTo>
                    <a:pt x="33250" y="21378"/>
                    <a:pt x="35869" y="18759"/>
                    <a:pt x="35869" y="15506"/>
                  </a:cubicBezTo>
                  <a:cubicBezTo>
                    <a:pt x="35869" y="12337"/>
                    <a:pt x="33334" y="9760"/>
                    <a:pt x="30166" y="9676"/>
                  </a:cubicBezTo>
                  <a:cubicBezTo>
                    <a:pt x="29997" y="4268"/>
                    <a:pt x="25603" y="1"/>
                    <a:pt x="20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549238" y="1582862"/>
              <a:ext cx="1933583" cy="1150365"/>
            </a:xfrm>
            <a:custGeom>
              <a:avLst/>
              <a:gdLst/>
              <a:ahLst/>
              <a:cxnLst/>
              <a:rect l="l" t="t" r="r" b="b"/>
              <a:pathLst>
                <a:path w="64978" h="38658" extrusionOk="0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105800" y="1878775"/>
              <a:ext cx="5253835" cy="2215912"/>
            </a:xfrm>
            <a:custGeom>
              <a:avLst/>
              <a:gdLst/>
              <a:ahLst/>
              <a:cxnLst/>
              <a:rect l="l" t="t" r="r" b="b"/>
              <a:pathLst>
                <a:path w="176555" h="70244" extrusionOk="0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323230" y="1878175"/>
              <a:ext cx="687696" cy="405505"/>
            </a:xfrm>
            <a:custGeom>
              <a:avLst/>
              <a:gdLst/>
              <a:ahLst/>
              <a:cxnLst/>
              <a:rect l="l" t="t" r="r" b="b"/>
              <a:pathLst>
                <a:path w="23110" h="13627" extrusionOk="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457613" y="1877074"/>
              <a:ext cx="701087" cy="421961"/>
            </a:xfrm>
            <a:custGeom>
              <a:avLst/>
              <a:gdLst/>
              <a:ahLst/>
              <a:cxnLst/>
              <a:rect l="l" t="t" r="r" b="b"/>
              <a:pathLst>
                <a:path w="23560" h="14180" extrusionOk="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600418" y="3969026"/>
              <a:ext cx="6231905" cy="731707"/>
            </a:xfrm>
            <a:custGeom>
              <a:avLst/>
              <a:gdLst/>
              <a:ahLst/>
              <a:cxnLst/>
              <a:rect l="l" t="t" r="r" b="b"/>
              <a:pathLst>
                <a:path w="209423" h="24589" extrusionOk="0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62956" y="3001580"/>
              <a:ext cx="958013" cy="1241572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058418" y="3481539"/>
              <a:ext cx="384705" cy="1168904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340014" y="2352718"/>
              <a:ext cx="1157894" cy="150073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685290" y="2926800"/>
              <a:ext cx="455587" cy="1724893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008843" y="3349386"/>
              <a:ext cx="755602" cy="979230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243927" y="3724807"/>
              <a:ext cx="308466" cy="924387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232764" y="3146589"/>
              <a:ext cx="859962" cy="1112901"/>
            </a:xfrm>
            <a:custGeom>
              <a:avLst/>
              <a:gdLst/>
              <a:ahLst/>
              <a:cxnLst/>
              <a:rect l="l" t="t" r="r" b="b"/>
              <a:pathLst>
                <a:path w="28899" h="37399" extrusionOk="0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473443" y="3572359"/>
              <a:ext cx="352745" cy="1054517"/>
            </a:xfrm>
            <a:custGeom>
              <a:avLst/>
              <a:gdLst/>
              <a:ahLst/>
              <a:cxnLst/>
              <a:rect l="l" t="t" r="r" b="b"/>
              <a:pathLst>
                <a:path w="11854" h="35437" extrusionOk="0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838746" y="2563044"/>
              <a:ext cx="1038447" cy="1346943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148522" y="3078920"/>
              <a:ext cx="409344" cy="1546378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360484" y="2865202"/>
              <a:ext cx="1982593" cy="667610"/>
            </a:xfrm>
            <a:custGeom>
              <a:avLst/>
              <a:gdLst/>
              <a:ahLst/>
              <a:cxnLst/>
              <a:rect l="l" t="t" r="r" b="b"/>
              <a:pathLst>
                <a:path w="66625" h="22435" extrusionOk="0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694364" y="2862672"/>
              <a:ext cx="1361554" cy="784527"/>
            </a:xfrm>
            <a:custGeom>
              <a:avLst/>
              <a:gdLst/>
              <a:ahLst/>
              <a:cxnLst/>
              <a:rect l="l" t="t" r="r" b="b"/>
              <a:pathLst>
                <a:path w="45755" h="26364" extrusionOk="0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345397" y="3532782"/>
              <a:ext cx="1463385" cy="114418"/>
            </a:xfrm>
            <a:custGeom>
              <a:avLst/>
              <a:gdLst/>
              <a:ahLst/>
              <a:cxnLst/>
              <a:rect l="l" t="t" r="r" b="b"/>
              <a:pathLst>
                <a:path w="49177" h="3845" extrusionOk="0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801224" y="3078920"/>
              <a:ext cx="1142807" cy="1469693"/>
            </a:xfrm>
            <a:custGeom>
              <a:avLst/>
              <a:gdLst/>
              <a:ahLst/>
              <a:cxnLst/>
              <a:rect l="l" t="t" r="r" b="b"/>
              <a:pathLst>
                <a:path w="38404" h="49389" extrusionOk="0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145696" y="3824435"/>
              <a:ext cx="261509" cy="163458"/>
            </a:xfrm>
            <a:custGeom>
              <a:avLst/>
              <a:gdLst/>
              <a:ahLst/>
              <a:cxnLst/>
              <a:rect l="l" t="t" r="r" b="b"/>
              <a:pathLst>
                <a:path w="8788" h="5493" extrusionOk="0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145696" y="4053240"/>
              <a:ext cx="261509" cy="174796"/>
            </a:xfrm>
            <a:custGeom>
              <a:avLst/>
              <a:gdLst/>
              <a:ahLst/>
              <a:cxnLst/>
              <a:rect l="l" t="t" r="r" b="b"/>
              <a:pathLst>
                <a:path w="8788" h="5874" extrusionOk="0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472553" y="3824435"/>
              <a:ext cx="241423" cy="163458"/>
            </a:xfrm>
            <a:custGeom>
              <a:avLst/>
              <a:gdLst/>
              <a:ahLst/>
              <a:cxnLst/>
              <a:rect l="l" t="t" r="r" b="b"/>
              <a:pathLst>
                <a:path w="8113" h="5493" extrusionOk="0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472553" y="4053240"/>
              <a:ext cx="241423" cy="173546"/>
            </a:xfrm>
            <a:custGeom>
              <a:avLst/>
              <a:gdLst/>
              <a:ahLst/>
              <a:cxnLst/>
              <a:rect l="l" t="t" r="r" b="b"/>
              <a:pathLst>
                <a:path w="8113" h="5832" extrusionOk="0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452257" y="3639641"/>
              <a:ext cx="1348997" cy="908973"/>
            </a:xfrm>
            <a:custGeom>
              <a:avLst/>
              <a:gdLst/>
              <a:ahLst/>
              <a:cxnLst/>
              <a:rect l="l" t="t" r="r" b="b"/>
              <a:pathLst>
                <a:path w="45333" h="30546" extrusionOk="0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978994" y="3972776"/>
              <a:ext cx="270347" cy="568309"/>
            </a:xfrm>
            <a:custGeom>
              <a:avLst/>
              <a:gdLst/>
              <a:ahLst/>
              <a:cxnLst/>
              <a:rect l="l" t="t" r="r" b="b"/>
              <a:pathLst>
                <a:path w="9085" h="19098" extrusionOk="0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519599" y="3976555"/>
              <a:ext cx="114447" cy="94331"/>
            </a:xfrm>
            <a:custGeom>
              <a:avLst/>
              <a:gdLst/>
              <a:ahLst/>
              <a:cxnLst/>
              <a:rect l="l" t="t" r="r" b="b"/>
              <a:pathLst>
                <a:path w="3846" h="3170" extrusionOk="0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378786" y="3976555"/>
              <a:ext cx="115697" cy="93081"/>
            </a:xfrm>
            <a:custGeom>
              <a:avLst/>
              <a:gdLst/>
              <a:ahLst/>
              <a:cxnLst/>
              <a:rect l="l" t="t" r="r" b="b"/>
              <a:pathLst>
                <a:path w="3888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378786" y="4094752"/>
              <a:ext cx="115697" cy="94302"/>
            </a:xfrm>
            <a:custGeom>
              <a:avLst/>
              <a:gdLst/>
              <a:ahLst/>
              <a:cxnLst/>
              <a:rect l="l" t="t" r="r" b="b"/>
              <a:pathLst>
                <a:path w="3888" h="3169" extrusionOk="0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519599" y="4096002"/>
              <a:ext cx="114447" cy="93052"/>
            </a:xfrm>
            <a:custGeom>
              <a:avLst/>
              <a:gdLst/>
              <a:ahLst/>
              <a:cxnLst/>
              <a:rect l="l" t="t" r="r" b="b"/>
              <a:pathLst>
                <a:path w="3846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732602" y="3976555"/>
              <a:ext cx="115697" cy="94331"/>
            </a:xfrm>
            <a:custGeom>
              <a:avLst/>
              <a:gdLst/>
              <a:ahLst/>
              <a:cxnLst/>
              <a:rect l="l" t="t" r="r" b="b"/>
              <a:pathLst>
                <a:path w="3888" h="3170" extrusionOk="0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732602" y="4096002"/>
              <a:ext cx="114418" cy="93052"/>
            </a:xfrm>
            <a:custGeom>
              <a:avLst/>
              <a:gdLst/>
              <a:ahLst/>
              <a:cxnLst/>
              <a:rect l="l" t="t" r="r" b="b"/>
              <a:pathLst>
                <a:path w="3845" h="3127" extrusionOk="0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591790" y="3976555"/>
              <a:ext cx="114447" cy="93081"/>
            </a:xfrm>
            <a:custGeom>
              <a:avLst/>
              <a:gdLst/>
              <a:ahLst/>
              <a:cxnLst/>
              <a:rect l="l" t="t" r="r" b="b"/>
              <a:pathLst>
                <a:path w="3846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591790" y="4094752"/>
              <a:ext cx="114447" cy="94302"/>
            </a:xfrm>
            <a:custGeom>
              <a:avLst/>
              <a:gdLst/>
              <a:ahLst/>
              <a:cxnLst/>
              <a:rect l="l" t="t" r="r" b="b"/>
              <a:pathLst>
                <a:path w="3846" h="3169" extrusionOk="0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281800" y="4546074"/>
              <a:ext cx="4972210" cy="667574"/>
            </a:xfrm>
            <a:custGeom>
              <a:avLst/>
              <a:gdLst/>
              <a:ahLst/>
              <a:cxnLst/>
              <a:rect l="l" t="t" r="r" b="b"/>
              <a:pathLst>
                <a:path w="167091" h="20111" extrusionOk="0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945605" y="4939567"/>
              <a:ext cx="3542779" cy="426217"/>
            </a:xfrm>
            <a:custGeom>
              <a:avLst/>
              <a:gdLst/>
              <a:ahLst/>
              <a:cxnLst/>
              <a:rect l="l" t="t" r="r" b="b"/>
              <a:pathLst>
                <a:path w="119055" h="14323" extrusionOk="0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706387" y="4205539"/>
              <a:ext cx="668859" cy="867342"/>
            </a:xfrm>
            <a:custGeom>
              <a:avLst/>
              <a:gdLst/>
              <a:ahLst/>
              <a:cxnLst/>
              <a:rect l="l" t="t" r="r" b="b"/>
              <a:pathLst>
                <a:path w="22477" h="29147" extrusionOk="0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896091" y="4537276"/>
              <a:ext cx="272966" cy="820027"/>
            </a:xfrm>
            <a:custGeom>
              <a:avLst/>
              <a:gdLst/>
              <a:ahLst/>
              <a:cxnLst/>
              <a:rect l="l" t="t" r="r" b="b"/>
              <a:pathLst>
                <a:path w="9173" h="27557" extrusionOk="0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290258" y="4556886"/>
              <a:ext cx="465199" cy="602738"/>
            </a:xfrm>
            <a:custGeom>
              <a:avLst/>
              <a:gdLst/>
              <a:ahLst/>
              <a:cxnLst/>
              <a:rect l="l" t="t" r="r" b="b"/>
              <a:pathLst>
                <a:path w="15633" h="20255" extrusionOk="0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433570" y="4788697"/>
              <a:ext cx="190627" cy="569559"/>
            </a:xfrm>
            <a:custGeom>
              <a:avLst/>
              <a:gdLst/>
              <a:ahLst/>
              <a:cxnLst/>
              <a:rect l="l" t="t" r="r" b="b"/>
              <a:pathLst>
                <a:path w="6406" h="19140" extrusionOk="0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CC5BFE0-2382-4776-ADC9-863D5CA95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48953"/>
              </p:ext>
            </p:extLst>
          </p:nvPr>
        </p:nvGraphicFramePr>
        <p:xfrm>
          <a:off x="285227" y="1417935"/>
          <a:ext cx="3550202" cy="2414918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004967">
                  <a:extLst>
                    <a:ext uri="{9D8B030D-6E8A-4147-A177-3AD203B41FA5}">
                      <a16:colId xmlns:a16="http://schemas.microsoft.com/office/drawing/2014/main" val="3318635753"/>
                    </a:ext>
                  </a:extLst>
                </a:gridCol>
                <a:gridCol w="1545235">
                  <a:extLst>
                    <a:ext uri="{9D8B030D-6E8A-4147-A177-3AD203B41FA5}">
                      <a16:colId xmlns:a16="http://schemas.microsoft.com/office/drawing/2014/main" val="1637759631"/>
                    </a:ext>
                  </a:extLst>
                </a:gridCol>
              </a:tblGrid>
              <a:tr h="381317">
                <a:tc>
                  <a:txBody>
                    <a:bodyPr/>
                    <a:lstStyle/>
                    <a:p>
                      <a:r>
                        <a:rPr lang="es-CO" sz="2000" b="1" i="1" dirty="0">
                          <a:latin typeface="Garamond" panose="02020404030301010803" pitchFamily="18" charset="0"/>
                        </a:rPr>
                        <a:t>Input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latin typeface="Garamond" panose="02020404030301010803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73570"/>
                  </a:ext>
                </a:extLst>
              </a:tr>
              <a:tr h="381317">
                <a:tc>
                  <a:txBody>
                    <a:bodyPr/>
                    <a:lstStyle/>
                    <a:p>
                      <a:r>
                        <a:rPr lang="es-CO" sz="2000" b="1" i="1" dirty="0">
                          <a:latin typeface="Garamond" panose="02020404030301010803" pitchFamily="18" charset="0"/>
                        </a:rPr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latin typeface="Garamond" panose="02020404030301010803" pitchFamily="18" charset="0"/>
                        </a:rPr>
                        <a:t>ReLU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5464"/>
                  </a:ext>
                </a:extLst>
              </a:tr>
              <a:tr h="381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2000" b="1" i="1" u="none" strike="noStrike" cap="none" dirty="0">
                          <a:effectLst/>
                          <a:latin typeface="Garamond" panose="02020404030301010803" pitchFamily="18" charset="0"/>
                          <a:sym typeface="Arial"/>
                        </a:rPr>
                        <a:t>Optimizer</a:t>
                      </a:r>
                      <a:endParaRPr lang="es-CO" sz="2000" b="1" i="1" u="none" strike="noStrike" cap="none" dirty="0">
                        <a:solidFill>
                          <a:schemeClr val="dk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latin typeface="Garamond" panose="02020404030301010803" pitchFamily="18" charset="0"/>
                        </a:rPr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4118"/>
                  </a:ext>
                </a:extLst>
              </a:tr>
              <a:tr h="381317">
                <a:tc>
                  <a:txBody>
                    <a:bodyPr/>
                    <a:lstStyle/>
                    <a:p>
                      <a:r>
                        <a:rPr lang="es-CO" sz="2000" b="1" i="1" dirty="0">
                          <a:latin typeface="Garamond" panose="02020404030301010803" pitchFamily="18" charset="0"/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latin typeface="Garamond" panose="02020404030301010803" pitchFamily="18" charset="0"/>
                        </a:rPr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86077"/>
                  </a:ext>
                </a:extLst>
              </a:tr>
              <a:tr h="381317">
                <a:tc>
                  <a:txBody>
                    <a:bodyPr/>
                    <a:lstStyle/>
                    <a:p>
                      <a:r>
                        <a:rPr lang="es-CO" sz="2000" b="1" i="1" dirty="0">
                          <a:latin typeface="Garamond" panose="02020404030301010803" pitchFamily="18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latin typeface="Garamond" panose="02020404030301010803" pitchFamily="18" charset="0"/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666202"/>
                  </a:ext>
                </a:extLst>
              </a:tr>
              <a:tr h="433718">
                <a:tc>
                  <a:txBody>
                    <a:bodyPr/>
                    <a:lstStyle/>
                    <a:p>
                      <a:r>
                        <a:rPr lang="es-CO" sz="2000" b="1" i="1" dirty="0">
                          <a:latin typeface="Garamond" panose="02020404030301010803" pitchFamily="18" charset="0"/>
                        </a:rPr>
                        <a:t>Total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latin typeface="Garamond" panose="02020404030301010803" pitchFamily="18" charset="0"/>
                        </a:rPr>
                        <a:t>534.529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9067"/>
                  </a:ext>
                </a:extLst>
              </a:tr>
            </a:tbl>
          </a:graphicData>
        </a:graphic>
      </p:graphicFrame>
      <p:sp>
        <p:nvSpPr>
          <p:cNvPr id="5" name="Google Shape;219;gacdbefdb79_1_213">
            <a:extLst>
              <a:ext uri="{FF2B5EF4-FFF2-40B4-BE49-F238E27FC236}">
                <a16:creationId xmlns:a16="http://schemas.microsoft.com/office/drawing/2014/main" id="{2679721D-8222-4730-A8BF-F93ABF3AB438}"/>
              </a:ext>
            </a:extLst>
          </p:cNvPr>
          <p:cNvSpPr txBox="1">
            <a:spLocks/>
          </p:cNvSpPr>
          <p:nvPr/>
        </p:nvSpPr>
        <p:spPr>
          <a:xfrm>
            <a:off x="175718" y="315295"/>
            <a:ext cx="856560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378">
              <a:buClr>
                <a:srgbClr val="FFFFFF"/>
              </a:buClr>
              <a:buSzPts val="2800"/>
              <a:buFont typeface="Montserrat ExtraBold"/>
              <a:buNone/>
              <a:defRPr sz="2000" b="1">
                <a:latin typeface="Montserrat ExtraBold"/>
                <a:ea typeface="Montserrat ExtraBold"/>
                <a:cs typeface="Montserrat ExtraBold"/>
              </a:defRPr>
            </a:lvl1pPr>
            <a:lvl2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2pPr>
            <a:lvl3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3pPr>
            <a:lvl4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4pPr>
            <a:lvl5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5pPr>
            <a:lvl6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6pPr>
            <a:lvl7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7pPr>
            <a:lvl8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8pPr>
            <a:lvl9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9pPr>
          </a:lstStyle>
          <a:p>
            <a:r>
              <a:rPr lang="es-CO" dirty="0"/>
              <a:t>Red Neuronal Multivariante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1840AA8-4F47-4615-AEA7-8F85CC183130}"/>
              </a:ext>
            </a:extLst>
          </p:cNvPr>
          <p:cNvSpPr/>
          <p:nvPr/>
        </p:nvSpPr>
        <p:spPr>
          <a:xfrm>
            <a:off x="5321499" y="1667648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8F0C36C-D023-4B2B-9932-9D281B81025D}"/>
              </a:ext>
            </a:extLst>
          </p:cNvPr>
          <p:cNvSpPr/>
          <p:nvPr/>
        </p:nvSpPr>
        <p:spPr>
          <a:xfrm>
            <a:off x="5321499" y="2193035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47D17F8-6FD9-4FB7-9E0A-31314DFDED7C}"/>
              </a:ext>
            </a:extLst>
          </p:cNvPr>
          <p:cNvSpPr/>
          <p:nvPr/>
        </p:nvSpPr>
        <p:spPr>
          <a:xfrm>
            <a:off x="5321499" y="2718422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D41132-3DFA-473E-89F6-9A9ED183FDB8}"/>
              </a:ext>
            </a:extLst>
          </p:cNvPr>
          <p:cNvSpPr/>
          <p:nvPr/>
        </p:nvSpPr>
        <p:spPr>
          <a:xfrm>
            <a:off x="5321499" y="3682693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00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97EBB6-D66A-46DB-BD8F-2F82311D8FCE}"/>
              </a:ext>
            </a:extLst>
          </p:cNvPr>
          <p:cNvSpPr/>
          <p:nvPr/>
        </p:nvSpPr>
        <p:spPr>
          <a:xfrm>
            <a:off x="6895265" y="1867945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DFF59FB-E85C-4CBE-8A30-61808A8E0BF5}"/>
              </a:ext>
            </a:extLst>
          </p:cNvPr>
          <p:cNvSpPr/>
          <p:nvPr/>
        </p:nvSpPr>
        <p:spPr>
          <a:xfrm>
            <a:off x="6895265" y="2399946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0AC163D-1BE2-4CF9-8737-EED716088EBC}"/>
              </a:ext>
            </a:extLst>
          </p:cNvPr>
          <p:cNvSpPr/>
          <p:nvPr/>
        </p:nvSpPr>
        <p:spPr>
          <a:xfrm>
            <a:off x="6895265" y="3377442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AA60952-11C1-4C2B-A856-72D829E99422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734069" y="1864789"/>
            <a:ext cx="5874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1099A48-9F95-4C96-8CA8-4DF2B3ECF34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734069" y="2390176"/>
            <a:ext cx="5874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799E6D1-DCBD-445F-8901-986EFFDA3AD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791481" y="2915563"/>
            <a:ext cx="5300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4198019-091F-43CB-A9B8-7C748C7FD8D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734069" y="3879834"/>
            <a:ext cx="5874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2BFDA33-EDC9-454F-A7D0-62575A52E90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715781" y="2065086"/>
            <a:ext cx="1179484" cy="850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F03A739-E340-4107-B80E-FA877AED4562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5715781" y="2597087"/>
            <a:ext cx="1179484" cy="318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FCF2844-5FD4-4F2B-BCCE-21DDE1D6251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715781" y="2915563"/>
            <a:ext cx="1179484" cy="659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80C30ED-B29F-42BB-90B6-6A16E479404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715781" y="2597087"/>
            <a:ext cx="1179484" cy="1282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095C354-9C12-4BD9-8199-3ED2EC34774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715781" y="3574583"/>
            <a:ext cx="1179484" cy="305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97BCC72-0A76-45BD-A5B2-6F7B2D70AFB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715781" y="2065086"/>
            <a:ext cx="1179484" cy="1814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F57047E-B7F2-4655-8D07-EF1071E22252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5715781" y="1864789"/>
            <a:ext cx="1179484" cy="20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28BBCA8-8DCB-4692-8350-6D5B218B8D69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5715781" y="1864789"/>
            <a:ext cx="1179484" cy="732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EE10928-843F-4925-BE6D-E0C37A835DE0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5715781" y="1864789"/>
            <a:ext cx="1179484" cy="1709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5A427A2-3DFC-482B-BAC9-8A3AD88F211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715781" y="2065086"/>
            <a:ext cx="1179484" cy="32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E238031-CEAD-469A-AC65-5565633BD2D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715781" y="2390176"/>
            <a:ext cx="1179484" cy="206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4EF294F-92A7-443C-A24A-4CD08780BAF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715781" y="2390176"/>
            <a:ext cx="1179484" cy="1184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4C50EFA1-1E41-44F7-AE95-3DB5B31268D8}"/>
              </a:ext>
            </a:extLst>
          </p:cNvPr>
          <p:cNvSpPr/>
          <p:nvPr/>
        </p:nvSpPr>
        <p:spPr>
          <a:xfrm>
            <a:off x="7847495" y="2456213"/>
            <a:ext cx="394282" cy="394282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5D0B017-DB78-4C4C-B4AA-7CA10090AA27}"/>
              </a:ext>
            </a:extLst>
          </p:cNvPr>
          <p:cNvCxnSpPr>
            <a:cxnSpLocks/>
            <a:stCxn id="9" idx="6"/>
            <a:endCxn id="79" idx="2"/>
          </p:cNvCxnSpPr>
          <p:nvPr/>
        </p:nvCxnSpPr>
        <p:spPr>
          <a:xfrm>
            <a:off x="7289547" y="2065086"/>
            <a:ext cx="557948" cy="588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1741331C-988D-49CB-9D04-AE00A4EC5D5E}"/>
              </a:ext>
            </a:extLst>
          </p:cNvPr>
          <p:cNvCxnSpPr>
            <a:cxnSpLocks/>
            <a:stCxn id="11" idx="6"/>
            <a:endCxn id="79" idx="2"/>
          </p:cNvCxnSpPr>
          <p:nvPr/>
        </p:nvCxnSpPr>
        <p:spPr>
          <a:xfrm flipV="1">
            <a:off x="7289547" y="2653354"/>
            <a:ext cx="557948" cy="921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1C728CA2-E5B4-4DD2-95F9-6F729047B854}"/>
              </a:ext>
            </a:extLst>
          </p:cNvPr>
          <p:cNvCxnSpPr>
            <a:cxnSpLocks/>
            <a:stCxn id="10" idx="6"/>
            <a:endCxn id="79" idx="2"/>
          </p:cNvCxnSpPr>
          <p:nvPr/>
        </p:nvCxnSpPr>
        <p:spPr>
          <a:xfrm>
            <a:off x="7289547" y="2597087"/>
            <a:ext cx="557948" cy="56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871930A1-FFF1-4DDE-9C51-F094805BE499}"/>
              </a:ext>
            </a:extLst>
          </p:cNvPr>
          <p:cNvSpPr txBox="1"/>
          <p:nvPr/>
        </p:nvSpPr>
        <p:spPr>
          <a:xfrm>
            <a:off x="5319611" y="32438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…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C3A1043-5C54-428D-B3E6-69B16295BFC4}"/>
              </a:ext>
            </a:extLst>
          </p:cNvPr>
          <p:cNvSpPr txBox="1"/>
          <p:nvPr/>
        </p:nvSpPr>
        <p:spPr>
          <a:xfrm>
            <a:off x="6910305" y="29319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…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59C706C-5EE3-4E38-9613-4FC7FEEB196A}"/>
              </a:ext>
            </a:extLst>
          </p:cNvPr>
          <p:cNvSpPr txBox="1"/>
          <p:nvPr/>
        </p:nvSpPr>
        <p:spPr>
          <a:xfrm>
            <a:off x="5195791" y="116231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>
                <a:latin typeface="Garamond" panose="02020404030301010803" pitchFamily="18" charset="0"/>
              </a:rPr>
              <a:t>Capa de </a:t>
            </a:r>
          </a:p>
          <a:p>
            <a:pPr algn="ctr"/>
            <a:r>
              <a:rPr lang="es-CO" dirty="0">
                <a:latin typeface="Garamond" panose="02020404030301010803" pitchFamily="18" charset="0"/>
              </a:rPr>
              <a:t>entrada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C394EE98-C70B-458C-8ABA-F30A1FEB5171}"/>
              </a:ext>
            </a:extLst>
          </p:cNvPr>
          <p:cNvSpPr txBox="1"/>
          <p:nvPr/>
        </p:nvSpPr>
        <p:spPr>
          <a:xfrm>
            <a:off x="6761225" y="1162316"/>
            <a:ext cx="66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Garamond" panose="02020404030301010803" pitchFamily="18" charset="0"/>
              </a:rPr>
              <a:t>Capa </a:t>
            </a:r>
          </a:p>
          <a:p>
            <a:pPr algn="ctr"/>
            <a:r>
              <a:rPr lang="es-CO" dirty="0">
                <a:latin typeface="Garamond" panose="02020404030301010803" pitchFamily="18" charset="0"/>
              </a:rPr>
              <a:t>oculta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FDA25A9B-35FA-4DEB-9447-A97B1241868C}"/>
              </a:ext>
            </a:extLst>
          </p:cNvPr>
          <p:cNvSpPr txBox="1"/>
          <p:nvPr/>
        </p:nvSpPr>
        <p:spPr>
          <a:xfrm>
            <a:off x="7648533" y="116231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>
                <a:latin typeface="Garamond" panose="02020404030301010803" pitchFamily="18" charset="0"/>
              </a:rPr>
              <a:t>Capa de </a:t>
            </a:r>
          </a:p>
          <a:p>
            <a:pPr algn="ctr"/>
            <a:r>
              <a:rPr lang="es-CO" dirty="0">
                <a:latin typeface="Garamond" panose="02020404030301010803" pitchFamily="18" charset="0"/>
              </a:rPr>
              <a:t>salida</a:t>
            </a:r>
          </a:p>
        </p:txBody>
      </p: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6EBFD4FF-90DF-430C-AC49-015F40A041E8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8241777" y="2653354"/>
            <a:ext cx="5683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C33A91A-1D40-49DD-B2B6-703B9A3FBBC3}"/>
              </a:ext>
            </a:extLst>
          </p:cNvPr>
          <p:cNvSpPr txBox="1"/>
          <p:nvPr/>
        </p:nvSpPr>
        <p:spPr>
          <a:xfrm>
            <a:off x="8305307" y="2317443"/>
            <a:ext cx="59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>
                <a:latin typeface="Garamond" panose="02020404030301010803" pitchFamily="18" charset="0"/>
              </a:rPr>
              <a:t>Salida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B55DFE3-D5EF-4B07-BACB-551F1C308E0D}"/>
              </a:ext>
            </a:extLst>
          </p:cNvPr>
          <p:cNvSpPr txBox="1"/>
          <p:nvPr/>
        </p:nvSpPr>
        <p:spPr>
          <a:xfrm>
            <a:off x="4354503" y="1618064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Garamond" panose="02020404030301010803" pitchFamily="18" charset="0"/>
              </a:rPr>
              <a:t>Entrada 1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11DEC3AB-17D3-419A-9CDE-6C3F8B9C345B}"/>
              </a:ext>
            </a:extLst>
          </p:cNvPr>
          <p:cNvSpPr txBox="1"/>
          <p:nvPr/>
        </p:nvSpPr>
        <p:spPr>
          <a:xfrm>
            <a:off x="4354503" y="212298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Garamond" panose="02020404030301010803" pitchFamily="18" charset="0"/>
              </a:rPr>
              <a:t>Entrada 2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0286F934-D541-4110-AF7A-7423A90118ED}"/>
              </a:ext>
            </a:extLst>
          </p:cNvPr>
          <p:cNvSpPr txBox="1"/>
          <p:nvPr/>
        </p:nvSpPr>
        <p:spPr>
          <a:xfrm>
            <a:off x="4367021" y="268071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Garamond" panose="02020404030301010803" pitchFamily="18" charset="0"/>
              </a:rPr>
              <a:t>Entrada 3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25C5DFEC-D753-4D06-94BC-DF23599733BA}"/>
              </a:ext>
            </a:extLst>
          </p:cNvPr>
          <p:cNvSpPr txBox="1"/>
          <p:nvPr/>
        </p:nvSpPr>
        <p:spPr>
          <a:xfrm>
            <a:off x="4099625" y="361783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Garamond" panose="02020404030301010803" pitchFamily="18" charset="0"/>
              </a:rPr>
              <a:t>Entrada 1024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A1990AC-E5E8-4EB9-917E-DEC5AF4ACB9D}"/>
              </a:ext>
            </a:extLst>
          </p:cNvPr>
          <p:cNvSpPr txBox="1"/>
          <p:nvPr/>
        </p:nvSpPr>
        <p:spPr>
          <a:xfrm>
            <a:off x="5256389" y="37582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1200" dirty="0"/>
              <a:t>1024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78F690CB-7426-47C8-A849-AB4150F711D1}"/>
              </a:ext>
            </a:extLst>
          </p:cNvPr>
          <p:cNvSpPr txBox="1"/>
          <p:nvPr/>
        </p:nvSpPr>
        <p:spPr>
          <a:xfrm>
            <a:off x="6888876" y="3450189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1200" dirty="0"/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283856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60165" y="110169"/>
            <a:ext cx="76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endParaRPr lang="es-CO" dirty="0">
              <a:latin typeface="Montserrat Subrayada" panose="02000505000000020004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569747" y="2140863"/>
            <a:ext cx="22656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/>
            <a:r>
              <a:rPr lang="es-CO" sz="1600" dirty="0">
                <a:latin typeface="Arial" panose="020B0604020202020204" pitchFamily="34" charset="0"/>
              </a:rPr>
              <a:t>El error porcentual medio absoluto</a:t>
            </a:r>
            <a:r>
              <a:rPr lang="es-CO" dirty="0">
                <a:latin typeface="Arial" panose="020B0604020202020204" pitchFamily="34" charset="0"/>
              </a:rPr>
              <a:t> </a:t>
            </a:r>
            <a:r>
              <a:rPr lang="es-CO" sz="1800" b="1" dirty="0">
                <a:latin typeface="Arial" panose="020B0604020202020204" pitchFamily="34" charset="0"/>
              </a:rPr>
              <a:t>MAPE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6665890" y="3002637"/>
            <a:ext cx="2265677" cy="8512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914378"/>
            <a:r>
              <a:rPr lang="es-CO" sz="4400" dirty="0"/>
              <a:t>2,28%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955A776-80E4-4B07-9EE7-0FEF13332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330397"/>
              </p:ext>
            </p:extLst>
          </p:nvPr>
        </p:nvGraphicFramePr>
        <p:xfrm>
          <a:off x="509912" y="1593779"/>
          <a:ext cx="5076280" cy="271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219;gacdbefdb79_1_213">
            <a:extLst>
              <a:ext uri="{FF2B5EF4-FFF2-40B4-BE49-F238E27FC236}">
                <a16:creationId xmlns:a16="http://schemas.microsoft.com/office/drawing/2014/main" id="{8667CCEB-7029-44DF-A389-2952C0E42513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63453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378">
              <a:buClr>
                <a:srgbClr val="FFFFFF"/>
              </a:buClr>
              <a:buSzPts val="2800"/>
              <a:buFont typeface="Montserrat ExtraBold"/>
              <a:buNone/>
              <a:defRPr sz="2000" b="1">
                <a:latin typeface="Montserrat ExtraBold"/>
                <a:ea typeface="Montserrat ExtraBold"/>
                <a:cs typeface="Montserrat ExtraBold"/>
              </a:defRPr>
            </a:lvl1pPr>
            <a:lvl2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2pPr>
            <a:lvl3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3pPr>
            <a:lvl4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4pPr>
            <a:lvl5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5pPr>
            <a:lvl6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6pPr>
            <a:lvl7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7pPr>
            <a:lvl8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8pPr>
            <a:lvl9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9pPr>
          </a:lstStyle>
          <a:p>
            <a:r>
              <a:rPr lang="es-CO" dirty="0"/>
              <a:t>Red Neuronal Multivariante – Evaluación de pronóstico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5B7FB2-05A3-4DFA-8D3D-B7A4CA09D568}"/>
              </a:ext>
            </a:extLst>
          </p:cNvPr>
          <p:cNvSpPr txBox="1"/>
          <p:nvPr/>
        </p:nvSpPr>
        <p:spPr>
          <a:xfrm>
            <a:off x="5163473" y="1941799"/>
            <a:ext cx="84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Garamond" panose="02020404030301010803" pitchFamily="18" charset="0"/>
              </a:rPr>
              <a:t>Pronóstico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07C7A-C060-4EA6-A568-FA844484D223}"/>
              </a:ext>
            </a:extLst>
          </p:cNvPr>
          <p:cNvSpPr txBox="1"/>
          <p:nvPr/>
        </p:nvSpPr>
        <p:spPr>
          <a:xfrm>
            <a:off x="5163473" y="2415778"/>
            <a:ext cx="47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Garamond" panose="02020404030301010803" pitchFamily="18" charset="0"/>
              </a:rPr>
              <a:t>Real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E4EC47-0CD8-4ABB-A51F-7DAD55C2A150}"/>
              </a:ext>
            </a:extLst>
          </p:cNvPr>
          <p:cNvSpPr txBox="1"/>
          <p:nvPr/>
        </p:nvSpPr>
        <p:spPr>
          <a:xfrm>
            <a:off x="482898" y="1413940"/>
            <a:ext cx="657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Garamond" panose="02020404030301010803" pitchFamily="18" charset="0"/>
              </a:rPr>
              <a:t>IPVN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3EA90D-6F78-4275-BD9C-0A23A96BCDD3}"/>
              </a:ext>
            </a:extLst>
          </p:cNvPr>
          <p:cNvSpPr txBox="1"/>
          <p:nvPr/>
        </p:nvSpPr>
        <p:spPr>
          <a:xfrm>
            <a:off x="2692867" y="415582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Trimestres</a:t>
            </a:r>
          </a:p>
        </p:txBody>
      </p:sp>
    </p:spTree>
    <p:extLst>
      <p:ext uri="{BB962C8B-B14F-4D97-AF65-F5344CB8AC3E}">
        <p14:creationId xmlns:p14="http://schemas.microsoft.com/office/powerpoint/2010/main" val="89356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2649" y="771973"/>
            <a:ext cx="8703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 algn="just" defTabSz="914378">
              <a:buFont typeface="Arial" panose="020B0604020202020204" pitchFamily="34" charset="0"/>
              <a:buChar char="•"/>
            </a:pPr>
            <a:r>
              <a:rPr lang="es-CO" sz="18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Las observaciones se toman en </a:t>
            </a:r>
            <a:r>
              <a:rPr lang="es-CO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intervalos de tiempo igualmente espaciados </a:t>
            </a:r>
            <a:r>
              <a:rPr lang="es-CO" sz="18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(trimestres).</a:t>
            </a:r>
          </a:p>
          <a:p>
            <a:pPr marL="285737" indent="-285737" algn="just" defTabSz="914378">
              <a:buFont typeface="Arial" panose="020B0604020202020204" pitchFamily="34" charset="0"/>
              <a:buChar char="•"/>
            </a:pPr>
            <a:r>
              <a:rPr lang="es-CO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Su ordenamiento está dado por el tiempo</a:t>
            </a:r>
            <a:r>
              <a:rPr lang="es-CO" sz="18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.</a:t>
            </a:r>
          </a:p>
          <a:p>
            <a:pPr marL="285737" indent="-285737" algn="just" defTabSz="914378">
              <a:buFont typeface="Arial" panose="020B0604020202020204" pitchFamily="34" charset="0"/>
              <a:buChar char="•"/>
            </a:pPr>
            <a:r>
              <a:rPr lang="es-CO" sz="18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Las observaciones son dependientes, es decir, están </a:t>
            </a:r>
            <a:r>
              <a:rPr lang="es-CO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correlacionadas.</a:t>
            </a:r>
            <a:endParaRPr lang="es-CO" sz="1800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24311593"/>
              </p:ext>
            </p:extLst>
          </p:nvPr>
        </p:nvGraphicFramePr>
        <p:xfrm>
          <a:off x="1577341" y="2717074"/>
          <a:ext cx="6355079" cy="217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77904" y="2299900"/>
            <a:ext cx="80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s-CO" sz="18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Pasos para pronosticar:</a:t>
            </a:r>
          </a:p>
        </p:txBody>
      </p:sp>
      <p:grpSp>
        <p:nvGrpSpPr>
          <p:cNvPr id="7" name="Google Shape;6073;p43">
            <a:extLst>
              <a:ext uri="{FF2B5EF4-FFF2-40B4-BE49-F238E27FC236}">
                <a16:creationId xmlns:a16="http://schemas.microsoft.com/office/drawing/2014/main" id="{4F73B765-37D1-4EAE-895D-1374138A2618}"/>
              </a:ext>
            </a:extLst>
          </p:cNvPr>
          <p:cNvGrpSpPr/>
          <p:nvPr/>
        </p:nvGrpSpPr>
        <p:grpSpPr>
          <a:xfrm>
            <a:off x="2437231" y="3020594"/>
            <a:ext cx="380393" cy="322062"/>
            <a:chOff x="4126815" y="2760704"/>
            <a:chExt cx="380393" cy="363118"/>
          </a:xfrm>
        </p:grpSpPr>
        <p:sp>
          <p:nvSpPr>
            <p:cNvPr id="8" name="Google Shape;6074;p43">
              <a:extLst>
                <a:ext uri="{FF2B5EF4-FFF2-40B4-BE49-F238E27FC236}">
                  <a16:creationId xmlns:a16="http://schemas.microsoft.com/office/drawing/2014/main" id="{6A63EF62-A73C-4662-8664-F0B4D71CAF32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6075;p43">
              <a:extLst>
                <a:ext uri="{FF2B5EF4-FFF2-40B4-BE49-F238E27FC236}">
                  <a16:creationId xmlns:a16="http://schemas.microsoft.com/office/drawing/2014/main" id="{E99D155D-F92C-455C-BD19-56E59A5578B5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6;p43">
              <a:extLst>
                <a:ext uri="{FF2B5EF4-FFF2-40B4-BE49-F238E27FC236}">
                  <a16:creationId xmlns:a16="http://schemas.microsoft.com/office/drawing/2014/main" id="{59ADB172-BD6D-406F-8B0E-F8977FDC3EE7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6077;p43">
              <a:extLst>
                <a:ext uri="{FF2B5EF4-FFF2-40B4-BE49-F238E27FC236}">
                  <a16:creationId xmlns:a16="http://schemas.microsoft.com/office/drawing/2014/main" id="{41443108-7CB0-4F5D-B616-2BBDA7D23A47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219;gacdbefdb79_1_213">
            <a:extLst>
              <a:ext uri="{FF2B5EF4-FFF2-40B4-BE49-F238E27FC236}">
                <a16:creationId xmlns:a16="http://schemas.microsoft.com/office/drawing/2014/main" id="{AA017C5C-2AF4-4B58-8318-49B21A7AD732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Serie de tiempo</a:t>
            </a:r>
          </a:p>
        </p:txBody>
      </p:sp>
      <p:grpSp>
        <p:nvGrpSpPr>
          <p:cNvPr id="19" name="Google Shape;6015;p43">
            <a:extLst>
              <a:ext uri="{FF2B5EF4-FFF2-40B4-BE49-F238E27FC236}">
                <a16:creationId xmlns:a16="http://schemas.microsoft.com/office/drawing/2014/main" id="{5B53C903-A173-4119-8D45-B78454E5C3C3}"/>
              </a:ext>
            </a:extLst>
          </p:cNvPr>
          <p:cNvGrpSpPr/>
          <p:nvPr/>
        </p:nvGrpSpPr>
        <p:grpSpPr>
          <a:xfrm>
            <a:off x="6708570" y="3009894"/>
            <a:ext cx="360356" cy="343462"/>
            <a:chOff x="6870193" y="2295620"/>
            <a:chExt cx="360356" cy="343462"/>
          </a:xfrm>
        </p:grpSpPr>
        <p:sp>
          <p:nvSpPr>
            <p:cNvPr id="20" name="Google Shape;6016;p43">
              <a:extLst>
                <a:ext uri="{FF2B5EF4-FFF2-40B4-BE49-F238E27FC236}">
                  <a16:creationId xmlns:a16="http://schemas.microsoft.com/office/drawing/2014/main" id="{BEA1418E-CF65-4525-895F-217F26926BC3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6017;p43">
              <a:extLst>
                <a:ext uri="{FF2B5EF4-FFF2-40B4-BE49-F238E27FC236}">
                  <a16:creationId xmlns:a16="http://schemas.microsoft.com/office/drawing/2014/main" id="{1FE10B9E-A769-41CD-814F-921E5EC344BE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6272;p43">
            <a:extLst>
              <a:ext uri="{FF2B5EF4-FFF2-40B4-BE49-F238E27FC236}">
                <a16:creationId xmlns:a16="http://schemas.microsoft.com/office/drawing/2014/main" id="{37E854D3-D813-4A02-B70A-A0AD4D447078}"/>
              </a:ext>
            </a:extLst>
          </p:cNvPr>
          <p:cNvGrpSpPr/>
          <p:nvPr/>
        </p:nvGrpSpPr>
        <p:grpSpPr>
          <a:xfrm>
            <a:off x="4574037" y="2994620"/>
            <a:ext cx="374709" cy="374010"/>
            <a:chOff x="1421638" y="4125629"/>
            <a:chExt cx="374709" cy="374010"/>
          </a:xfrm>
        </p:grpSpPr>
        <p:sp>
          <p:nvSpPr>
            <p:cNvPr id="23" name="Google Shape;6273;p43">
              <a:extLst>
                <a:ext uri="{FF2B5EF4-FFF2-40B4-BE49-F238E27FC236}">
                  <a16:creationId xmlns:a16="http://schemas.microsoft.com/office/drawing/2014/main" id="{74C22788-92C7-4B21-B23B-80366B8ADBB8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274;p43">
              <a:extLst>
                <a:ext uri="{FF2B5EF4-FFF2-40B4-BE49-F238E27FC236}">
                  <a16:creationId xmlns:a16="http://schemas.microsoft.com/office/drawing/2014/main" id="{7337B5F2-C833-42A0-92C9-7C9AA9F30342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0400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13C4619A-7AFF-4680-8607-12EEB240CC4C}"/>
              </a:ext>
            </a:extLst>
          </p:cNvPr>
          <p:cNvSpPr txBox="1">
            <a:spLocks/>
          </p:cNvSpPr>
          <p:nvPr/>
        </p:nvSpPr>
        <p:spPr>
          <a:xfrm flipH="1">
            <a:off x="77898" y="122721"/>
            <a:ext cx="8988205" cy="3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 defTabSz="685800">
              <a:defRPr/>
            </a:pPr>
            <a:endParaRPr lang="es-CO" sz="2100" dirty="0">
              <a:solidFill>
                <a:srgbClr val="26262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" name="Google Shape;50;p1">
            <a:extLst>
              <a:ext uri="{FF2B5EF4-FFF2-40B4-BE49-F238E27FC236}">
                <a16:creationId xmlns:a16="http://schemas.microsoft.com/office/drawing/2014/main" id="{9FC0D894-9277-4879-BE32-3C6C16332253}"/>
              </a:ext>
            </a:extLst>
          </p:cNvPr>
          <p:cNvSpPr txBox="1">
            <a:spLocks/>
          </p:cNvSpPr>
          <p:nvPr/>
        </p:nvSpPr>
        <p:spPr>
          <a:xfrm flipH="1">
            <a:off x="200886" y="692322"/>
            <a:ext cx="6878974" cy="2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defTabSz="685800">
              <a:defRPr/>
            </a:pPr>
            <a:endParaRPr lang="es-CO" sz="1350" b="1" dirty="0">
              <a:solidFill>
                <a:schemeClr val="tx1"/>
              </a:solidFill>
            </a:endParaRPr>
          </a:p>
        </p:txBody>
      </p:sp>
      <p:sp>
        <p:nvSpPr>
          <p:cNvPr id="24" name="Google Shape;219;gacdbefdb79_1_213">
            <a:extLst>
              <a:ext uri="{FF2B5EF4-FFF2-40B4-BE49-F238E27FC236}">
                <a16:creationId xmlns:a16="http://schemas.microsoft.com/office/drawing/2014/main" id="{EEBFCE79-C0DD-4939-9045-A11BB56599B0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Serie de tiempo - Modelo Ajustado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DB122288-7478-4274-8E57-30B6A839B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41531"/>
              </p:ext>
            </p:extLst>
          </p:nvPr>
        </p:nvGraphicFramePr>
        <p:xfrm>
          <a:off x="788565" y="1939961"/>
          <a:ext cx="7952763" cy="278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987F490-B4C5-468C-873E-376FD4F75B89}"/>
              </a:ext>
            </a:extLst>
          </p:cNvPr>
          <p:cNvSpPr txBox="1"/>
          <p:nvPr/>
        </p:nvSpPr>
        <p:spPr>
          <a:xfrm>
            <a:off x="724064" y="1716967"/>
            <a:ext cx="70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Garamond" panose="02020404030301010803" pitchFamily="18" charset="0"/>
              </a:rPr>
              <a:t>IPVN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BDCBAE-86DA-47EC-A118-6F4D34572C4F}"/>
              </a:ext>
            </a:extLst>
          </p:cNvPr>
          <p:cNvSpPr txBox="1"/>
          <p:nvPr/>
        </p:nvSpPr>
        <p:spPr>
          <a:xfrm>
            <a:off x="128805" y="833649"/>
            <a:ext cx="89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s-CO" sz="1600" dirty="0"/>
              <a:t>De los pasos anteriores el modelo utilizado para pronosticar es un </a:t>
            </a:r>
            <a:r>
              <a:rPr lang="es-CO" sz="1800" b="1" dirty="0"/>
              <a:t>ARIMA (0,1,0) con deriva</a:t>
            </a:r>
            <a:endParaRPr lang="es-CO" sz="16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3566D0-3144-48F8-9BC0-1A1EEE6E0ACC}"/>
              </a:ext>
            </a:extLst>
          </p:cNvPr>
          <p:cNvSpPr txBox="1"/>
          <p:nvPr/>
        </p:nvSpPr>
        <p:spPr>
          <a:xfrm>
            <a:off x="3939764" y="463675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Trimestres</a:t>
            </a:r>
          </a:p>
        </p:txBody>
      </p:sp>
    </p:spTree>
    <p:extLst>
      <p:ext uri="{BB962C8B-B14F-4D97-AF65-F5344CB8AC3E}">
        <p14:creationId xmlns:p14="http://schemas.microsoft.com/office/powerpoint/2010/main" val="176175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337812"/>
              </p:ext>
            </p:extLst>
          </p:nvPr>
        </p:nvGraphicFramePr>
        <p:xfrm>
          <a:off x="308576" y="1540590"/>
          <a:ext cx="5023640" cy="292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1140D9D1-AD7D-4137-97C6-0133D91F91E7}"/>
              </a:ext>
            </a:extLst>
          </p:cNvPr>
          <p:cNvSpPr/>
          <p:nvPr/>
        </p:nvSpPr>
        <p:spPr>
          <a:xfrm>
            <a:off x="6569747" y="2140863"/>
            <a:ext cx="22656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/>
            <a:r>
              <a:rPr lang="es-CO" sz="1600" dirty="0">
                <a:latin typeface="Arial" panose="020B0604020202020204" pitchFamily="34" charset="0"/>
              </a:rPr>
              <a:t>El error porcentual medio absoluto</a:t>
            </a:r>
            <a:r>
              <a:rPr lang="es-CO" dirty="0">
                <a:latin typeface="Arial" panose="020B0604020202020204" pitchFamily="34" charset="0"/>
              </a:rPr>
              <a:t> </a:t>
            </a:r>
            <a:r>
              <a:rPr lang="es-CO" sz="1800" b="1" dirty="0">
                <a:latin typeface="Arial" panose="020B0604020202020204" pitchFamily="34" charset="0"/>
              </a:rPr>
              <a:t>MAPE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3D58D6-9676-459D-9E14-6295796923C7}"/>
              </a:ext>
            </a:extLst>
          </p:cNvPr>
          <p:cNvSpPr txBox="1"/>
          <p:nvPr/>
        </p:nvSpPr>
        <p:spPr>
          <a:xfrm>
            <a:off x="6665890" y="3002637"/>
            <a:ext cx="2265677" cy="8512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914378"/>
            <a:r>
              <a:rPr lang="es-CO" sz="4400" dirty="0"/>
              <a:t>0,617%</a:t>
            </a:r>
          </a:p>
        </p:txBody>
      </p:sp>
      <p:sp>
        <p:nvSpPr>
          <p:cNvPr id="11" name="Google Shape;219;gacdbefdb79_1_213">
            <a:extLst>
              <a:ext uri="{FF2B5EF4-FFF2-40B4-BE49-F238E27FC236}">
                <a16:creationId xmlns:a16="http://schemas.microsoft.com/office/drawing/2014/main" id="{F0BF43AE-4D86-4DBA-8F3E-6F69F260A634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Serie de tiempo – Evaluación de pronóstico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A97F1AE-47D8-4350-A3A2-5D7C637A0285}"/>
              </a:ext>
            </a:extLst>
          </p:cNvPr>
          <p:cNvSpPr txBox="1"/>
          <p:nvPr/>
        </p:nvSpPr>
        <p:spPr>
          <a:xfrm>
            <a:off x="2279912" y="4457927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Trimestres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4E13F7-0E5E-46FC-B05D-4C588C1AF4AD}"/>
              </a:ext>
            </a:extLst>
          </p:cNvPr>
          <p:cNvSpPr txBox="1"/>
          <p:nvPr/>
        </p:nvSpPr>
        <p:spPr>
          <a:xfrm>
            <a:off x="4891203" y="1783980"/>
            <a:ext cx="84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Garamond" panose="02020404030301010803" pitchFamily="18" charset="0"/>
              </a:rPr>
              <a:t>Pronóstico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29C0CAA-5B52-48EE-8260-BCEAD8362D93}"/>
              </a:ext>
            </a:extLst>
          </p:cNvPr>
          <p:cNvSpPr txBox="1"/>
          <p:nvPr/>
        </p:nvSpPr>
        <p:spPr>
          <a:xfrm>
            <a:off x="4891203" y="1980482"/>
            <a:ext cx="47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Garamond" panose="02020404030301010803" pitchFamily="18" charset="0"/>
              </a:rPr>
              <a:t>Real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A98AFC-5165-4946-A3F0-F4412CF3EA34}"/>
              </a:ext>
            </a:extLst>
          </p:cNvPr>
          <p:cNvSpPr txBox="1"/>
          <p:nvPr/>
        </p:nvSpPr>
        <p:spPr>
          <a:xfrm>
            <a:off x="308576" y="1365243"/>
            <a:ext cx="657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Garamond" panose="02020404030301010803" pitchFamily="18" charset="0"/>
              </a:rPr>
              <a:t>IPVN</a:t>
            </a:r>
          </a:p>
        </p:txBody>
      </p:sp>
    </p:spTree>
    <p:extLst>
      <p:ext uri="{BB962C8B-B14F-4D97-AF65-F5344CB8AC3E}">
        <p14:creationId xmlns:p14="http://schemas.microsoft.com/office/powerpoint/2010/main" val="12419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60165" y="110169"/>
            <a:ext cx="76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endParaRPr lang="es-CO" dirty="0">
              <a:latin typeface="Montserrat Subrayada" panose="02000505000000020004" pitchFamily="2" charset="0"/>
            </a:endParaRPr>
          </a:p>
        </p:txBody>
      </p:sp>
      <p:pic>
        <p:nvPicPr>
          <p:cNvPr id="2050" name="Picture 2" descr="An unrolled recurrent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55" y="1445965"/>
            <a:ext cx="4111723" cy="10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CO" sz="1800" dirty="0">
              <a:latin typeface="Arial" panose="020B0604020202020204" pitchFamily="34" charset="0"/>
            </a:endParaRPr>
          </a:p>
        </p:txBody>
      </p:sp>
      <p:sp>
        <p:nvSpPr>
          <p:cNvPr id="12" name="Google Shape;219;gacdbefdb79_1_213">
            <a:extLst>
              <a:ext uri="{FF2B5EF4-FFF2-40B4-BE49-F238E27FC236}">
                <a16:creationId xmlns:a16="http://schemas.microsoft.com/office/drawing/2014/main" id="{5DAE5A34-D874-44C3-B7A1-C9156DA98D41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Red Neuronal Univariante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7BC555-3F99-42F3-9B21-7B005DA282DD}"/>
              </a:ext>
            </a:extLst>
          </p:cNvPr>
          <p:cNvSpPr/>
          <p:nvPr/>
        </p:nvSpPr>
        <p:spPr>
          <a:xfrm>
            <a:off x="473730" y="1562086"/>
            <a:ext cx="38734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defTabSz="914378">
              <a:buFont typeface="Arial" panose="020B0604020202020204" pitchFamily="34" charset="0"/>
              <a:buChar char="•"/>
            </a:pPr>
            <a:r>
              <a:rPr lang="es-ES" sz="2000" b="1" i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Red de larga memoria a corto plazo</a:t>
            </a:r>
            <a:r>
              <a:rPr lang="es-ES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(LSTM)</a:t>
            </a:r>
          </a:p>
          <a:p>
            <a:pPr marL="171450" indent="-171450" algn="just" defTabSz="914378">
              <a:buFont typeface="Arial" panose="020B0604020202020204" pitchFamily="34" charset="0"/>
              <a:buChar char="•"/>
            </a:pPr>
            <a:endParaRPr lang="es-ES" sz="2000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171450" indent="-171450" algn="just" defTabSz="914378">
              <a:buFont typeface="Arial" panose="020B0604020202020204" pitchFamily="34" charset="0"/>
              <a:buChar char="•"/>
            </a:pPr>
            <a:r>
              <a:rPr lang="es-ES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La salida sirve como entrada de la propia red</a:t>
            </a:r>
          </a:p>
          <a:p>
            <a:pPr marL="171450" indent="-171450" algn="just" defTabSz="914378">
              <a:buFont typeface="Arial" panose="020B0604020202020204" pitchFamily="34" charset="0"/>
              <a:buChar char="•"/>
            </a:pPr>
            <a:endParaRPr lang="es-ES" sz="2000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 algn="just" defTabSz="914378">
              <a:buFont typeface="Arial" panose="020B0604020202020204" pitchFamily="34" charset="0"/>
              <a:buChar char="•"/>
            </a:pPr>
            <a:r>
              <a:rPr lang="es-ES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Aprendizaje profundo</a:t>
            </a:r>
            <a:endParaRPr lang="es-ES" sz="20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555834B-484A-4310-8D42-AA4F6A4687B8}"/>
              </a:ext>
            </a:extLst>
          </p:cNvPr>
          <p:cNvGrpSpPr/>
          <p:nvPr/>
        </p:nvGrpSpPr>
        <p:grpSpPr>
          <a:xfrm>
            <a:off x="5069685" y="1134018"/>
            <a:ext cx="3872755" cy="3646872"/>
            <a:chOff x="5069685" y="1134018"/>
            <a:chExt cx="3872755" cy="3646872"/>
          </a:xfrm>
        </p:grpSpPr>
        <p:pic>
          <p:nvPicPr>
            <p:cNvPr id="2052" name="Picture 4" descr="A LSTM neural network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685" y="3403696"/>
              <a:ext cx="3665405" cy="137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/>
            <p:cNvSpPr txBox="1"/>
            <p:nvPr/>
          </p:nvSpPr>
          <p:spPr>
            <a:xfrm>
              <a:off x="5289058" y="3065142"/>
              <a:ext cx="3226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s-ES" altLang="es-CO" sz="1200" b="1" dirty="0"/>
                <a:t>Módulo de repetición en una LSTM 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129268" y="1134018"/>
              <a:ext cx="360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s-ES" altLang="es-CO" sz="1200" b="1" dirty="0"/>
                <a:t>Red neuronal recurrente. Estructura básica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46DFAE2-C24A-474F-BEFD-1B7E2CFEB885}"/>
                </a:ext>
              </a:extLst>
            </p:cNvPr>
            <p:cNvGrpSpPr/>
            <p:nvPr/>
          </p:nvGrpSpPr>
          <p:grpSpPr>
            <a:xfrm>
              <a:off x="7036756" y="1400978"/>
              <a:ext cx="323948" cy="276999"/>
              <a:chOff x="4027935" y="1132944"/>
              <a:chExt cx="323948" cy="27699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4C566933-FCAB-4116-8FD2-F4A4AC324B48}"/>
                  </a:ext>
                </a:extLst>
              </p:cNvPr>
              <p:cNvSpPr/>
              <p:nvPr/>
            </p:nvSpPr>
            <p:spPr>
              <a:xfrm>
                <a:off x="4085533" y="1182517"/>
                <a:ext cx="180000" cy="180000"/>
              </a:xfrm>
              <a:prstGeom prst="ellips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C2BB5314-593B-43CF-9119-A3DE907E4791}"/>
                  </a:ext>
                </a:extLst>
              </p:cNvPr>
              <p:cNvGrpSpPr/>
              <p:nvPr/>
            </p:nvGrpSpPr>
            <p:grpSpPr>
              <a:xfrm>
                <a:off x="4027935" y="1132944"/>
                <a:ext cx="323948" cy="276999"/>
                <a:chOff x="4572000" y="812800"/>
                <a:chExt cx="323948" cy="276999"/>
              </a:xfrm>
            </p:grpSpPr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0BCFE026-5EAF-477C-AB54-09124556B5B8}"/>
                    </a:ext>
                  </a:extLst>
                </p:cNvPr>
                <p:cNvSpPr txBox="1"/>
                <p:nvPr/>
              </p:nvSpPr>
              <p:spPr>
                <a:xfrm>
                  <a:off x="4572000" y="812800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200" dirty="0"/>
                    <a:t>h</a:t>
                  </a:r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5499AB63-1F6A-4668-875B-9834F5CCCACA}"/>
                    </a:ext>
                  </a:extLst>
                </p:cNvPr>
                <p:cNvSpPr txBox="1"/>
                <p:nvPr/>
              </p:nvSpPr>
              <p:spPr>
                <a:xfrm>
                  <a:off x="4653574" y="85789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800" dirty="0"/>
                    <a:t>1</a:t>
                  </a:r>
                </a:p>
              </p:txBody>
            </p:sp>
          </p:grp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8310A9B3-2E11-48BE-8462-3698ABF4A8FC}"/>
                </a:ext>
              </a:extLst>
            </p:cNvPr>
            <p:cNvGrpSpPr/>
            <p:nvPr/>
          </p:nvGrpSpPr>
          <p:grpSpPr>
            <a:xfrm>
              <a:off x="7133992" y="3356482"/>
              <a:ext cx="295094" cy="276999"/>
              <a:chOff x="4027935" y="1132944"/>
              <a:chExt cx="295094" cy="276999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FE60989-55A8-482D-8FC0-FC0F03A25DD4}"/>
                  </a:ext>
                </a:extLst>
              </p:cNvPr>
              <p:cNvSpPr/>
              <p:nvPr/>
            </p:nvSpPr>
            <p:spPr>
              <a:xfrm>
                <a:off x="4085533" y="1182517"/>
                <a:ext cx="180000" cy="180000"/>
              </a:xfrm>
              <a:prstGeom prst="ellips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377CDDE3-95C9-4F8E-881C-BBBDFFF682D0}"/>
                  </a:ext>
                </a:extLst>
              </p:cNvPr>
              <p:cNvGrpSpPr/>
              <p:nvPr/>
            </p:nvGrpSpPr>
            <p:grpSpPr>
              <a:xfrm>
                <a:off x="4027935" y="1132944"/>
                <a:ext cx="295094" cy="276999"/>
                <a:chOff x="4572000" y="812800"/>
                <a:chExt cx="295094" cy="276999"/>
              </a:xfrm>
            </p:grpSpPr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49B11BCF-430C-43AD-A50B-3B3BF8BD02BB}"/>
                    </a:ext>
                  </a:extLst>
                </p:cNvPr>
                <p:cNvSpPr txBox="1"/>
                <p:nvPr/>
              </p:nvSpPr>
              <p:spPr>
                <a:xfrm>
                  <a:off x="4572000" y="812800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200" dirty="0"/>
                    <a:t>h</a:t>
                  </a:r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C3879546-72EA-4CAC-B607-E5A81B9CF2C8}"/>
                    </a:ext>
                  </a:extLst>
                </p:cNvPr>
                <p:cNvSpPr txBox="1"/>
                <p:nvPr/>
              </p:nvSpPr>
              <p:spPr>
                <a:xfrm>
                  <a:off x="4653574" y="857894"/>
                  <a:ext cx="2135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800" dirty="0"/>
                    <a:t>t</a:t>
                  </a:r>
                </a:p>
              </p:txBody>
            </p:sp>
          </p:grp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AD1F5D4-D7E0-4FDA-98B1-687C6E0BDB80}"/>
                </a:ext>
              </a:extLst>
            </p:cNvPr>
            <p:cNvGrpSpPr/>
            <p:nvPr/>
          </p:nvGrpSpPr>
          <p:grpSpPr>
            <a:xfrm>
              <a:off x="5069685" y="1403429"/>
              <a:ext cx="295094" cy="276999"/>
              <a:chOff x="4027935" y="1132944"/>
              <a:chExt cx="295094" cy="276999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AD14C097-37B1-4758-BA13-0EEF45476F52}"/>
                  </a:ext>
                </a:extLst>
              </p:cNvPr>
              <p:cNvSpPr/>
              <p:nvPr/>
            </p:nvSpPr>
            <p:spPr>
              <a:xfrm>
                <a:off x="4085533" y="1182517"/>
                <a:ext cx="180000" cy="180000"/>
              </a:xfrm>
              <a:prstGeom prst="ellips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C542F92A-6642-4810-8EAD-6DAEEE76B41C}"/>
                  </a:ext>
                </a:extLst>
              </p:cNvPr>
              <p:cNvGrpSpPr/>
              <p:nvPr/>
            </p:nvGrpSpPr>
            <p:grpSpPr>
              <a:xfrm>
                <a:off x="4027935" y="1132944"/>
                <a:ext cx="295094" cy="276999"/>
                <a:chOff x="4572000" y="812800"/>
                <a:chExt cx="295094" cy="276999"/>
              </a:xfrm>
            </p:grpSpPr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D49E9950-B916-41CD-B83C-E9AB919BC902}"/>
                    </a:ext>
                  </a:extLst>
                </p:cNvPr>
                <p:cNvSpPr txBox="1"/>
                <p:nvPr/>
              </p:nvSpPr>
              <p:spPr>
                <a:xfrm>
                  <a:off x="4572000" y="812800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200" dirty="0"/>
                    <a:t>h</a:t>
                  </a:r>
                </a:p>
              </p:txBody>
            </p:sp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3EBFF004-85B6-4B16-8F4D-CEAEEFE7F9EF}"/>
                    </a:ext>
                  </a:extLst>
                </p:cNvPr>
                <p:cNvSpPr txBox="1"/>
                <p:nvPr/>
              </p:nvSpPr>
              <p:spPr>
                <a:xfrm>
                  <a:off x="4653574" y="857894"/>
                  <a:ext cx="2135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800" dirty="0"/>
                    <a:t>t</a:t>
                  </a:r>
                </a:p>
              </p:txBody>
            </p:sp>
          </p:grp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FAAA68AB-5A26-489C-8302-AAB6E21CC029}"/>
                </a:ext>
              </a:extLst>
            </p:cNvPr>
            <p:cNvGrpSpPr/>
            <p:nvPr/>
          </p:nvGrpSpPr>
          <p:grpSpPr>
            <a:xfrm>
              <a:off x="8647346" y="1401482"/>
              <a:ext cx="295094" cy="276999"/>
              <a:chOff x="4027935" y="1132944"/>
              <a:chExt cx="295094" cy="276999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325E81E-DEB2-4DA8-8305-EDC46A645EF2}"/>
                  </a:ext>
                </a:extLst>
              </p:cNvPr>
              <p:cNvSpPr/>
              <p:nvPr/>
            </p:nvSpPr>
            <p:spPr>
              <a:xfrm>
                <a:off x="4085533" y="1182517"/>
                <a:ext cx="180000" cy="180000"/>
              </a:xfrm>
              <a:prstGeom prst="ellips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2B12C066-C32D-45D7-93ED-1274349DF715}"/>
                  </a:ext>
                </a:extLst>
              </p:cNvPr>
              <p:cNvGrpSpPr/>
              <p:nvPr/>
            </p:nvGrpSpPr>
            <p:grpSpPr>
              <a:xfrm>
                <a:off x="4027935" y="1132944"/>
                <a:ext cx="295094" cy="276999"/>
                <a:chOff x="4572000" y="812800"/>
                <a:chExt cx="295094" cy="276999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06490375-15E7-4F66-99AD-C2DBF3175D42}"/>
                    </a:ext>
                  </a:extLst>
                </p:cNvPr>
                <p:cNvSpPr txBox="1"/>
                <p:nvPr/>
              </p:nvSpPr>
              <p:spPr>
                <a:xfrm>
                  <a:off x="4572000" y="812800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200" dirty="0"/>
                    <a:t>h</a:t>
                  </a:r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A3B0DF75-7F87-4C25-BCCF-68B82CCB2FED}"/>
                    </a:ext>
                  </a:extLst>
                </p:cNvPr>
                <p:cNvSpPr txBox="1"/>
                <p:nvPr/>
              </p:nvSpPr>
              <p:spPr>
                <a:xfrm>
                  <a:off x="4653574" y="857894"/>
                  <a:ext cx="21352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800" dirty="0"/>
                    <a:t>t</a:t>
                  </a:r>
                </a:p>
              </p:txBody>
            </p:sp>
          </p:grp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19E040AE-DDB3-4121-A19E-C75907B0F451}"/>
                </a:ext>
              </a:extLst>
            </p:cNvPr>
            <p:cNvGrpSpPr/>
            <p:nvPr/>
          </p:nvGrpSpPr>
          <p:grpSpPr>
            <a:xfrm>
              <a:off x="6431747" y="1403760"/>
              <a:ext cx="323948" cy="276999"/>
              <a:chOff x="4027935" y="1132944"/>
              <a:chExt cx="323948" cy="276999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A0B778BE-2EEF-4621-9932-0DDC0FA96270}"/>
                  </a:ext>
                </a:extLst>
              </p:cNvPr>
              <p:cNvSpPr/>
              <p:nvPr/>
            </p:nvSpPr>
            <p:spPr>
              <a:xfrm>
                <a:off x="4085533" y="1182517"/>
                <a:ext cx="180000" cy="180000"/>
              </a:xfrm>
              <a:prstGeom prst="ellips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1CD1BAD4-7B90-42DD-A318-37697B5EB195}"/>
                  </a:ext>
                </a:extLst>
              </p:cNvPr>
              <p:cNvGrpSpPr/>
              <p:nvPr/>
            </p:nvGrpSpPr>
            <p:grpSpPr>
              <a:xfrm>
                <a:off x="4027935" y="1132944"/>
                <a:ext cx="323948" cy="276999"/>
                <a:chOff x="4572000" y="812800"/>
                <a:chExt cx="323948" cy="276999"/>
              </a:xfrm>
            </p:grpSpPr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0B820D7A-7640-4F55-A8B8-9F72C729BC8E}"/>
                    </a:ext>
                  </a:extLst>
                </p:cNvPr>
                <p:cNvSpPr txBox="1"/>
                <p:nvPr/>
              </p:nvSpPr>
              <p:spPr>
                <a:xfrm>
                  <a:off x="4572000" y="812800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200" dirty="0"/>
                    <a:t>h</a:t>
                  </a:r>
                </a:p>
              </p:txBody>
            </p: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6BFB8AA7-A325-4A33-B6B3-7A2F7AC5AC45}"/>
                    </a:ext>
                  </a:extLst>
                </p:cNvPr>
                <p:cNvSpPr txBox="1"/>
                <p:nvPr/>
              </p:nvSpPr>
              <p:spPr>
                <a:xfrm>
                  <a:off x="4653574" y="85789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800" dirty="0"/>
                    <a:t>0</a:t>
                  </a:r>
                </a:p>
              </p:txBody>
            </p:sp>
          </p:grp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4DA6391E-00EF-438B-BA83-76F340D881BE}"/>
                </a:ext>
              </a:extLst>
            </p:cNvPr>
            <p:cNvGrpSpPr/>
            <p:nvPr/>
          </p:nvGrpSpPr>
          <p:grpSpPr>
            <a:xfrm>
              <a:off x="7643780" y="1400002"/>
              <a:ext cx="323948" cy="276999"/>
              <a:chOff x="4027935" y="1132944"/>
              <a:chExt cx="323948" cy="276999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78413451-A636-4A07-8C78-2D40B21E71B7}"/>
                  </a:ext>
                </a:extLst>
              </p:cNvPr>
              <p:cNvSpPr/>
              <p:nvPr/>
            </p:nvSpPr>
            <p:spPr>
              <a:xfrm>
                <a:off x="4085533" y="1182517"/>
                <a:ext cx="180000" cy="180000"/>
              </a:xfrm>
              <a:prstGeom prst="ellips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28459BA3-C2DD-44DC-846C-BEF0B7461DB5}"/>
                  </a:ext>
                </a:extLst>
              </p:cNvPr>
              <p:cNvGrpSpPr/>
              <p:nvPr/>
            </p:nvGrpSpPr>
            <p:grpSpPr>
              <a:xfrm>
                <a:off x="4027935" y="1132944"/>
                <a:ext cx="323948" cy="276999"/>
                <a:chOff x="4572000" y="812800"/>
                <a:chExt cx="323948" cy="276999"/>
              </a:xfrm>
            </p:grpSpPr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C6EC9E7E-4E70-46E7-9A2E-4F0E3D13BB43}"/>
                    </a:ext>
                  </a:extLst>
                </p:cNvPr>
                <p:cNvSpPr txBox="1"/>
                <p:nvPr/>
              </p:nvSpPr>
              <p:spPr>
                <a:xfrm>
                  <a:off x="4572000" y="812800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200" dirty="0"/>
                    <a:t>h</a:t>
                  </a:r>
                </a:p>
              </p:txBody>
            </p:sp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5DD8D974-F4E3-4149-8634-84AEF286E763}"/>
                    </a:ext>
                  </a:extLst>
                </p:cNvPr>
                <p:cNvSpPr txBox="1"/>
                <p:nvPr/>
              </p:nvSpPr>
              <p:spPr>
                <a:xfrm>
                  <a:off x="4653574" y="85789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800" dirty="0"/>
                    <a:t>2</a:t>
                  </a:r>
                </a:p>
              </p:txBody>
            </p:sp>
          </p:grp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BD7FA710-E500-460F-85C1-40F7619AC58A}"/>
                </a:ext>
              </a:extLst>
            </p:cNvPr>
            <p:cNvSpPr/>
            <p:nvPr/>
          </p:nvSpPr>
          <p:spPr>
            <a:xfrm>
              <a:off x="5981551" y="3404108"/>
              <a:ext cx="180000" cy="180000"/>
            </a:xfrm>
            <a:prstGeom prst="ellips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9402EA86-400A-4176-951B-A7A3200C0727}"/>
                </a:ext>
              </a:extLst>
            </p:cNvPr>
            <p:cNvGrpSpPr/>
            <p:nvPr/>
          </p:nvGrpSpPr>
          <p:grpSpPr>
            <a:xfrm>
              <a:off x="5915285" y="3354535"/>
              <a:ext cx="335646" cy="276999"/>
              <a:chOff x="4563332" y="812800"/>
              <a:chExt cx="335646" cy="276999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B4B8E28-C52C-4A42-BC6C-9C9D9B366F1F}"/>
                  </a:ext>
                </a:extLst>
              </p:cNvPr>
              <p:cNvSpPr txBox="1"/>
              <p:nvPr/>
            </p:nvSpPr>
            <p:spPr>
              <a:xfrm>
                <a:off x="4563332" y="81280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dirty="0"/>
                  <a:t>h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5213C1A-F1BC-410E-AD8B-71510BFF0F80}"/>
                  </a:ext>
                </a:extLst>
              </p:cNvPr>
              <p:cNvSpPr txBox="1"/>
              <p:nvPr/>
            </p:nvSpPr>
            <p:spPr>
              <a:xfrm>
                <a:off x="4640574" y="892563"/>
                <a:ext cx="25840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500" dirty="0"/>
                  <a:t>t-1</a:t>
                </a:r>
              </a:p>
            </p:txBody>
          </p:sp>
        </p:grp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1801156-1EF0-43C4-811F-AF9A8FD0A888}"/>
                </a:ext>
              </a:extLst>
            </p:cNvPr>
            <p:cNvSpPr/>
            <p:nvPr/>
          </p:nvSpPr>
          <p:spPr>
            <a:xfrm>
              <a:off x="8418641" y="3398262"/>
              <a:ext cx="180000" cy="180000"/>
            </a:xfrm>
            <a:prstGeom prst="ellips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0FD70857-6B9B-4023-B270-C1028367D6F2}"/>
                </a:ext>
              </a:extLst>
            </p:cNvPr>
            <p:cNvGrpSpPr/>
            <p:nvPr/>
          </p:nvGrpSpPr>
          <p:grpSpPr>
            <a:xfrm>
              <a:off x="8342670" y="3349762"/>
              <a:ext cx="351676" cy="276999"/>
              <a:chOff x="4563332" y="812800"/>
              <a:chExt cx="351676" cy="276999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5F1CE59-784F-49B8-A954-D6FF5E9579C0}"/>
                  </a:ext>
                </a:extLst>
              </p:cNvPr>
              <p:cNvSpPr txBox="1"/>
              <p:nvPr/>
            </p:nvSpPr>
            <p:spPr>
              <a:xfrm>
                <a:off x="4563332" y="81280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dirty="0"/>
                  <a:t>h</a:t>
                </a:r>
              </a:p>
            </p:txBody>
          </p: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CC3949A-AD19-4FA7-8003-342B24BC4911}"/>
                  </a:ext>
                </a:extLst>
              </p:cNvPr>
              <p:cNvSpPr txBox="1"/>
              <p:nvPr/>
            </p:nvSpPr>
            <p:spPr>
              <a:xfrm>
                <a:off x="4640574" y="892563"/>
                <a:ext cx="27443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500" dirty="0"/>
                  <a:t>t+1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15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60165" y="110169"/>
            <a:ext cx="76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endParaRPr lang="es-CO" dirty="0">
              <a:latin typeface="Montserrat Subrayada" panose="02000505000000020004" pitchFamily="2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CO" sz="18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554682679"/>
              </p:ext>
            </p:extLst>
          </p:nvPr>
        </p:nvGraphicFramePr>
        <p:xfrm>
          <a:off x="3144093" y="1987947"/>
          <a:ext cx="5272795" cy="3009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500303875"/>
              </p:ext>
            </p:extLst>
          </p:nvPr>
        </p:nvGraphicFramePr>
        <p:xfrm>
          <a:off x="524526" y="952361"/>
          <a:ext cx="7892362" cy="82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936435" y="2846518"/>
            <a:ext cx="24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s-CO" sz="2400" b="1" dirty="0"/>
              <a:t>Parámetros utilizados</a:t>
            </a:r>
          </a:p>
        </p:txBody>
      </p:sp>
      <p:sp>
        <p:nvSpPr>
          <p:cNvPr id="12" name="Google Shape;219;gacdbefdb79_1_213">
            <a:extLst>
              <a:ext uri="{FF2B5EF4-FFF2-40B4-BE49-F238E27FC236}">
                <a16:creationId xmlns:a16="http://schemas.microsoft.com/office/drawing/2014/main" id="{18DAA318-ED89-4153-9C0A-EC376295B537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Red Neuronal Univariante</a:t>
            </a:r>
          </a:p>
        </p:txBody>
      </p:sp>
    </p:spTree>
    <p:extLst>
      <p:ext uri="{BB962C8B-B14F-4D97-AF65-F5344CB8AC3E}">
        <p14:creationId xmlns:p14="http://schemas.microsoft.com/office/powerpoint/2010/main" val="154451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425D8E3-914A-4C25-B64E-9C473566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29EA2F8-7D4E-483B-9D0E-A0AD0F5A5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484417"/>
              </p:ext>
            </p:extLst>
          </p:nvPr>
        </p:nvGraphicFramePr>
        <p:xfrm>
          <a:off x="1179871" y="1452716"/>
          <a:ext cx="6821130" cy="3151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219;gacdbefdb79_1_213">
            <a:extLst>
              <a:ext uri="{FF2B5EF4-FFF2-40B4-BE49-F238E27FC236}">
                <a16:creationId xmlns:a16="http://schemas.microsoft.com/office/drawing/2014/main" id="{0ED86406-6FDA-4009-8396-68220C2458EB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Resultados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56A8D5-BF53-495B-804C-88B33059F29C}"/>
              </a:ext>
            </a:extLst>
          </p:cNvPr>
          <p:cNvSpPr/>
          <p:nvPr/>
        </p:nvSpPr>
        <p:spPr>
          <a:xfrm>
            <a:off x="3567173" y="833751"/>
            <a:ext cx="3629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s-CO" sz="1600" dirty="0"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</a:rPr>
              <a:t>El error porcentual medio absoluto </a:t>
            </a:r>
            <a:r>
              <a:rPr lang="es-CO" sz="1600" b="1" dirty="0"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</a:rPr>
              <a:t>MAPE</a:t>
            </a:r>
            <a:endParaRPr lang="es-CO" sz="1600" dirty="0">
              <a:latin typeface="Garamond" panose="02020404030301010803" pitchFamily="18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2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563010"/>
              </p:ext>
            </p:extLst>
          </p:nvPr>
        </p:nvGraphicFramePr>
        <p:xfrm>
          <a:off x="363163" y="922955"/>
          <a:ext cx="8243889" cy="390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219;gacdbefdb79_1_213">
            <a:extLst>
              <a:ext uri="{FF2B5EF4-FFF2-40B4-BE49-F238E27FC236}">
                <a16:creationId xmlns:a16="http://schemas.microsoft.com/office/drawing/2014/main" id="{C5D1C781-1C15-4763-9993-0912DAED6345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Resultados - </a:t>
            </a:r>
            <a:r>
              <a:rPr lang="es-ES" sz="2000" b="1" dirty="0">
                <a:solidFill>
                  <a:srgbClr val="000000"/>
                </a:solidFill>
              </a:rPr>
              <a:t>Pronóstico del IPVN </a:t>
            </a:r>
            <a:endParaRPr lang="es-CO" sz="2000" b="1" dirty="0">
              <a:solidFill>
                <a:srgbClr val="0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02A4CE-011C-4105-8EC9-0D4F64683505}"/>
              </a:ext>
            </a:extLst>
          </p:cNvPr>
          <p:cNvSpPr txBox="1"/>
          <p:nvPr/>
        </p:nvSpPr>
        <p:spPr>
          <a:xfrm>
            <a:off x="4107770" y="463841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Trimestres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42943E-4A55-481F-B6A5-B559E1EF3335}"/>
              </a:ext>
            </a:extLst>
          </p:cNvPr>
          <p:cNvSpPr txBox="1"/>
          <p:nvPr/>
        </p:nvSpPr>
        <p:spPr>
          <a:xfrm>
            <a:off x="7665751" y="1620392"/>
            <a:ext cx="101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Pronóstico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6C6288-A4B5-49C3-AD5F-D6BC08563517}"/>
              </a:ext>
            </a:extLst>
          </p:cNvPr>
          <p:cNvSpPr txBox="1"/>
          <p:nvPr/>
        </p:nvSpPr>
        <p:spPr>
          <a:xfrm>
            <a:off x="1100867" y="3978886"/>
            <a:ext cx="63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Real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BA7E60-DF07-4636-BA4C-84A60B5B0415}"/>
              </a:ext>
            </a:extLst>
          </p:cNvPr>
          <p:cNvSpPr txBox="1"/>
          <p:nvPr/>
        </p:nvSpPr>
        <p:spPr>
          <a:xfrm>
            <a:off x="536948" y="1193397"/>
            <a:ext cx="70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latin typeface="Garamond" panose="02020404030301010803" pitchFamily="18" charset="0"/>
              </a:rPr>
              <a:t>IPVN</a:t>
            </a:r>
          </a:p>
        </p:txBody>
      </p:sp>
    </p:spTree>
    <p:extLst>
      <p:ext uri="{BB962C8B-B14F-4D97-AF65-F5344CB8AC3E}">
        <p14:creationId xmlns:p14="http://schemas.microsoft.com/office/powerpoint/2010/main" val="213554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0EA771F-7213-4BFA-AD67-C918069F3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02438"/>
              </p:ext>
            </p:extLst>
          </p:nvPr>
        </p:nvGraphicFramePr>
        <p:xfrm>
          <a:off x="252504" y="1731183"/>
          <a:ext cx="4924180" cy="2423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219;gacdbefdb79_1_213">
            <a:extLst>
              <a:ext uri="{FF2B5EF4-FFF2-40B4-BE49-F238E27FC236}">
                <a16:creationId xmlns:a16="http://schemas.microsoft.com/office/drawing/2014/main" id="{2EB1ED26-B142-48C8-BF53-EE13B22A2006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Resultados - </a:t>
            </a:r>
            <a:r>
              <a:rPr lang="es-ES" sz="2000" b="1" dirty="0">
                <a:solidFill>
                  <a:srgbClr val="000000"/>
                </a:solidFill>
              </a:rPr>
              <a:t>Pronostico de la variación anual del IPVN </a:t>
            </a:r>
            <a:endParaRPr lang="es-CO" sz="2000" b="1" dirty="0">
              <a:solidFill>
                <a:srgbClr val="0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D2F483-7A36-49BF-97C5-6B55BA662E83}"/>
              </a:ext>
            </a:extLst>
          </p:cNvPr>
          <p:cNvSpPr txBox="1"/>
          <p:nvPr/>
        </p:nvSpPr>
        <p:spPr>
          <a:xfrm>
            <a:off x="51619" y="1399663"/>
            <a:ext cx="87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Variación IPVN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E6AB96-0033-413F-817D-F1FEBA0FF89F}"/>
              </a:ext>
            </a:extLst>
          </p:cNvPr>
          <p:cNvSpPr/>
          <p:nvPr/>
        </p:nvSpPr>
        <p:spPr>
          <a:xfrm>
            <a:off x="5464278" y="1731183"/>
            <a:ext cx="33166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De acuerdo con la </a:t>
            </a:r>
            <a:r>
              <a:rPr lang="es-ES" sz="16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red neuronal univariante</a:t>
            </a: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</a:t>
            </a:r>
          </a:p>
          <a:p>
            <a:pPr algn="just"/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algn="just"/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En el cuarto trimestre de 2020, en promedio, el precio de la vivienda nueva en Medellín y su área metropolitana aumentará un 7,1% con respecto al cuarto trimestre de 2019.</a:t>
            </a:r>
          </a:p>
        </p:txBody>
      </p:sp>
    </p:spTree>
    <p:extLst>
      <p:ext uri="{BB962C8B-B14F-4D97-AF65-F5344CB8AC3E}">
        <p14:creationId xmlns:p14="http://schemas.microsoft.com/office/powerpoint/2010/main" val="55690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9;gacdbefdb79_1_213">
            <a:extLst>
              <a:ext uri="{FF2B5EF4-FFF2-40B4-BE49-F238E27FC236}">
                <a16:creationId xmlns:a16="http://schemas.microsoft.com/office/drawing/2014/main" id="{13B73B96-9BC9-4B1D-934E-4B40B9F06964}"/>
              </a:ext>
            </a:extLst>
          </p:cNvPr>
          <p:cNvSpPr txBox="1">
            <a:spLocks/>
          </p:cNvSpPr>
          <p:nvPr/>
        </p:nvSpPr>
        <p:spPr>
          <a:xfrm>
            <a:off x="200886" y="315295"/>
            <a:ext cx="3867300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Clarificación</a:t>
            </a:r>
            <a:r>
              <a:rPr lang="es-CO" sz="2000" b="1" dirty="0">
                <a:solidFill>
                  <a:srgbClr val="000000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 </a:t>
            </a:r>
            <a:r>
              <a:rPr lang="es-CO" sz="2000" b="1" dirty="0">
                <a:solidFill>
                  <a:srgbClr val="000000"/>
                </a:solidFill>
              </a:rPr>
              <a:t>del problema</a:t>
            </a:r>
            <a:endParaRPr lang="es-CO" sz="2000" dirty="0">
              <a:solidFill>
                <a:srgbClr val="000000"/>
              </a:solidFill>
            </a:endParaRPr>
          </a:p>
        </p:txBody>
      </p:sp>
      <p:sp>
        <p:nvSpPr>
          <p:cNvPr id="236" name="Google Shape;1057;p27">
            <a:extLst>
              <a:ext uri="{FF2B5EF4-FFF2-40B4-BE49-F238E27FC236}">
                <a16:creationId xmlns:a16="http://schemas.microsoft.com/office/drawing/2014/main" id="{8ED9496F-4F03-4803-B149-81330BB9795F}"/>
              </a:ext>
            </a:extLst>
          </p:cNvPr>
          <p:cNvSpPr/>
          <p:nvPr/>
        </p:nvSpPr>
        <p:spPr>
          <a:xfrm>
            <a:off x="5684248" y="1423280"/>
            <a:ext cx="2939667" cy="3007248"/>
          </a:xfrm>
          <a:custGeom>
            <a:avLst/>
            <a:gdLst/>
            <a:ahLst/>
            <a:cxnLst/>
            <a:rect l="l" t="t" r="r" b="b"/>
            <a:pathLst>
              <a:path w="54284" h="165120" extrusionOk="0">
                <a:moveTo>
                  <a:pt x="54284" y="20487"/>
                </a:moveTo>
                <a:lnTo>
                  <a:pt x="54284" y="165120"/>
                </a:lnTo>
                <a:lnTo>
                  <a:pt x="0" y="165120"/>
                </a:lnTo>
                <a:lnTo>
                  <a:pt x="0" y="20487"/>
                </a:lnTo>
                <a:lnTo>
                  <a:pt x="27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 lang="es-ES" sz="2000" dirty="0">
              <a:latin typeface="Garamond" panose="02020404030301010803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2836D1E-039C-4495-94EA-1FA76AD48AAD}"/>
              </a:ext>
            </a:extLst>
          </p:cNvPr>
          <p:cNvGrpSpPr/>
          <p:nvPr/>
        </p:nvGrpSpPr>
        <p:grpSpPr>
          <a:xfrm>
            <a:off x="4657659" y="1254071"/>
            <a:ext cx="4052988" cy="3478657"/>
            <a:chOff x="4951512" y="1143371"/>
            <a:chExt cx="4052988" cy="3478657"/>
          </a:xfrm>
        </p:grpSpPr>
        <p:sp>
          <p:nvSpPr>
            <p:cNvPr id="237" name="Google Shape;1064;p27">
              <a:extLst>
                <a:ext uri="{FF2B5EF4-FFF2-40B4-BE49-F238E27FC236}">
                  <a16:creationId xmlns:a16="http://schemas.microsoft.com/office/drawing/2014/main" id="{706E6834-602C-45C9-9D79-A9DEA54D3A31}"/>
                </a:ext>
              </a:extLst>
            </p:cNvPr>
            <p:cNvSpPr/>
            <p:nvPr/>
          </p:nvSpPr>
          <p:spPr>
            <a:xfrm>
              <a:off x="4951512" y="1143371"/>
              <a:ext cx="4052988" cy="831618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38" name="Google Shape;1065;p27">
              <a:extLst>
                <a:ext uri="{FF2B5EF4-FFF2-40B4-BE49-F238E27FC236}">
                  <a16:creationId xmlns:a16="http://schemas.microsoft.com/office/drawing/2014/main" id="{D471EFD4-53F4-4867-9EE3-A20492AEE673}"/>
                </a:ext>
              </a:extLst>
            </p:cNvPr>
            <p:cNvSpPr/>
            <p:nvPr/>
          </p:nvSpPr>
          <p:spPr>
            <a:xfrm>
              <a:off x="5365807" y="1323840"/>
              <a:ext cx="3218061" cy="3298188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39" name="Google Shape;1066;p27">
              <a:extLst>
                <a:ext uri="{FF2B5EF4-FFF2-40B4-BE49-F238E27FC236}">
                  <a16:creationId xmlns:a16="http://schemas.microsoft.com/office/drawing/2014/main" id="{8A1F9615-F9A9-48E5-9E2B-09B56A7924DD}"/>
                </a:ext>
              </a:extLst>
            </p:cNvPr>
            <p:cNvSpPr/>
            <p:nvPr/>
          </p:nvSpPr>
          <p:spPr>
            <a:xfrm>
              <a:off x="5507851" y="1492100"/>
              <a:ext cx="2939667" cy="301911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/>
              <a:endParaRPr lang="es-ES" sz="2000" dirty="0">
                <a:latin typeface="Garamond" panose="02020404030301010803" pitchFamily="18" charset="0"/>
              </a:endParaRPr>
            </a:p>
            <a:p>
              <a:pPr algn="ctr" defTabSz="914378"/>
              <a:endParaRPr lang="es-ES" sz="2000" dirty="0">
                <a:latin typeface="Garamond" panose="02020404030301010803" pitchFamily="18" charset="0"/>
              </a:endParaRPr>
            </a:p>
            <a:p>
              <a:pPr algn="ctr" defTabSz="914378"/>
              <a:r>
                <a:rPr lang="es-ES" sz="2000" dirty="0">
                  <a:latin typeface="Garamond" panose="02020404030301010803" pitchFamily="18" charset="0"/>
                </a:rPr>
                <a:t>El Índice de precios de vivienda - </a:t>
              </a:r>
              <a:r>
                <a:rPr lang="es-ES" sz="2000" b="1" dirty="0">
                  <a:latin typeface="Garamond" panose="02020404030301010803" pitchFamily="18" charset="0"/>
                </a:rPr>
                <a:t>IPVN</a:t>
              </a:r>
              <a:r>
                <a:rPr lang="es-ES" sz="2000" dirty="0">
                  <a:latin typeface="Garamond" panose="02020404030301010803" pitchFamily="18" charset="0"/>
                </a:rPr>
                <a:t> permite medir la variación porcentual promedio de los precios de venta de la vivienda nueva en proceso de construcción y/o hasta la última unidad vendida. </a:t>
              </a:r>
            </a:p>
            <a:p>
              <a:pPr algn="ctr" defTabSz="914378"/>
              <a:endParaRPr sz="2000" dirty="0">
                <a:latin typeface="Garamond" panose="02020404030301010803" pitchFamily="18" charset="0"/>
              </a:endParaRP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72C6B63E-93DF-425C-BA5E-19DA8BA13002}"/>
              </a:ext>
            </a:extLst>
          </p:cNvPr>
          <p:cNvSpPr/>
          <p:nvPr/>
        </p:nvSpPr>
        <p:spPr>
          <a:xfrm>
            <a:off x="681866" y="1469905"/>
            <a:ext cx="35404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Garamond" panose="02020404030301010803" pitchFamily="18" charset="0"/>
              </a:rPr>
              <a:t>La compra efectiva de vivienda nueva en Medellín y su área metropolitana está altamente condicionada a la evolución de sus precios.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Garamond" panose="02020404030301010803" pitchFamily="18" charset="0"/>
              </a:rPr>
              <a:t>Una forma de comprender  el precio es a través del  Índice de Precio de la Vivienda Nueva - IPVN.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Garamond" panose="02020404030301010803" pitchFamily="18" charset="0"/>
              </a:rPr>
              <a:t>Su pronóstico permitiría: diseñar instrumentos para aumentar el acceso efectivo a vivienda, dinamizar el sector de la construcción y aumentar la información para los inversionistas. </a:t>
            </a:r>
          </a:p>
        </p:txBody>
      </p:sp>
    </p:spTree>
    <p:extLst>
      <p:ext uri="{BB962C8B-B14F-4D97-AF65-F5344CB8AC3E}">
        <p14:creationId xmlns:p14="http://schemas.microsoft.com/office/powerpoint/2010/main" val="297899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;gacdbefdb79_1_213">
            <a:extLst>
              <a:ext uri="{FF2B5EF4-FFF2-40B4-BE49-F238E27FC236}">
                <a16:creationId xmlns:a16="http://schemas.microsoft.com/office/drawing/2014/main" id="{E18DC83A-9FFA-485A-9DF1-0C779B1E22EA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7F4357-E171-4E92-8ED8-86721BD3C450}"/>
              </a:ext>
            </a:extLst>
          </p:cNvPr>
          <p:cNvSpPr/>
          <p:nvPr/>
        </p:nvSpPr>
        <p:spPr>
          <a:xfrm>
            <a:off x="368890" y="909756"/>
            <a:ext cx="8406219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El enfoque de modelación univariante ofrece una mayor precisión de pronóstico</a:t>
            </a: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frente al enfoque multivariado. Limitación: no permite entender la incidencia de otras variables.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Las redes neuronales presentan en ambos enfoques una mayor precisión</a:t>
            </a: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, pero requieren de mayor esfuerzo computacional. Más allá de la experimentación, no hay reglas para la definición de parámetros.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Las redes neuronales a nivel multivariado obtienen  mayor precisión y menores costos computacionales, con las variables obtenidas en la ingeniería de características</a:t>
            </a: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En </a:t>
            </a:r>
            <a:r>
              <a:rPr lang="es-ES" sz="16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una regresión lineal </a:t>
            </a: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no solo basta con la validación de supuestos, sino también el </a:t>
            </a:r>
            <a:r>
              <a:rPr lang="es-ES" sz="16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análisis de sensibilidad del modelo y la interpretación de los coeficientes</a:t>
            </a: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Se identificaron algunas de las variables económicas que tienen un mayor efecto sobre el IPVN</a:t>
            </a:r>
            <a:r>
              <a:rPr lang="es-ES" sz="16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  Índice de precio al consumidor de Medellín y el área metropolitana (regresión lineal) y el PIB Colombia a precios corrientes  (redes neuronales).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</a:rPr>
              <a:t>Gracias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9556535-76BD-4956-BA0A-3E229E7CF75D}"/>
              </a:ext>
            </a:extLst>
          </p:cNvPr>
          <p:cNvSpPr/>
          <p:nvPr/>
        </p:nvSpPr>
        <p:spPr>
          <a:xfrm>
            <a:off x="834504" y="1612963"/>
            <a:ext cx="755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378"/>
            <a:r>
              <a:rPr lang="es-ES" sz="2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Aplicar </a:t>
            </a:r>
            <a:r>
              <a:rPr lang="es-ES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modelos estadísticos </a:t>
            </a:r>
            <a:r>
              <a:rPr lang="es-ES" sz="2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y </a:t>
            </a:r>
            <a:r>
              <a:rPr lang="es-ES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técnicas de aprendizaje de máquina </a:t>
            </a:r>
            <a:r>
              <a:rPr lang="es-ES" sz="2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para predecir el índice de precios de la vivienda nueva - IPVN en Medellín y el área metropolitana.</a:t>
            </a:r>
            <a:endParaRPr lang="es-CO" sz="20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sp>
        <p:nvSpPr>
          <p:cNvPr id="6" name="Google Shape;219;gacdbefdb79_1_213">
            <a:extLst>
              <a:ext uri="{FF2B5EF4-FFF2-40B4-BE49-F238E27FC236}">
                <a16:creationId xmlns:a16="http://schemas.microsoft.com/office/drawing/2014/main" id="{13B73B96-9BC9-4B1D-934E-4B40B9F06964}"/>
              </a:ext>
            </a:extLst>
          </p:cNvPr>
          <p:cNvSpPr txBox="1">
            <a:spLocks/>
          </p:cNvSpPr>
          <p:nvPr/>
        </p:nvSpPr>
        <p:spPr>
          <a:xfrm>
            <a:off x="200886" y="315295"/>
            <a:ext cx="3867300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Clarificación</a:t>
            </a:r>
            <a:r>
              <a:rPr lang="es-CO" sz="2000" b="1" dirty="0">
                <a:solidFill>
                  <a:srgbClr val="000000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 </a:t>
            </a:r>
            <a:r>
              <a:rPr lang="es-CO" sz="2000" b="1" dirty="0">
                <a:solidFill>
                  <a:srgbClr val="000000"/>
                </a:solidFill>
              </a:rPr>
              <a:t>del problema</a:t>
            </a:r>
            <a:endParaRPr lang="es-CO" sz="2000" dirty="0">
              <a:solidFill>
                <a:srgbClr val="000000"/>
              </a:solidFill>
            </a:endParaRP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CD5B7238-49F4-4292-87E4-71B5EE160699}"/>
              </a:ext>
            </a:extLst>
          </p:cNvPr>
          <p:cNvSpPr/>
          <p:nvPr/>
        </p:nvSpPr>
        <p:spPr>
          <a:xfrm>
            <a:off x="200886" y="979486"/>
            <a:ext cx="18717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FFFFFF"/>
              </a:buClr>
              <a:buSzPts val="2800"/>
            </a:pPr>
            <a:r>
              <a:rPr lang="es-ES" sz="2000" b="1" dirty="0">
                <a:latin typeface="Montserrat ExtraBold"/>
              </a:rPr>
              <a:t>Objetivos</a:t>
            </a:r>
          </a:p>
        </p:txBody>
      </p:sp>
      <p:sp>
        <p:nvSpPr>
          <p:cNvPr id="252" name="Rectángulo 251">
            <a:extLst>
              <a:ext uri="{FF2B5EF4-FFF2-40B4-BE49-F238E27FC236}">
                <a16:creationId xmlns:a16="http://schemas.microsoft.com/office/drawing/2014/main" id="{BF8056FF-4A85-45D5-A382-50390885396A}"/>
              </a:ext>
            </a:extLst>
          </p:cNvPr>
          <p:cNvSpPr/>
          <p:nvPr/>
        </p:nvSpPr>
        <p:spPr>
          <a:xfrm>
            <a:off x="834504" y="2949556"/>
            <a:ext cx="5993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2" indent="-342892" algn="just" defTabSz="91437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Garamond" panose="02020404030301010803" pitchFamily="18" charset="0"/>
              </a:rPr>
              <a:t>Encontrar </a:t>
            </a:r>
            <a:r>
              <a:rPr lang="es-ES" sz="2000" b="1" dirty="0">
                <a:latin typeface="Garamond" panose="02020404030301010803" pitchFamily="18" charset="0"/>
              </a:rPr>
              <a:t>variables</a:t>
            </a:r>
            <a:r>
              <a:rPr lang="es-ES" sz="2000" dirty="0">
                <a:latin typeface="Garamond" panose="02020404030301010803" pitchFamily="18" charset="0"/>
              </a:rPr>
              <a:t> con mayor influencia en el IPVN.</a:t>
            </a:r>
          </a:p>
          <a:p>
            <a:pPr marL="342892" indent="-342892" algn="just" defTabSz="914378" fontAlgn="base">
              <a:buFont typeface="Arial" panose="020B0604020202020204" pitchFamily="34" charset="0"/>
              <a:buChar char="•"/>
            </a:pPr>
            <a:r>
              <a:rPr lang="es-ES" sz="2000" dirty="0">
                <a:latin typeface="Garamond" panose="02020404030301010803" pitchFamily="18" charset="0"/>
              </a:rPr>
              <a:t>Identificar </a:t>
            </a:r>
            <a:r>
              <a:rPr lang="es-ES" sz="2000" b="1" dirty="0">
                <a:latin typeface="Garamond" panose="02020404030301010803" pitchFamily="18" charset="0"/>
              </a:rPr>
              <a:t>modelos</a:t>
            </a:r>
            <a:r>
              <a:rPr lang="es-ES" sz="2000" dirty="0">
                <a:latin typeface="Garamond" panose="02020404030301010803" pitchFamily="18" charset="0"/>
              </a:rPr>
              <a:t> para predecir el IPVN.</a:t>
            </a:r>
          </a:p>
          <a:p>
            <a:pPr marL="342892" indent="-342892" algn="just" defTabSz="914378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Garamond" panose="02020404030301010803" pitchFamily="18" charset="0"/>
              </a:rPr>
              <a:t>Medir la </a:t>
            </a:r>
            <a:r>
              <a:rPr lang="es-ES" sz="2000" b="1" dirty="0">
                <a:latin typeface="Garamond" panose="02020404030301010803" pitchFamily="18" charset="0"/>
              </a:rPr>
              <a:t>capacidad de predicción </a:t>
            </a:r>
            <a:r>
              <a:rPr lang="es-ES" sz="2000" dirty="0">
                <a:latin typeface="Garamond" panose="02020404030301010803" pitchFamily="18" charset="0"/>
              </a:rPr>
              <a:t>de modelos estadísticos y de aprendizaje de máquina.</a:t>
            </a:r>
          </a:p>
        </p:txBody>
      </p:sp>
      <p:grpSp>
        <p:nvGrpSpPr>
          <p:cNvPr id="253" name="Google Shape;1076;p27">
            <a:extLst>
              <a:ext uri="{FF2B5EF4-FFF2-40B4-BE49-F238E27FC236}">
                <a16:creationId xmlns:a16="http://schemas.microsoft.com/office/drawing/2014/main" id="{815B8D39-3E9D-4B08-BBC1-C43F0CB5EF1F}"/>
              </a:ext>
            </a:extLst>
          </p:cNvPr>
          <p:cNvGrpSpPr/>
          <p:nvPr/>
        </p:nvGrpSpPr>
        <p:grpSpPr>
          <a:xfrm>
            <a:off x="7692586" y="2686953"/>
            <a:ext cx="2183295" cy="2549720"/>
            <a:chOff x="7692585" y="2686952"/>
            <a:chExt cx="2183295" cy="2549720"/>
          </a:xfrm>
        </p:grpSpPr>
        <p:sp>
          <p:nvSpPr>
            <p:cNvPr id="254" name="Google Shape;1077;p27">
              <a:extLst>
                <a:ext uri="{FF2B5EF4-FFF2-40B4-BE49-F238E27FC236}">
                  <a16:creationId xmlns:a16="http://schemas.microsoft.com/office/drawing/2014/main" id="{B6A9F9EA-9894-453E-9970-8E3BABB29EEB}"/>
                </a:ext>
              </a:extLst>
            </p:cNvPr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55" name="Google Shape;1078;p27">
              <a:extLst>
                <a:ext uri="{FF2B5EF4-FFF2-40B4-BE49-F238E27FC236}">
                  <a16:creationId xmlns:a16="http://schemas.microsoft.com/office/drawing/2014/main" id="{7975DCB3-9BE5-46B4-A3DF-A8D7DD37F51D}"/>
                </a:ext>
              </a:extLst>
            </p:cNvPr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56" name="Google Shape;1079;p27">
              <a:extLst>
                <a:ext uri="{FF2B5EF4-FFF2-40B4-BE49-F238E27FC236}">
                  <a16:creationId xmlns:a16="http://schemas.microsoft.com/office/drawing/2014/main" id="{E0DC014C-2618-4F2F-8A40-DC13488306CA}"/>
                </a:ext>
              </a:extLst>
            </p:cNvPr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57" name="Google Shape;1080;p27">
              <a:extLst>
                <a:ext uri="{FF2B5EF4-FFF2-40B4-BE49-F238E27FC236}">
                  <a16:creationId xmlns:a16="http://schemas.microsoft.com/office/drawing/2014/main" id="{DA5E6975-70F4-4468-AD8B-25ECDACCC739}"/>
                </a:ext>
              </a:extLst>
            </p:cNvPr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413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9556535-76BD-4956-BA0A-3E229E7CF75D}"/>
              </a:ext>
            </a:extLst>
          </p:cNvPr>
          <p:cNvSpPr/>
          <p:nvPr/>
        </p:nvSpPr>
        <p:spPr>
          <a:xfrm>
            <a:off x="834504" y="1612963"/>
            <a:ext cx="755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378"/>
            <a:r>
              <a:rPr lang="es-ES" sz="2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Aplicar </a:t>
            </a:r>
            <a:r>
              <a:rPr lang="es-ES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modelos estadísticos </a:t>
            </a:r>
            <a:r>
              <a:rPr lang="es-ES" sz="2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y </a:t>
            </a:r>
            <a:r>
              <a:rPr lang="es-ES" sz="20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técnicas de aprendizaje de máquina </a:t>
            </a:r>
            <a:r>
              <a:rPr lang="es-ES" sz="20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para predecir el índice de precios de la vivienda nueva - IPVN en Medellín y el área metropolitana.</a:t>
            </a:r>
            <a:endParaRPr lang="es-CO" sz="2000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sp>
        <p:nvSpPr>
          <p:cNvPr id="6" name="Google Shape;219;gacdbefdb79_1_213">
            <a:extLst>
              <a:ext uri="{FF2B5EF4-FFF2-40B4-BE49-F238E27FC236}">
                <a16:creationId xmlns:a16="http://schemas.microsoft.com/office/drawing/2014/main" id="{13B73B96-9BC9-4B1D-934E-4B40B9F06964}"/>
              </a:ext>
            </a:extLst>
          </p:cNvPr>
          <p:cNvSpPr txBox="1">
            <a:spLocks/>
          </p:cNvSpPr>
          <p:nvPr/>
        </p:nvSpPr>
        <p:spPr>
          <a:xfrm>
            <a:off x="200886" y="315295"/>
            <a:ext cx="3867300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Clarificación</a:t>
            </a:r>
            <a:r>
              <a:rPr lang="es-CO" sz="2000" b="1" dirty="0">
                <a:solidFill>
                  <a:srgbClr val="000000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 </a:t>
            </a:r>
            <a:r>
              <a:rPr lang="es-CO" sz="2000" b="1" dirty="0">
                <a:solidFill>
                  <a:srgbClr val="000000"/>
                </a:solidFill>
              </a:rPr>
              <a:t>del problema</a:t>
            </a:r>
            <a:endParaRPr lang="es-CO" sz="2000" dirty="0">
              <a:solidFill>
                <a:srgbClr val="000000"/>
              </a:solidFill>
            </a:endParaRP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CD5B7238-49F4-4292-87E4-71B5EE160699}"/>
              </a:ext>
            </a:extLst>
          </p:cNvPr>
          <p:cNvSpPr/>
          <p:nvPr/>
        </p:nvSpPr>
        <p:spPr>
          <a:xfrm>
            <a:off x="200886" y="979486"/>
            <a:ext cx="18717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FFFFFF"/>
              </a:buClr>
              <a:buSzPts val="2800"/>
            </a:pPr>
            <a:r>
              <a:rPr lang="es-ES" sz="2000" b="1" dirty="0">
                <a:latin typeface="Montserrat ExtraBold"/>
              </a:rPr>
              <a:t>Objetivos</a:t>
            </a:r>
          </a:p>
        </p:txBody>
      </p:sp>
      <p:sp>
        <p:nvSpPr>
          <p:cNvPr id="252" name="Rectángulo 251">
            <a:extLst>
              <a:ext uri="{FF2B5EF4-FFF2-40B4-BE49-F238E27FC236}">
                <a16:creationId xmlns:a16="http://schemas.microsoft.com/office/drawing/2014/main" id="{BF8056FF-4A85-45D5-A382-50390885396A}"/>
              </a:ext>
            </a:extLst>
          </p:cNvPr>
          <p:cNvSpPr/>
          <p:nvPr/>
        </p:nvSpPr>
        <p:spPr>
          <a:xfrm>
            <a:off x="834504" y="2949556"/>
            <a:ext cx="5993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2" indent="-342892" algn="just" defTabSz="914378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Garamond" panose="02020404030301010803" pitchFamily="18" charset="0"/>
              </a:rPr>
              <a:t>Encontrar </a:t>
            </a:r>
            <a:r>
              <a:rPr lang="es-ES" sz="2000" b="1" dirty="0">
                <a:latin typeface="Garamond" panose="02020404030301010803" pitchFamily="18" charset="0"/>
              </a:rPr>
              <a:t>variables</a:t>
            </a:r>
            <a:r>
              <a:rPr lang="es-ES" sz="2000" dirty="0">
                <a:latin typeface="Garamond" panose="02020404030301010803" pitchFamily="18" charset="0"/>
              </a:rPr>
              <a:t> con mayor influencia en el IPVN.</a:t>
            </a:r>
          </a:p>
          <a:p>
            <a:pPr marL="342892" indent="-342892" algn="just" defTabSz="914378" fontAlgn="base">
              <a:buFont typeface="Arial" panose="020B0604020202020204" pitchFamily="34" charset="0"/>
              <a:buChar char="•"/>
            </a:pPr>
            <a:r>
              <a:rPr lang="es-ES" sz="2000" dirty="0">
                <a:latin typeface="Garamond" panose="02020404030301010803" pitchFamily="18" charset="0"/>
              </a:rPr>
              <a:t>Identificar </a:t>
            </a:r>
            <a:r>
              <a:rPr lang="es-ES" sz="2000" b="1" dirty="0">
                <a:latin typeface="Garamond" panose="02020404030301010803" pitchFamily="18" charset="0"/>
              </a:rPr>
              <a:t>modelos</a:t>
            </a:r>
            <a:r>
              <a:rPr lang="es-ES" sz="2000" dirty="0">
                <a:latin typeface="Garamond" panose="02020404030301010803" pitchFamily="18" charset="0"/>
              </a:rPr>
              <a:t> para predecir el IPVN.</a:t>
            </a:r>
          </a:p>
          <a:p>
            <a:pPr marL="342892" indent="-342892" algn="just" defTabSz="914378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Garamond" panose="02020404030301010803" pitchFamily="18" charset="0"/>
              </a:rPr>
              <a:t>Medir la </a:t>
            </a:r>
            <a:r>
              <a:rPr lang="es-ES" sz="2000" b="1" dirty="0">
                <a:latin typeface="Garamond" panose="02020404030301010803" pitchFamily="18" charset="0"/>
              </a:rPr>
              <a:t>capacidad de predicción </a:t>
            </a:r>
            <a:r>
              <a:rPr lang="es-ES" sz="2000" dirty="0">
                <a:latin typeface="Garamond" panose="02020404030301010803" pitchFamily="18" charset="0"/>
              </a:rPr>
              <a:t>de modelos estadísticos y de aprendizaje de máquina.</a:t>
            </a:r>
          </a:p>
        </p:txBody>
      </p:sp>
      <p:grpSp>
        <p:nvGrpSpPr>
          <p:cNvPr id="253" name="Google Shape;1076;p27">
            <a:extLst>
              <a:ext uri="{FF2B5EF4-FFF2-40B4-BE49-F238E27FC236}">
                <a16:creationId xmlns:a16="http://schemas.microsoft.com/office/drawing/2014/main" id="{815B8D39-3E9D-4B08-BBC1-C43F0CB5EF1F}"/>
              </a:ext>
            </a:extLst>
          </p:cNvPr>
          <p:cNvGrpSpPr/>
          <p:nvPr/>
        </p:nvGrpSpPr>
        <p:grpSpPr>
          <a:xfrm>
            <a:off x="7692586" y="2686953"/>
            <a:ext cx="2183295" cy="2549720"/>
            <a:chOff x="7692585" y="2686952"/>
            <a:chExt cx="2183295" cy="2549720"/>
          </a:xfrm>
        </p:grpSpPr>
        <p:sp>
          <p:nvSpPr>
            <p:cNvPr id="254" name="Google Shape;1077;p27">
              <a:extLst>
                <a:ext uri="{FF2B5EF4-FFF2-40B4-BE49-F238E27FC236}">
                  <a16:creationId xmlns:a16="http://schemas.microsoft.com/office/drawing/2014/main" id="{B6A9F9EA-9894-453E-9970-8E3BABB29EEB}"/>
                </a:ext>
              </a:extLst>
            </p:cNvPr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55" name="Google Shape;1078;p27">
              <a:extLst>
                <a:ext uri="{FF2B5EF4-FFF2-40B4-BE49-F238E27FC236}">
                  <a16:creationId xmlns:a16="http://schemas.microsoft.com/office/drawing/2014/main" id="{7975DCB3-9BE5-46B4-A3DF-A8D7DD37F51D}"/>
                </a:ext>
              </a:extLst>
            </p:cNvPr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56" name="Google Shape;1079;p27">
              <a:extLst>
                <a:ext uri="{FF2B5EF4-FFF2-40B4-BE49-F238E27FC236}">
                  <a16:creationId xmlns:a16="http://schemas.microsoft.com/office/drawing/2014/main" id="{E0DC014C-2618-4F2F-8A40-DC13488306CA}"/>
                </a:ext>
              </a:extLst>
            </p:cNvPr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257" name="Google Shape;1080;p27">
              <a:extLst>
                <a:ext uri="{FF2B5EF4-FFF2-40B4-BE49-F238E27FC236}">
                  <a16:creationId xmlns:a16="http://schemas.microsoft.com/office/drawing/2014/main" id="{DA5E6975-70F4-4468-AD8B-25ECDACCC739}"/>
                </a:ext>
              </a:extLst>
            </p:cNvPr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008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0"/>
          <p:cNvSpPr/>
          <p:nvPr/>
        </p:nvSpPr>
        <p:spPr>
          <a:xfrm>
            <a:off x="-6767089" y="740626"/>
            <a:ext cx="70075" cy="17525"/>
          </a:xfrm>
          <a:custGeom>
            <a:avLst/>
            <a:gdLst/>
            <a:ahLst/>
            <a:cxnLst/>
            <a:rect l="l" t="t" r="r" b="b"/>
            <a:pathLst>
              <a:path w="2803" h="701" extrusionOk="0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 dirty="0"/>
          </a:p>
        </p:txBody>
      </p:sp>
      <p:sp>
        <p:nvSpPr>
          <p:cNvPr id="1145" name="Google Shape;1145;p30"/>
          <p:cNvSpPr/>
          <p:nvPr/>
        </p:nvSpPr>
        <p:spPr>
          <a:xfrm>
            <a:off x="-6753739" y="773151"/>
            <a:ext cx="43375" cy="17525"/>
          </a:xfrm>
          <a:custGeom>
            <a:avLst/>
            <a:gdLst/>
            <a:ahLst/>
            <a:cxnLst/>
            <a:rect l="l" t="t" r="r" b="b"/>
            <a:pathLst>
              <a:path w="1735" h="701" extrusionOk="0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FF555F0-8232-4877-992A-A669A5E1ED15}"/>
              </a:ext>
            </a:extLst>
          </p:cNvPr>
          <p:cNvGrpSpPr/>
          <p:nvPr/>
        </p:nvGrpSpPr>
        <p:grpSpPr>
          <a:xfrm>
            <a:off x="847929" y="1114906"/>
            <a:ext cx="7452452" cy="3500156"/>
            <a:chOff x="786054" y="991151"/>
            <a:chExt cx="7452452" cy="3500156"/>
          </a:xfrm>
        </p:grpSpPr>
        <p:sp>
          <p:nvSpPr>
            <p:cNvPr id="1146" name="Google Shape;1146;p30"/>
            <p:cNvSpPr/>
            <p:nvPr/>
          </p:nvSpPr>
          <p:spPr>
            <a:xfrm>
              <a:off x="786054" y="1727700"/>
              <a:ext cx="1688100" cy="1688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1147" name="Google Shape;1147;p30"/>
            <p:cNvSpPr txBox="1"/>
            <p:nvPr/>
          </p:nvSpPr>
          <p:spPr>
            <a:xfrm>
              <a:off x="1088906" y="2547710"/>
              <a:ext cx="10824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s-CO" sz="105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Ingeniería de características</a:t>
              </a:r>
              <a:endParaRPr sz="105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2776904" y="2980807"/>
              <a:ext cx="1510500" cy="15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1149" name="Google Shape;1149;p30"/>
            <p:cNvSpPr txBox="1"/>
            <p:nvPr/>
          </p:nvSpPr>
          <p:spPr>
            <a:xfrm>
              <a:off x="2950754" y="3771498"/>
              <a:ext cx="11628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Univariante</a:t>
              </a:r>
              <a:endParaRPr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2776904" y="991151"/>
              <a:ext cx="1510500" cy="15105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1154" name="Google Shape;1154;p30"/>
            <p:cNvSpPr txBox="1"/>
            <p:nvPr/>
          </p:nvSpPr>
          <p:spPr>
            <a:xfrm>
              <a:off x="2950753" y="1767717"/>
              <a:ext cx="11628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Multivariada</a:t>
              </a:r>
              <a:endParaRPr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59" name="Google Shape;1159;p30"/>
            <p:cNvSpPr txBox="1"/>
            <p:nvPr/>
          </p:nvSpPr>
          <p:spPr>
            <a:xfrm>
              <a:off x="5378877" y="1156324"/>
              <a:ext cx="15102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Regresión </a:t>
              </a:r>
            </a:p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lineal</a:t>
              </a:r>
              <a:endParaRPr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60" name="Google Shape;1160;p30"/>
            <p:cNvSpPr txBox="1"/>
            <p:nvPr/>
          </p:nvSpPr>
          <p:spPr>
            <a:xfrm>
              <a:off x="5378877" y="1950829"/>
              <a:ext cx="15102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Red </a:t>
              </a:r>
            </a:p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neuronal</a:t>
              </a:r>
              <a:endParaRPr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4667404" y="1037251"/>
              <a:ext cx="628800" cy="628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4667404" y="1826751"/>
              <a:ext cx="628800" cy="628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1163" name="Google Shape;1163;p30"/>
            <p:cNvSpPr txBox="1"/>
            <p:nvPr/>
          </p:nvSpPr>
          <p:spPr>
            <a:xfrm>
              <a:off x="4837054" y="1268651"/>
              <a:ext cx="289500" cy="1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n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9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64" name="Google Shape;1164;p30"/>
            <p:cNvSpPr txBox="1"/>
            <p:nvPr/>
          </p:nvSpPr>
          <p:spPr>
            <a:xfrm>
              <a:off x="4837054" y="2046951"/>
              <a:ext cx="289500" cy="1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n" sz="110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9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1165" name="Google Shape;1165;p30"/>
            <p:cNvCxnSpPr/>
            <p:nvPr/>
          </p:nvCxnSpPr>
          <p:spPr>
            <a:xfrm rot="10800000">
              <a:off x="2625529" y="1639385"/>
              <a:ext cx="0" cy="2135700"/>
            </a:xfrm>
            <a:prstGeom prst="straightConnector1">
              <a:avLst/>
            </a:prstGeom>
            <a:noFill/>
            <a:ln w="28575" cap="flat" cmpd="sng">
              <a:solidFill>
                <a:srgbClr val="9AD7D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66" name="Google Shape;1166;p30"/>
            <p:cNvCxnSpPr/>
            <p:nvPr/>
          </p:nvCxnSpPr>
          <p:spPr>
            <a:xfrm rot="10800000">
              <a:off x="4482904" y="1347251"/>
              <a:ext cx="0" cy="798300"/>
            </a:xfrm>
            <a:prstGeom prst="straightConnector1">
              <a:avLst/>
            </a:prstGeom>
            <a:noFill/>
            <a:ln w="28575" cap="flat" cmpd="sng">
              <a:solidFill>
                <a:srgbClr val="9AD7D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67" name="Google Shape;1167;p30"/>
            <p:cNvCxnSpPr/>
            <p:nvPr/>
          </p:nvCxnSpPr>
          <p:spPr>
            <a:xfrm rot="10800000">
              <a:off x="4482904" y="3336907"/>
              <a:ext cx="0" cy="798300"/>
            </a:xfrm>
            <a:prstGeom prst="straightConnector1">
              <a:avLst/>
            </a:prstGeom>
            <a:noFill/>
            <a:ln w="28575" cap="flat" cmpd="sng">
              <a:solidFill>
                <a:srgbClr val="9AD7D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68" name="Google Shape;1168;p30"/>
            <p:cNvSpPr txBox="1"/>
            <p:nvPr/>
          </p:nvSpPr>
          <p:spPr>
            <a:xfrm>
              <a:off x="5378877" y="3148392"/>
              <a:ext cx="15102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Serie</a:t>
              </a:r>
            </a:p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de tiempo</a:t>
              </a:r>
              <a:endParaRPr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69" name="Google Shape;1169;p30"/>
            <p:cNvSpPr txBox="1"/>
            <p:nvPr/>
          </p:nvSpPr>
          <p:spPr>
            <a:xfrm>
              <a:off x="5378877" y="3948354"/>
              <a:ext cx="15102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Red </a:t>
              </a:r>
            </a:p>
            <a:p>
              <a:pPr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neuronal</a:t>
              </a:r>
              <a:endParaRPr sz="9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4667404" y="3026907"/>
              <a:ext cx="628800" cy="62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1171" name="Google Shape;1171;p30"/>
            <p:cNvSpPr txBox="1"/>
            <p:nvPr/>
          </p:nvSpPr>
          <p:spPr>
            <a:xfrm>
              <a:off x="4837054" y="3263895"/>
              <a:ext cx="289500" cy="1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n" sz="110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9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4667404" y="3816407"/>
              <a:ext cx="628800" cy="62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sp>
          <p:nvSpPr>
            <p:cNvPr id="1173" name="Google Shape;1173;p30"/>
            <p:cNvSpPr txBox="1"/>
            <p:nvPr/>
          </p:nvSpPr>
          <p:spPr>
            <a:xfrm>
              <a:off x="4837054" y="4044470"/>
              <a:ext cx="289500" cy="1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n" sz="110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9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grpSp>
          <p:nvGrpSpPr>
            <p:cNvPr id="64" name="Google Shape;167;gacdbefdb79_1_11">
              <a:extLst>
                <a:ext uri="{FF2B5EF4-FFF2-40B4-BE49-F238E27FC236}">
                  <a16:creationId xmlns:a16="http://schemas.microsoft.com/office/drawing/2014/main" id="{B539CA50-5A03-4BE7-A5A9-AFFE2A7D8654}"/>
                </a:ext>
              </a:extLst>
            </p:cNvPr>
            <p:cNvGrpSpPr/>
            <p:nvPr/>
          </p:nvGrpSpPr>
          <p:grpSpPr>
            <a:xfrm>
              <a:off x="1439908" y="2112871"/>
              <a:ext cx="380393" cy="363118"/>
              <a:chOff x="4126815" y="2760704"/>
              <a:chExt cx="380393" cy="363118"/>
            </a:xfrm>
          </p:grpSpPr>
          <p:sp>
            <p:nvSpPr>
              <p:cNvPr id="65" name="Google Shape;168;gacdbefdb79_1_11">
                <a:extLst>
                  <a:ext uri="{FF2B5EF4-FFF2-40B4-BE49-F238E27FC236}">
                    <a16:creationId xmlns:a16="http://schemas.microsoft.com/office/drawing/2014/main" id="{140BF461-556D-4D54-A8CB-54859E13D33C}"/>
                  </a:ext>
                </a:extLst>
              </p:cNvPr>
              <p:cNvSpPr/>
              <p:nvPr/>
            </p:nvSpPr>
            <p:spPr>
              <a:xfrm>
                <a:off x="4219825" y="2822435"/>
                <a:ext cx="103267" cy="29056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915" extrusionOk="0">
                    <a:moveTo>
                      <a:pt x="1620" y="0"/>
                    </a:moveTo>
                    <a:cubicBezTo>
                      <a:pt x="1025" y="0"/>
                      <a:pt x="477" y="215"/>
                      <a:pt x="60" y="631"/>
                    </a:cubicBezTo>
                    <a:cubicBezTo>
                      <a:pt x="1" y="691"/>
                      <a:pt x="1" y="810"/>
                      <a:pt x="60" y="869"/>
                    </a:cubicBezTo>
                    <a:cubicBezTo>
                      <a:pt x="90" y="899"/>
                      <a:pt x="132" y="914"/>
                      <a:pt x="175" y="914"/>
                    </a:cubicBezTo>
                    <a:cubicBezTo>
                      <a:pt x="218" y="914"/>
                      <a:pt x="263" y="899"/>
                      <a:pt x="298" y="869"/>
                    </a:cubicBezTo>
                    <a:cubicBezTo>
                      <a:pt x="656" y="512"/>
                      <a:pt x="1120" y="322"/>
                      <a:pt x="1620" y="322"/>
                    </a:cubicBezTo>
                    <a:cubicBezTo>
                      <a:pt x="2132" y="322"/>
                      <a:pt x="2596" y="512"/>
                      <a:pt x="2953" y="869"/>
                    </a:cubicBezTo>
                    <a:cubicBezTo>
                      <a:pt x="2983" y="899"/>
                      <a:pt x="3028" y="914"/>
                      <a:pt x="3073" y="914"/>
                    </a:cubicBezTo>
                    <a:cubicBezTo>
                      <a:pt x="3117" y="914"/>
                      <a:pt x="3162" y="899"/>
                      <a:pt x="3192" y="869"/>
                    </a:cubicBezTo>
                    <a:cubicBezTo>
                      <a:pt x="3251" y="810"/>
                      <a:pt x="3251" y="691"/>
                      <a:pt x="3192" y="631"/>
                    </a:cubicBezTo>
                    <a:cubicBezTo>
                      <a:pt x="2775" y="215"/>
                      <a:pt x="2215" y="0"/>
                      <a:pt x="162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66" name="Google Shape;169;gacdbefdb79_1_11">
                <a:extLst>
                  <a:ext uri="{FF2B5EF4-FFF2-40B4-BE49-F238E27FC236}">
                    <a16:creationId xmlns:a16="http://schemas.microsoft.com/office/drawing/2014/main" id="{1CF870ED-075F-48EE-B67B-321BF5870EA2}"/>
                  </a:ext>
                </a:extLst>
              </p:cNvPr>
              <p:cNvSpPr/>
              <p:nvPr/>
            </p:nvSpPr>
            <p:spPr>
              <a:xfrm>
                <a:off x="4126815" y="2760704"/>
                <a:ext cx="380393" cy="36311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11435" extrusionOk="0">
                    <a:moveTo>
                      <a:pt x="7621" y="6921"/>
                    </a:moveTo>
                    <a:lnTo>
                      <a:pt x="8061" y="7373"/>
                    </a:lnTo>
                    <a:lnTo>
                      <a:pt x="7787" y="7659"/>
                    </a:lnTo>
                    <a:lnTo>
                      <a:pt x="7335" y="7207"/>
                    </a:lnTo>
                    <a:cubicBezTo>
                      <a:pt x="7442" y="7123"/>
                      <a:pt x="7526" y="7016"/>
                      <a:pt x="7621" y="6921"/>
                    </a:cubicBezTo>
                    <a:close/>
                    <a:moveTo>
                      <a:pt x="4552" y="328"/>
                    </a:moveTo>
                    <a:cubicBezTo>
                      <a:pt x="5525" y="328"/>
                      <a:pt x="6496" y="700"/>
                      <a:pt x="7228" y="1444"/>
                    </a:cubicBezTo>
                    <a:cubicBezTo>
                      <a:pt x="8645" y="2861"/>
                      <a:pt x="8704" y="5076"/>
                      <a:pt x="7466" y="6564"/>
                    </a:cubicBezTo>
                    <a:cubicBezTo>
                      <a:pt x="7311" y="6766"/>
                      <a:pt x="7156" y="6909"/>
                      <a:pt x="6978" y="7064"/>
                    </a:cubicBezTo>
                    <a:cubicBezTo>
                      <a:pt x="6279" y="7651"/>
                      <a:pt x="5417" y="7944"/>
                      <a:pt x="4554" y="7944"/>
                    </a:cubicBezTo>
                    <a:cubicBezTo>
                      <a:pt x="3579" y="7944"/>
                      <a:pt x="2603" y="7571"/>
                      <a:pt x="1858" y="6826"/>
                    </a:cubicBezTo>
                    <a:cubicBezTo>
                      <a:pt x="370" y="5338"/>
                      <a:pt x="370" y="2921"/>
                      <a:pt x="1858" y="1444"/>
                    </a:cubicBezTo>
                    <a:cubicBezTo>
                      <a:pt x="2602" y="700"/>
                      <a:pt x="3579" y="328"/>
                      <a:pt x="4552" y="328"/>
                    </a:cubicBezTo>
                    <a:close/>
                    <a:moveTo>
                      <a:pt x="8518" y="7440"/>
                    </a:moveTo>
                    <a:cubicBezTo>
                      <a:pt x="8550" y="7440"/>
                      <a:pt x="8580" y="7453"/>
                      <a:pt x="8597" y="7481"/>
                    </a:cubicBezTo>
                    <a:lnTo>
                      <a:pt x="9061" y="7897"/>
                    </a:lnTo>
                    <a:lnTo>
                      <a:pt x="8276" y="8683"/>
                    </a:lnTo>
                    <a:lnTo>
                      <a:pt x="7883" y="8195"/>
                    </a:lnTo>
                    <a:cubicBezTo>
                      <a:pt x="7847" y="8135"/>
                      <a:pt x="7847" y="8052"/>
                      <a:pt x="7883" y="8016"/>
                    </a:cubicBezTo>
                    <a:lnTo>
                      <a:pt x="8418" y="7481"/>
                    </a:lnTo>
                    <a:cubicBezTo>
                      <a:pt x="8444" y="7456"/>
                      <a:pt x="8482" y="7440"/>
                      <a:pt x="8518" y="7440"/>
                    </a:cubicBezTo>
                    <a:close/>
                    <a:moveTo>
                      <a:pt x="9335" y="8100"/>
                    </a:moveTo>
                    <a:lnTo>
                      <a:pt x="11252" y="9779"/>
                    </a:lnTo>
                    <a:cubicBezTo>
                      <a:pt x="11574" y="10064"/>
                      <a:pt x="11597" y="10576"/>
                      <a:pt x="11276" y="10886"/>
                    </a:cubicBezTo>
                    <a:cubicBezTo>
                      <a:pt x="11128" y="11033"/>
                      <a:pt x="10940" y="11105"/>
                      <a:pt x="10752" y="11105"/>
                    </a:cubicBezTo>
                    <a:cubicBezTo>
                      <a:pt x="10544" y="11105"/>
                      <a:pt x="10336" y="11018"/>
                      <a:pt x="10181" y="10850"/>
                    </a:cubicBezTo>
                    <a:lnTo>
                      <a:pt x="8514" y="8921"/>
                    </a:lnTo>
                    <a:lnTo>
                      <a:pt x="9335" y="8100"/>
                    </a:lnTo>
                    <a:close/>
                    <a:moveTo>
                      <a:pt x="4543" y="1"/>
                    </a:moveTo>
                    <a:cubicBezTo>
                      <a:pt x="3483" y="1"/>
                      <a:pt x="2424" y="402"/>
                      <a:pt x="1620" y="1206"/>
                    </a:cubicBezTo>
                    <a:cubicBezTo>
                      <a:pt x="1" y="2837"/>
                      <a:pt x="1" y="5457"/>
                      <a:pt x="1620" y="7064"/>
                    </a:cubicBezTo>
                    <a:cubicBezTo>
                      <a:pt x="2431" y="7875"/>
                      <a:pt x="3489" y="8272"/>
                      <a:pt x="4543" y="8272"/>
                    </a:cubicBezTo>
                    <a:cubicBezTo>
                      <a:pt x="5440" y="8272"/>
                      <a:pt x="6334" y="7985"/>
                      <a:pt x="7073" y="7421"/>
                    </a:cubicBezTo>
                    <a:lnTo>
                      <a:pt x="7561" y="7909"/>
                    </a:lnTo>
                    <a:cubicBezTo>
                      <a:pt x="7490" y="8076"/>
                      <a:pt x="7502" y="8278"/>
                      <a:pt x="7633" y="8409"/>
                    </a:cubicBezTo>
                    <a:lnTo>
                      <a:pt x="9954" y="11064"/>
                    </a:lnTo>
                    <a:cubicBezTo>
                      <a:pt x="10171" y="11312"/>
                      <a:pt x="10471" y="11434"/>
                      <a:pt x="10771" y="11434"/>
                    </a:cubicBezTo>
                    <a:cubicBezTo>
                      <a:pt x="11049" y="11434"/>
                      <a:pt x="11326" y="11330"/>
                      <a:pt x="11538" y="11124"/>
                    </a:cubicBezTo>
                    <a:cubicBezTo>
                      <a:pt x="11978" y="10671"/>
                      <a:pt x="11955" y="9945"/>
                      <a:pt x="11478" y="9540"/>
                    </a:cubicBezTo>
                    <a:lnTo>
                      <a:pt x="8823" y="7219"/>
                    </a:lnTo>
                    <a:cubicBezTo>
                      <a:pt x="8737" y="7139"/>
                      <a:pt x="8629" y="7104"/>
                      <a:pt x="8522" y="7104"/>
                    </a:cubicBezTo>
                    <a:cubicBezTo>
                      <a:pt x="8453" y="7104"/>
                      <a:pt x="8384" y="7119"/>
                      <a:pt x="8323" y="7147"/>
                    </a:cubicBezTo>
                    <a:lnTo>
                      <a:pt x="7823" y="6659"/>
                    </a:lnTo>
                    <a:cubicBezTo>
                      <a:pt x="9073" y="5052"/>
                      <a:pt x="8978" y="2694"/>
                      <a:pt x="7466" y="1206"/>
                    </a:cubicBezTo>
                    <a:cubicBezTo>
                      <a:pt x="6662" y="402"/>
                      <a:pt x="5603" y="1"/>
                      <a:pt x="454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67" name="Google Shape;170;gacdbefdb79_1_11">
                <a:extLst>
                  <a:ext uri="{FF2B5EF4-FFF2-40B4-BE49-F238E27FC236}">
                    <a16:creationId xmlns:a16="http://schemas.microsoft.com/office/drawing/2014/main" id="{7FFCA8BF-48A1-46F2-A4AC-A88D8FA8AC08}"/>
                  </a:ext>
                </a:extLst>
              </p:cNvPr>
              <p:cNvSpPr/>
              <p:nvPr/>
            </p:nvSpPr>
            <p:spPr>
              <a:xfrm>
                <a:off x="4278826" y="2791379"/>
                <a:ext cx="103998" cy="2019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360" extrusionOk="0">
                    <a:moveTo>
                      <a:pt x="191" y="0"/>
                    </a:moveTo>
                    <a:cubicBezTo>
                      <a:pt x="106" y="0"/>
                      <a:pt x="35" y="59"/>
                      <a:pt x="24" y="157"/>
                    </a:cubicBezTo>
                    <a:cubicBezTo>
                      <a:pt x="0" y="264"/>
                      <a:pt x="60" y="335"/>
                      <a:pt x="167" y="347"/>
                    </a:cubicBezTo>
                    <a:cubicBezTo>
                      <a:pt x="798" y="442"/>
                      <a:pt x="1345" y="716"/>
                      <a:pt x="1786" y="1169"/>
                    </a:cubicBezTo>
                    <a:cubicBezTo>
                      <a:pt x="2905" y="2288"/>
                      <a:pt x="2905" y="4110"/>
                      <a:pt x="1786" y="5229"/>
                    </a:cubicBezTo>
                    <a:cubicBezTo>
                      <a:pt x="1345" y="5645"/>
                      <a:pt x="774" y="5931"/>
                      <a:pt x="167" y="6015"/>
                    </a:cubicBezTo>
                    <a:cubicBezTo>
                      <a:pt x="83" y="6038"/>
                      <a:pt x="24" y="6122"/>
                      <a:pt x="24" y="6217"/>
                    </a:cubicBezTo>
                    <a:cubicBezTo>
                      <a:pt x="36" y="6300"/>
                      <a:pt x="107" y="6360"/>
                      <a:pt x="179" y="6360"/>
                    </a:cubicBezTo>
                    <a:lnTo>
                      <a:pt x="214" y="6360"/>
                    </a:lnTo>
                    <a:cubicBezTo>
                      <a:pt x="917" y="6253"/>
                      <a:pt x="1536" y="5943"/>
                      <a:pt x="2024" y="5455"/>
                    </a:cubicBezTo>
                    <a:cubicBezTo>
                      <a:pt x="3274" y="4205"/>
                      <a:pt x="3274" y="2169"/>
                      <a:pt x="2024" y="919"/>
                    </a:cubicBezTo>
                    <a:cubicBezTo>
                      <a:pt x="1536" y="419"/>
                      <a:pt x="917" y="109"/>
                      <a:pt x="214" y="2"/>
                    </a:cubicBezTo>
                    <a:cubicBezTo>
                      <a:pt x="206" y="1"/>
                      <a:pt x="198" y="0"/>
                      <a:pt x="19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68" name="Google Shape;171;gacdbefdb79_1_11">
                <a:extLst>
                  <a:ext uri="{FF2B5EF4-FFF2-40B4-BE49-F238E27FC236}">
                    <a16:creationId xmlns:a16="http://schemas.microsoft.com/office/drawing/2014/main" id="{5A820AB4-B77C-4609-9E6B-EB6E731F955A}"/>
                  </a:ext>
                </a:extLst>
              </p:cNvPr>
              <p:cNvSpPr/>
              <p:nvPr/>
            </p:nvSpPr>
            <p:spPr>
              <a:xfrm>
                <a:off x="4159332" y="2791379"/>
                <a:ext cx="105903" cy="201962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360" extrusionOk="0">
                    <a:moveTo>
                      <a:pt x="3162" y="1"/>
                    </a:moveTo>
                    <a:cubicBezTo>
                      <a:pt x="3156" y="1"/>
                      <a:pt x="3150" y="1"/>
                      <a:pt x="3144" y="2"/>
                    </a:cubicBezTo>
                    <a:cubicBezTo>
                      <a:pt x="2430" y="61"/>
                      <a:pt x="1775" y="383"/>
                      <a:pt x="1251" y="895"/>
                    </a:cubicBezTo>
                    <a:cubicBezTo>
                      <a:pt x="1" y="2145"/>
                      <a:pt x="1" y="4193"/>
                      <a:pt x="1251" y="5443"/>
                    </a:cubicBezTo>
                    <a:cubicBezTo>
                      <a:pt x="1775" y="5955"/>
                      <a:pt x="2430" y="6277"/>
                      <a:pt x="3144" y="6360"/>
                    </a:cubicBezTo>
                    <a:lnTo>
                      <a:pt x="3156" y="6360"/>
                    </a:lnTo>
                    <a:cubicBezTo>
                      <a:pt x="3251" y="6360"/>
                      <a:pt x="3311" y="6300"/>
                      <a:pt x="3323" y="6217"/>
                    </a:cubicBezTo>
                    <a:cubicBezTo>
                      <a:pt x="3334" y="6122"/>
                      <a:pt x="3263" y="6038"/>
                      <a:pt x="3168" y="6038"/>
                    </a:cubicBezTo>
                    <a:cubicBezTo>
                      <a:pt x="2537" y="5955"/>
                      <a:pt x="1941" y="5681"/>
                      <a:pt x="1477" y="5217"/>
                    </a:cubicBezTo>
                    <a:cubicBezTo>
                      <a:pt x="358" y="4098"/>
                      <a:pt x="358" y="2264"/>
                      <a:pt x="1477" y="1157"/>
                    </a:cubicBezTo>
                    <a:cubicBezTo>
                      <a:pt x="1941" y="692"/>
                      <a:pt x="2513" y="407"/>
                      <a:pt x="3168" y="335"/>
                    </a:cubicBezTo>
                    <a:cubicBezTo>
                      <a:pt x="3263" y="311"/>
                      <a:pt x="3334" y="240"/>
                      <a:pt x="3323" y="157"/>
                    </a:cubicBezTo>
                    <a:cubicBezTo>
                      <a:pt x="3312" y="68"/>
                      <a:pt x="3239" y="1"/>
                      <a:pt x="31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</p:grpSp>
        <p:grpSp>
          <p:nvGrpSpPr>
            <p:cNvPr id="90" name="Google Shape;194;gacdbefdb79_1_11">
              <a:extLst>
                <a:ext uri="{FF2B5EF4-FFF2-40B4-BE49-F238E27FC236}">
                  <a16:creationId xmlns:a16="http://schemas.microsoft.com/office/drawing/2014/main" id="{30251EBE-2BB9-48D0-91D4-C6E85B01D49B}"/>
                </a:ext>
              </a:extLst>
            </p:cNvPr>
            <p:cNvGrpSpPr/>
            <p:nvPr/>
          </p:nvGrpSpPr>
          <p:grpSpPr>
            <a:xfrm>
              <a:off x="3315871" y="1282352"/>
              <a:ext cx="416649" cy="325597"/>
              <a:chOff x="5626763" y="2013829"/>
              <a:chExt cx="351722" cy="274788"/>
            </a:xfrm>
          </p:grpSpPr>
          <p:sp>
            <p:nvSpPr>
              <p:cNvPr id="91" name="Google Shape;195;gacdbefdb79_1_11">
                <a:extLst>
                  <a:ext uri="{FF2B5EF4-FFF2-40B4-BE49-F238E27FC236}">
                    <a16:creationId xmlns:a16="http://schemas.microsoft.com/office/drawing/2014/main" id="{AC1094BD-73B5-48AD-8C51-176FEF18F4BA}"/>
                  </a:ext>
                </a:extLst>
              </p:cNvPr>
              <p:cNvSpPr/>
              <p:nvPr/>
            </p:nvSpPr>
            <p:spPr>
              <a:xfrm>
                <a:off x="5626763" y="2013829"/>
                <a:ext cx="351722" cy="274788"/>
              </a:xfrm>
              <a:custGeom>
                <a:avLst/>
                <a:gdLst/>
                <a:ahLst/>
                <a:cxnLst/>
                <a:rect l="l" t="t" r="r" b="b"/>
                <a:pathLst>
                  <a:path w="11050" h="8633" extrusionOk="0">
                    <a:moveTo>
                      <a:pt x="10657" y="345"/>
                    </a:moveTo>
                    <a:lnTo>
                      <a:pt x="10681" y="714"/>
                    </a:lnTo>
                    <a:lnTo>
                      <a:pt x="9395" y="714"/>
                    </a:lnTo>
                    <a:cubicBezTo>
                      <a:pt x="9312" y="714"/>
                      <a:pt x="9216" y="786"/>
                      <a:pt x="9216" y="893"/>
                    </a:cubicBezTo>
                    <a:cubicBezTo>
                      <a:pt x="9216" y="1000"/>
                      <a:pt x="9288" y="1072"/>
                      <a:pt x="9395" y="1072"/>
                    </a:cubicBezTo>
                    <a:lnTo>
                      <a:pt x="10383" y="1072"/>
                    </a:lnTo>
                    <a:lnTo>
                      <a:pt x="10383" y="6191"/>
                    </a:lnTo>
                    <a:lnTo>
                      <a:pt x="4466" y="6191"/>
                    </a:lnTo>
                    <a:lnTo>
                      <a:pt x="4466" y="6025"/>
                    </a:lnTo>
                    <a:cubicBezTo>
                      <a:pt x="4466" y="5929"/>
                      <a:pt x="4394" y="5846"/>
                      <a:pt x="4287" y="5846"/>
                    </a:cubicBezTo>
                    <a:lnTo>
                      <a:pt x="4001" y="5846"/>
                    </a:lnTo>
                    <a:cubicBezTo>
                      <a:pt x="3978" y="5739"/>
                      <a:pt x="3930" y="5644"/>
                      <a:pt x="3871" y="5536"/>
                    </a:cubicBezTo>
                    <a:lnTo>
                      <a:pt x="4085" y="5322"/>
                    </a:lnTo>
                    <a:cubicBezTo>
                      <a:pt x="4156" y="5251"/>
                      <a:pt x="4156" y="5144"/>
                      <a:pt x="4085" y="5072"/>
                    </a:cubicBezTo>
                    <a:lnTo>
                      <a:pt x="3549" y="4536"/>
                    </a:lnTo>
                    <a:cubicBezTo>
                      <a:pt x="3513" y="4512"/>
                      <a:pt x="3478" y="4489"/>
                      <a:pt x="3430" y="4489"/>
                    </a:cubicBezTo>
                    <a:cubicBezTo>
                      <a:pt x="3382" y="4489"/>
                      <a:pt x="3335" y="4512"/>
                      <a:pt x="3311" y="4536"/>
                    </a:cubicBezTo>
                    <a:lnTo>
                      <a:pt x="3097" y="4739"/>
                    </a:lnTo>
                    <a:cubicBezTo>
                      <a:pt x="2989" y="4679"/>
                      <a:pt x="2894" y="4643"/>
                      <a:pt x="2787" y="4608"/>
                    </a:cubicBezTo>
                    <a:lnTo>
                      <a:pt x="2787" y="4334"/>
                    </a:lnTo>
                    <a:cubicBezTo>
                      <a:pt x="2787" y="4239"/>
                      <a:pt x="2716" y="4155"/>
                      <a:pt x="2608" y="4155"/>
                    </a:cubicBezTo>
                    <a:lnTo>
                      <a:pt x="2180" y="4155"/>
                    </a:lnTo>
                    <a:lnTo>
                      <a:pt x="2180" y="1060"/>
                    </a:lnTo>
                    <a:lnTo>
                      <a:pt x="8788" y="1060"/>
                    </a:lnTo>
                    <a:cubicBezTo>
                      <a:pt x="8871" y="1060"/>
                      <a:pt x="8966" y="976"/>
                      <a:pt x="8966" y="881"/>
                    </a:cubicBezTo>
                    <a:cubicBezTo>
                      <a:pt x="8966" y="786"/>
                      <a:pt x="8895" y="702"/>
                      <a:pt x="8788" y="702"/>
                    </a:cubicBezTo>
                    <a:lnTo>
                      <a:pt x="1894" y="702"/>
                    </a:lnTo>
                    <a:lnTo>
                      <a:pt x="1894" y="345"/>
                    </a:lnTo>
                    <a:close/>
                    <a:moveTo>
                      <a:pt x="10681" y="6537"/>
                    </a:moveTo>
                    <a:lnTo>
                      <a:pt x="10681" y="6870"/>
                    </a:lnTo>
                    <a:lnTo>
                      <a:pt x="4430" y="6870"/>
                    </a:lnTo>
                    <a:cubicBezTo>
                      <a:pt x="4454" y="6846"/>
                      <a:pt x="4466" y="6798"/>
                      <a:pt x="4466" y="6751"/>
                    </a:cubicBezTo>
                    <a:lnTo>
                      <a:pt x="4466" y="6560"/>
                    </a:lnTo>
                    <a:lnTo>
                      <a:pt x="10562" y="6560"/>
                    </a:lnTo>
                    <a:cubicBezTo>
                      <a:pt x="10598" y="6560"/>
                      <a:pt x="10633" y="6548"/>
                      <a:pt x="10657" y="6537"/>
                    </a:cubicBezTo>
                    <a:close/>
                    <a:moveTo>
                      <a:pt x="2477" y="4524"/>
                    </a:moveTo>
                    <a:lnTo>
                      <a:pt x="2477" y="4763"/>
                    </a:lnTo>
                    <a:cubicBezTo>
                      <a:pt x="2477" y="4834"/>
                      <a:pt x="2537" y="4905"/>
                      <a:pt x="2608" y="4929"/>
                    </a:cubicBezTo>
                    <a:cubicBezTo>
                      <a:pt x="2775" y="4965"/>
                      <a:pt x="2942" y="5024"/>
                      <a:pt x="3073" y="5120"/>
                    </a:cubicBezTo>
                    <a:cubicBezTo>
                      <a:pt x="3099" y="5137"/>
                      <a:pt x="3128" y="5145"/>
                      <a:pt x="3157" y="5145"/>
                    </a:cubicBezTo>
                    <a:cubicBezTo>
                      <a:pt x="3206" y="5145"/>
                      <a:pt x="3253" y="5122"/>
                      <a:pt x="3275" y="5084"/>
                    </a:cubicBezTo>
                    <a:lnTo>
                      <a:pt x="3454" y="4905"/>
                    </a:lnTo>
                    <a:lnTo>
                      <a:pt x="3740" y="5191"/>
                    </a:lnTo>
                    <a:lnTo>
                      <a:pt x="3561" y="5370"/>
                    </a:lnTo>
                    <a:cubicBezTo>
                      <a:pt x="3501" y="5429"/>
                      <a:pt x="3490" y="5525"/>
                      <a:pt x="3537" y="5584"/>
                    </a:cubicBezTo>
                    <a:cubicBezTo>
                      <a:pt x="3620" y="5727"/>
                      <a:pt x="3680" y="5882"/>
                      <a:pt x="3728" y="6036"/>
                    </a:cubicBezTo>
                    <a:cubicBezTo>
                      <a:pt x="3740" y="6120"/>
                      <a:pt x="3811" y="6179"/>
                      <a:pt x="3894" y="6179"/>
                    </a:cubicBezTo>
                    <a:lnTo>
                      <a:pt x="4132" y="6179"/>
                    </a:lnTo>
                    <a:lnTo>
                      <a:pt x="4132" y="6572"/>
                    </a:lnTo>
                    <a:lnTo>
                      <a:pt x="3894" y="6572"/>
                    </a:lnTo>
                    <a:cubicBezTo>
                      <a:pt x="3811" y="6572"/>
                      <a:pt x="3740" y="6632"/>
                      <a:pt x="3728" y="6715"/>
                    </a:cubicBezTo>
                    <a:cubicBezTo>
                      <a:pt x="3680" y="6870"/>
                      <a:pt x="3620" y="7037"/>
                      <a:pt x="3537" y="7168"/>
                    </a:cubicBezTo>
                    <a:cubicBezTo>
                      <a:pt x="3490" y="7251"/>
                      <a:pt x="3501" y="7334"/>
                      <a:pt x="3561" y="7382"/>
                    </a:cubicBezTo>
                    <a:lnTo>
                      <a:pt x="3740" y="7560"/>
                    </a:lnTo>
                    <a:lnTo>
                      <a:pt x="3454" y="7834"/>
                    </a:lnTo>
                    <a:lnTo>
                      <a:pt x="3275" y="7656"/>
                    </a:lnTo>
                    <a:cubicBezTo>
                      <a:pt x="3238" y="7626"/>
                      <a:pt x="3193" y="7606"/>
                      <a:pt x="3149" y="7606"/>
                    </a:cubicBezTo>
                    <a:cubicBezTo>
                      <a:pt x="3122" y="7606"/>
                      <a:pt x="3096" y="7614"/>
                      <a:pt x="3073" y="7632"/>
                    </a:cubicBezTo>
                    <a:cubicBezTo>
                      <a:pt x="2918" y="7727"/>
                      <a:pt x="2775" y="7787"/>
                      <a:pt x="2608" y="7822"/>
                    </a:cubicBezTo>
                    <a:cubicBezTo>
                      <a:pt x="2537" y="7846"/>
                      <a:pt x="2477" y="7918"/>
                      <a:pt x="2477" y="7989"/>
                    </a:cubicBezTo>
                    <a:lnTo>
                      <a:pt x="2477" y="8227"/>
                    </a:lnTo>
                    <a:lnTo>
                      <a:pt x="2073" y="8227"/>
                    </a:lnTo>
                    <a:lnTo>
                      <a:pt x="2073" y="7989"/>
                    </a:lnTo>
                    <a:cubicBezTo>
                      <a:pt x="2073" y="7918"/>
                      <a:pt x="2013" y="7846"/>
                      <a:pt x="1942" y="7822"/>
                    </a:cubicBezTo>
                    <a:cubicBezTo>
                      <a:pt x="1775" y="7787"/>
                      <a:pt x="1608" y="7727"/>
                      <a:pt x="1477" y="7632"/>
                    </a:cubicBezTo>
                    <a:cubicBezTo>
                      <a:pt x="1450" y="7614"/>
                      <a:pt x="1419" y="7606"/>
                      <a:pt x="1390" y="7606"/>
                    </a:cubicBezTo>
                    <a:cubicBezTo>
                      <a:pt x="1342" y="7606"/>
                      <a:pt x="1297" y="7626"/>
                      <a:pt x="1275" y="7656"/>
                    </a:cubicBezTo>
                    <a:lnTo>
                      <a:pt x="1096" y="7834"/>
                    </a:lnTo>
                    <a:lnTo>
                      <a:pt x="811" y="7560"/>
                    </a:lnTo>
                    <a:lnTo>
                      <a:pt x="989" y="7382"/>
                    </a:lnTo>
                    <a:cubicBezTo>
                      <a:pt x="1049" y="7322"/>
                      <a:pt x="1061" y="7227"/>
                      <a:pt x="1013" y="7168"/>
                    </a:cubicBezTo>
                    <a:cubicBezTo>
                      <a:pt x="930" y="7025"/>
                      <a:pt x="870" y="6870"/>
                      <a:pt x="823" y="6715"/>
                    </a:cubicBezTo>
                    <a:cubicBezTo>
                      <a:pt x="811" y="6632"/>
                      <a:pt x="739" y="6572"/>
                      <a:pt x="656" y="6572"/>
                    </a:cubicBezTo>
                    <a:lnTo>
                      <a:pt x="418" y="6572"/>
                    </a:lnTo>
                    <a:lnTo>
                      <a:pt x="418" y="6179"/>
                    </a:lnTo>
                    <a:lnTo>
                      <a:pt x="656" y="6179"/>
                    </a:lnTo>
                    <a:cubicBezTo>
                      <a:pt x="739" y="6179"/>
                      <a:pt x="811" y="6120"/>
                      <a:pt x="823" y="6036"/>
                    </a:cubicBezTo>
                    <a:cubicBezTo>
                      <a:pt x="870" y="5882"/>
                      <a:pt x="930" y="5715"/>
                      <a:pt x="1013" y="5584"/>
                    </a:cubicBezTo>
                    <a:cubicBezTo>
                      <a:pt x="1061" y="5501"/>
                      <a:pt x="1049" y="5417"/>
                      <a:pt x="989" y="5370"/>
                    </a:cubicBezTo>
                    <a:lnTo>
                      <a:pt x="811" y="5191"/>
                    </a:lnTo>
                    <a:lnTo>
                      <a:pt x="1096" y="4905"/>
                    </a:lnTo>
                    <a:lnTo>
                      <a:pt x="1275" y="5084"/>
                    </a:lnTo>
                    <a:cubicBezTo>
                      <a:pt x="1313" y="5122"/>
                      <a:pt x="1360" y="5145"/>
                      <a:pt x="1405" y="5145"/>
                    </a:cubicBezTo>
                    <a:cubicBezTo>
                      <a:pt x="1430" y="5145"/>
                      <a:pt x="1456" y="5137"/>
                      <a:pt x="1477" y="5120"/>
                    </a:cubicBezTo>
                    <a:cubicBezTo>
                      <a:pt x="1632" y="5024"/>
                      <a:pt x="1775" y="4965"/>
                      <a:pt x="1942" y="4929"/>
                    </a:cubicBezTo>
                    <a:cubicBezTo>
                      <a:pt x="2013" y="4905"/>
                      <a:pt x="2073" y="4834"/>
                      <a:pt x="2073" y="4763"/>
                    </a:cubicBezTo>
                    <a:lnTo>
                      <a:pt x="2073" y="4524"/>
                    </a:lnTo>
                    <a:close/>
                    <a:moveTo>
                      <a:pt x="1715" y="0"/>
                    </a:moveTo>
                    <a:cubicBezTo>
                      <a:pt x="1632" y="0"/>
                      <a:pt x="1537" y="71"/>
                      <a:pt x="1537" y="179"/>
                    </a:cubicBezTo>
                    <a:lnTo>
                      <a:pt x="1537" y="881"/>
                    </a:lnTo>
                    <a:cubicBezTo>
                      <a:pt x="1537" y="964"/>
                      <a:pt x="1608" y="1060"/>
                      <a:pt x="1715" y="1060"/>
                    </a:cubicBezTo>
                    <a:lnTo>
                      <a:pt x="1835" y="1060"/>
                    </a:lnTo>
                    <a:lnTo>
                      <a:pt x="1835" y="4155"/>
                    </a:lnTo>
                    <a:cubicBezTo>
                      <a:pt x="1751" y="4167"/>
                      <a:pt x="1692" y="4239"/>
                      <a:pt x="1692" y="4310"/>
                    </a:cubicBezTo>
                    <a:lnTo>
                      <a:pt x="1692" y="4596"/>
                    </a:lnTo>
                    <a:cubicBezTo>
                      <a:pt x="1585" y="4632"/>
                      <a:pt x="1477" y="4667"/>
                      <a:pt x="1370" y="4727"/>
                    </a:cubicBezTo>
                    <a:lnTo>
                      <a:pt x="1168" y="4524"/>
                    </a:lnTo>
                    <a:cubicBezTo>
                      <a:pt x="1132" y="4489"/>
                      <a:pt x="1096" y="4477"/>
                      <a:pt x="1049" y="4477"/>
                    </a:cubicBezTo>
                    <a:cubicBezTo>
                      <a:pt x="1001" y="4477"/>
                      <a:pt x="953" y="4489"/>
                      <a:pt x="930" y="4524"/>
                    </a:cubicBezTo>
                    <a:lnTo>
                      <a:pt x="394" y="5060"/>
                    </a:lnTo>
                    <a:cubicBezTo>
                      <a:pt x="322" y="5132"/>
                      <a:pt x="322" y="5239"/>
                      <a:pt x="394" y="5310"/>
                    </a:cubicBezTo>
                    <a:lnTo>
                      <a:pt x="596" y="5525"/>
                    </a:lnTo>
                    <a:cubicBezTo>
                      <a:pt x="537" y="5620"/>
                      <a:pt x="501" y="5727"/>
                      <a:pt x="465" y="5834"/>
                    </a:cubicBezTo>
                    <a:lnTo>
                      <a:pt x="180" y="5834"/>
                    </a:lnTo>
                    <a:cubicBezTo>
                      <a:pt x="96" y="5834"/>
                      <a:pt x="1" y="5906"/>
                      <a:pt x="1" y="6013"/>
                    </a:cubicBezTo>
                    <a:lnTo>
                      <a:pt x="1" y="6751"/>
                    </a:lnTo>
                    <a:cubicBezTo>
                      <a:pt x="1" y="6846"/>
                      <a:pt x="84" y="6929"/>
                      <a:pt x="180" y="6929"/>
                    </a:cubicBezTo>
                    <a:lnTo>
                      <a:pt x="465" y="6929"/>
                    </a:lnTo>
                    <a:cubicBezTo>
                      <a:pt x="501" y="7037"/>
                      <a:pt x="537" y="7144"/>
                      <a:pt x="596" y="7251"/>
                    </a:cubicBezTo>
                    <a:lnTo>
                      <a:pt x="394" y="7453"/>
                    </a:lnTo>
                    <a:cubicBezTo>
                      <a:pt x="322" y="7525"/>
                      <a:pt x="322" y="7632"/>
                      <a:pt x="394" y="7703"/>
                    </a:cubicBezTo>
                    <a:lnTo>
                      <a:pt x="930" y="8239"/>
                    </a:lnTo>
                    <a:cubicBezTo>
                      <a:pt x="965" y="8281"/>
                      <a:pt x="1010" y="8302"/>
                      <a:pt x="1055" y="8302"/>
                    </a:cubicBezTo>
                    <a:cubicBezTo>
                      <a:pt x="1099" y="8302"/>
                      <a:pt x="1144" y="8281"/>
                      <a:pt x="1180" y="8239"/>
                    </a:cubicBezTo>
                    <a:lnTo>
                      <a:pt x="1394" y="8037"/>
                    </a:lnTo>
                    <a:cubicBezTo>
                      <a:pt x="1489" y="8096"/>
                      <a:pt x="1596" y="8144"/>
                      <a:pt x="1704" y="8168"/>
                    </a:cubicBezTo>
                    <a:lnTo>
                      <a:pt x="1704" y="8453"/>
                    </a:lnTo>
                    <a:cubicBezTo>
                      <a:pt x="1704" y="8537"/>
                      <a:pt x="1775" y="8632"/>
                      <a:pt x="1882" y="8632"/>
                    </a:cubicBezTo>
                    <a:lnTo>
                      <a:pt x="2620" y="8632"/>
                    </a:lnTo>
                    <a:cubicBezTo>
                      <a:pt x="2716" y="8632"/>
                      <a:pt x="2799" y="8549"/>
                      <a:pt x="2799" y="8453"/>
                    </a:cubicBezTo>
                    <a:lnTo>
                      <a:pt x="2799" y="8168"/>
                    </a:lnTo>
                    <a:cubicBezTo>
                      <a:pt x="2906" y="8144"/>
                      <a:pt x="3013" y="8096"/>
                      <a:pt x="3120" y="8037"/>
                    </a:cubicBezTo>
                    <a:lnTo>
                      <a:pt x="3323" y="8239"/>
                    </a:lnTo>
                    <a:cubicBezTo>
                      <a:pt x="3359" y="8281"/>
                      <a:pt x="3403" y="8302"/>
                      <a:pt x="3448" y="8302"/>
                    </a:cubicBezTo>
                    <a:cubicBezTo>
                      <a:pt x="3492" y="8302"/>
                      <a:pt x="3537" y="8281"/>
                      <a:pt x="3573" y="8239"/>
                    </a:cubicBezTo>
                    <a:lnTo>
                      <a:pt x="4109" y="7703"/>
                    </a:lnTo>
                    <a:cubicBezTo>
                      <a:pt x="4192" y="7632"/>
                      <a:pt x="4192" y="7525"/>
                      <a:pt x="4109" y="7453"/>
                    </a:cubicBezTo>
                    <a:lnTo>
                      <a:pt x="3906" y="7251"/>
                    </a:lnTo>
                    <a:cubicBezTo>
                      <a:pt x="3906" y="7227"/>
                      <a:pt x="3918" y="7227"/>
                      <a:pt x="3918" y="7215"/>
                    </a:cubicBezTo>
                    <a:lnTo>
                      <a:pt x="10871" y="7215"/>
                    </a:lnTo>
                    <a:cubicBezTo>
                      <a:pt x="10955" y="7215"/>
                      <a:pt x="11050" y="7144"/>
                      <a:pt x="11050" y="7037"/>
                    </a:cubicBezTo>
                    <a:lnTo>
                      <a:pt x="11050" y="6358"/>
                    </a:lnTo>
                    <a:cubicBezTo>
                      <a:pt x="11050" y="6263"/>
                      <a:pt x="10979" y="6179"/>
                      <a:pt x="10871" y="6179"/>
                    </a:cubicBezTo>
                    <a:lnTo>
                      <a:pt x="10752" y="6179"/>
                    </a:lnTo>
                    <a:lnTo>
                      <a:pt x="10752" y="1060"/>
                    </a:lnTo>
                    <a:lnTo>
                      <a:pt x="10836" y="1060"/>
                    </a:lnTo>
                    <a:cubicBezTo>
                      <a:pt x="10931" y="1060"/>
                      <a:pt x="11014" y="976"/>
                      <a:pt x="11014" y="881"/>
                    </a:cubicBezTo>
                    <a:lnTo>
                      <a:pt x="11014" y="179"/>
                    </a:lnTo>
                    <a:cubicBezTo>
                      <a:pt x="11014" y="83"/>
                      <a:pt x="10943" y="0"/>
                      <a:pt x="1083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2" name="Google Shape;196;gacdbefdb79_1_11">
                <a:extLst>
                  <a:ext uri="{FF2B5EF4-FFF2-40B4-BE49-F238E27FC236}">
                    <a16:creationId xmlns:a16="http://schemas.microsoft.com/office/drawing/2014/main" id="{D44D4070-B40D-4290-95D6-AA81C2C7D088}"/>
                  </a:ext>
                </a:extLst>
              </p:cNvPr>
              <p:cNvSpPr/>
              <p:nvPr/>
            </p:nvSpPr>
            <p:spPr>
              <a:xfrm>
                <a:off x="5784799" y="2125234"/>
                <a:ext cx="33390" cy="7050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215" extrusionOk="0">
                    <a:moveTo>
                      <a:pt x="691" y="334"/>
                    </a:moveTo>
                    <a:lnTo>
                      <a:pt x="691" y="1858"/>
                    </a:lnTo>
                    <a:lnTo>
                      <a:pt x="334" y="1858"/>
                    </a:lnTo>
                    <a:lnTo>
                      <a:pt x="334" y="334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72"/>
                      <a:pt x="1" y="179"/>
                    </a:cubicBezTo>
                    <a:lnTo>
                      <a:pt x="1" y="2036"/>
                    </a:lnTo>
                    <a:cubicBezTo>
                      <a:pt x="1" y="2120"/>
                      <a:pt x="72" y="2215"/>
                      <a:pt x="179" y="2215"/>
                    </a:cubicBezTo>
                    <a:lnTo>
                      <a:pt x="870" y="2215"/>
                    </a:lnTo>
                    <a:cubicBezTo>
                      <a:pt x="965" y="2215"/>
                      <a:pt x="1049" y="2144"/>
                      <a:pt x="1049" y="2036"/>
                    </a:cubicBezTo>
                    <a:lnTo>
                      <a:pt x="1049" y="179"/>
                    </a:lnTo>
                    <a:cubicBezTo>
                      <a:pt x="1049" y="72"/>
                      <a:pt x="965" y="0"/>
                      <a:pt x="8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3" name="Google Shape;197;gacdbefdb79_1_11">
                <a:extLst>
                  <a:ext uri="{FF2B5EF4-FFF2-40B4-BE49-F238E27FC236}">
                    <a16:creationId xmlns:a16="http://schemas.microsoft.com/office/drawing/2014/main" id="{D02801DF-C923-470F-B0EB-BD46FE4FD895}"/>
                  </a:ext>
                </a:extLst>
              </p:cNvPr>
              <p:cNvSpPr/>
              <p:nvPr/>
            </p:nvSpPr>
            <p:spPr>
              <a:xfrm>
                <a:off x="5824236" y="2097956"/>
                <a:ext cx="33740" cy="9778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072" extrusionOk="0">
                    <a:moveTo>
                      <a:pt x="703" y="345"/>
                    </a:moveTo>
                    <a:lnTo>
                      <a:pt x="703" y="2715"/>
                    </a:lnTo>
                    <a:lnTo>
                      <a:pt x="345" y="2715"/>
                    </a:lnTo>
                    <a:lnTo>
                      <a:pt x="345" y="345"/>
                    </a:lnTo>
                    <a:close/>
                    <a:moveTo>
                      <a:pt x="179" y="0"/>
                    </a:moveTo>
                    <a:cubicBezTo>
                      <a:pt x="95" y="0"/>
                      <a:pt x="0" y="84"/>
                      <a:pt x="0" y="179"/>
                    </a:cubicBezTo>
                    <a:lnTo>
                      <a:pt x="0" y="2893"/>
                    </a:lnTo>
                    <a:cubicBezTo>
                      <a:pt x="0" y="2977"/>
                      <a:pt x="83" y="3072"/>
                      <a:pt x="179" y="3072"/>
                    </a:cubicBezTo>
                    <a:lnTo>
                      <a:pt x="881" y="3072"/>
                    </a:lnTo>
                    <a:cubicBezTo>
                      <a:pt x="976" y="3072"/>
                      <a:pt x="1060" y="3001"/>
                      <a:pt x="1060" y="2893"/>
                    </a:cubicBezTo>
                    <a:lnTo>
                      <a:pt x="1060" y="179"/>
                    </a:lnTo>
                    <a:cubicBezTo>
                      <a:pt x="1048" y="84"/>
                      <a:pt x="976" y="0"/>
                      <a:pt x="88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4" name="Google Shape;198;gacdbefdb79_1_11">
                <a:extLst>
                  <a:ext uri="{FF2B5EF4-FFF2-40B4-BE49-F238E27FC236}">
                    <a16:creationId xmlns:a16="http://schemas.microsoft.com/office/drawing/2014/main" id="{DC9BDBE5-21D3-452B-95B8-2B3E7F2CFAD3}"/>
                  </a:ext>
                </a:extLst>
              </p:cNvPr>
              <p:cNvSpPr/>
              <p:nvPr/>
            </p:nvSpPr>
            <p:spPr>
              <a:xfrm>
                <a:off x="5864024" y="2111961"/>
                <a:ext cx="33740" cy="8342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621" extrusionOk="0">
                    <a:moveTo>
                      <a:pt x="703" y="358"/>
                    </a:moveTo>
                    <a:lnTo>
                      <a:pt x="703" y="2275"/>
                    </a:lnTo>
                    <a:lnTo>
                      <a:pt x="346" y="2275"/>
                    </a:lnTo>
                    <a:lnTo>
                      <a:pt x="346" y="358"/>
                    </a:lnTo>
                    <a:close/>
                    <a:moveTo>
                      <a:pt x="191" y="1"/>
                    </a:moveTo>
                    <a:cubicBezTo>
                      <a:pt x="96" y="1"/>
                      <a:pt x="0" y="72"/>
                      <a:pt x="0" y="179"/>
                    </a:cubicBezTo>
                    <a:lnTo>
                      <a:pt x="0" y="2442"/>
                    </a:lnTo>
                    <a:cubicBezTo>
                      <a:pt x="0" y="2525"/>
                      <a:pt x="84" y="2620"/>
                      <a:pt x="191" y="2620"/>
                    </a:cubicBezTo>
                    <a:lnTo>
                      <a:pt x="881" y="2620"/>
                    </a:lnTo>
                    <a:cubicBezTo>
                      <a:pt x="977" y="2620"/>
                      <a:pt x="1060" y="2537"/>
                      <a:pt x="1060" y="2442"/>
                    </a:cubicBezTo>
                    <a:lnTo>
                      <a:pt x="1060" y="179"/>
                    </a:lnTo>
                    <a:cubicBezTo>
                      <a:pt x="1048" y="84"/>
                      <a:pt x="977" y="1"/>
                      <a:pt x="88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5" name="Google Shape;199;gacdbefdb79_1_11">
                <a:extLst>
                  <a:ext uri="{FF2B5EF4-FFF2-40B4-BE49-F238E27FC236}">
                    <a16:creationId xmlns:a16="http://schemas.microsoft.com/office/drawing/2014/main" id="{AA9696F7-0E67-4F5B-A34B-327D9A82A5FD}"/>
                  </a:ext>
                </a:extLst>
              </p:cNvPr>
              <p:cNvSpPr/>
              <p:nvPr/>
            </p:nvSpPr>
            <p:spPr>
              <a:xfrm>
                <a:off x="5904193" y="2065744"/>
                <a:ext cx="33390" cy="129644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4073" extrusionOk="0">
                    <a:moveTo>
                      <a:pt x="691" y="357"/>
                    </a:moveTo>
                    <a:lnTo>
                      <a:pt x="691" y="3727"/>
                    </a:lnTo>
                    <a:lnTo>
                      <a:pt x="334" y="3727"/>
                    </a:lnTo>
                    <a:lnTo>
                      <a:pt x="334" y="357"/>
                    </a:lnTo>
                    <a:close/>
                    <a:moveTo>
                      <a:pt x="179" y="0"/>
                    </a:moveTo>
                    <a:cubicBezTo>
                      <a:pt x="72" y="24"/>
                      <a:pt x="0" y="95"/>
                      <a:pt x="0" y="179"/>
                    </a:cubicBezTo>
                    <a:lnTo>
                      <a:pt x="0" y="3894"/>
                    </a:lnTo>
                    <a:cubicBezTo>
                      <a:pt x="0" y="3977"/>
                      <a:pt x="72" y="4072"/>
                      <a:pt x="179" y="4072"/>
                    </a:cubicBezTo>
                    <a:lnTo>
                      <a:pt x="870" y="4072"/>
                    </a:lnTo>
                    <a:cubicBezTo>
                      <a:pt x="965" y="4072"/>
                      <a:pt x="1048" y="3989"/>
                      <a:pt x="1048" y="3894"/>
                    </a:cubicBezTo>
                    <a:lnTo>
                      <a:pt x="1048" y="179"/>
                    </a:lnTo>
                    <a:cubicBezTo>
                      <a:pt x="1048" y="95"/>
                      <a:pt x="977" y="0"/>
                      <a:pt x="8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6" name="Google Shape;200;gacdbefdb79_1_11">
                <a:extLst>
                  <a:ext uri="{FF2B5EF4-FFF2-40B4-BE49-F238E27FC236}">
                    <a16:creationId xmlns:a16="http://schemas.microsoft.com/office/drawing/2014/main" id="{D14B0BBF-935D-45AB-B062-159ED39C8CFA}"/>
                  </a:ext>
                </a:extLst>
              </p:cNvPr>
              <p:cNvSpPr/>
              <p:nvPr/>
            </p:nvSpPr>
            <p:spPr>
              <a:xfrm>
                <a:off x="5713563" y="2080131"/>
                <a:ext cx="4096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58" extrusionOk="0">
                    <a:moveTo>
                      <a:pt x="179" y="1"/>
                    </a:moveTo>
                    <a:cubicBezTo>
                      <a:pt x="96" y="1"/>
                      <a:pt x="1" y="72"/>
                      <a:pt x="1" y="179"/>
                    </a:cubicBezTo>
                    <a:cubicBezTo>
                      <a:pt x="12" y="263"/>
                      <a:pt x="96" y="358"/>
                      <a:pt x="179" y="358"/>
                    </a:cubicBezTo>
                    <a:lnTo>
                      <a:pt x="1108" y="358"/>
                    </a:lnTo>
                    <a:cubicBezTo>
                      <a:pt x="1191" y="358"/>
                      <a:pt x="1286" y="286"/>
                      <a:pt x="1286" y="179"/>
                    </a:cubicBezTo>
                    <a:cubicBezTo>
                      <a:pt x="1286" y="72"/>
                      <a:pt x="1203" y="1"/>
                      <a:pt x="11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7" name="Google Shape;201;gacdbefdb79_1_11">
                <a:extLst>
                  <a:ext uri="{FF2B5EF4-FFF2-40B4-BE49-F238E27FC236}">
                    <a16:creationId xmlns:a16="http://schemas.microsoft.com/office/drawing/2014/main" id="{35D0C387-7729-4B45-A559-863C294FCCCD}"/>
                  </a:ext>
                </a:extLst>
              </p:cNvPr>
              <p:cNvSpPr/>
              <p:nvPr/>
            </p:nvSpPr>
            <p:spPr>
              <a:xfrm>
                <a:off x="5713945" y="2097574"/>
                <a:ext cx="56880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8" extrusionOk="0">
                    <a:moveTo>
                      <a:pt x="179" y="0"/>
                    </a:moveTo>
                    <a:cubicBezTo>
                      <a:pt x="96" y="0"/>
                      <a:pt x="0" y="72"/>
                      <a:pt x="0" y="179"/>
                    </a:cubicBezTo>
                    <a:cubicBezTo>
                      <a:pt x="0" y="274"/>
                      <a:pt x="84" y="357"/>
                      <a:pt x="179" y="357"/>
                    </a:cubicBezTo>
                    <a:lnTo>
                      <a:pt x="1608" y="357"/>
                    </a:lnTo>
                    <a:cubicBezTo>
                      <a:pt x="1703" y="357"/>
                      <a:pt x="1786" y="286"/>
                      <a:pt x="1786" y="179"/>
                    </a:cubicBezTo>
                    <a:cubicBezTo>
                      <a:pt x="1774" y="72"/>
                      <a:pt x="1703" y="0"/>
                      <a:pt x="160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8" name="Google Shape;202;gacdbefdb79_1_11">
                <a:extLst>
                  <a:ext uri="{FF2B5EF4-FFF2-40B4-BE49-F238E27FC236}">
                    <a16:creationId xmlns:a16="http://schemas.microsoft.com/office/drawing/2014/main" id="{D0591A57-67C0-4E4C-A83F-5300417BF3A7}"/>
                  </a:ext>
                </a:extLst>
              </p:cNvPr>
              <p:cNvSpPr/>
              <p:nvPr/>
            </p:nvSpPr>
            <p:spPr>
              <a:xfrm>
                <a:off x="5713945" y="2114985"/>
                <a:ext cx="56880" cy="1142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9" extrusionOk="0">
                    <a:moveTo>
                      <a:pt x="179" y="1"/>
                    </a:moveTo>
                    <a:cubicBezTo>
                      <a:pt x="96" y="1"/>
                      <a:pt x="0" y="84"/>
                      <a:pt x="0" y="180"/>
                    </a:cubicBezTo>
                    <a:cubicBezTo>
                      <a:pt x="0" y="275"/>
                      <a:pt x="84" y="358"/>
                      <a:pt x="179" y="358"/>
                    </a:cubicBezTo>
                    <a:lnTo>
                      <a:pt x="1608" y="358"/>
                    </a:lnTo>
                    <a:cubicBezTo>
                      <a:pt x="1703" y="358"/>
                      <a:pt x="1786" y="287"/>
                      <a:pt x="1786" y="180"/>
                    </a:cubicBezTo>
                    <a:cubicBezTo>
                      <a:pt x="1774" y="84"/>
                      <a:pt x="1703" y="1"/>
                      <a:pt x="16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99" name="Google Shape;203;gacdbefdb79_1_11">
                <a:extLst>
                  <a:ext uri="{FF2B5EF4-FFF2-40B4-BE49-F238E27FC236}">
                    <a16:creationId xmlns:a16="http://schemas.microsoft.com/office/drawing/2014/main" id="{E514E99A-92ED-42FF-975C-E21F417CEE69}"/>
                  </a:ext>
                </a:extLst>
              </p:cNvPr>
              <p:cNvSpPr/>
              <p:nvPr/>
            </p:nvSpPr>
            <p:spPr>
              <a:xfrm>
                <a:off x="5713945" y="2132810"/>
                <a:ext cx="56880" cy="11013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46" extrusionOk="0">
                    <a:moveTo>
                      <a:pt x="179" y="1"/>
                    </a:moveTo>
                    <a:cubicBezTo>
                      <a:pt x="96" y="1"/>
                      <a:pt x="0" y="72"/>
                      <a:pt x="0" y="179"/>
                    </a:cubicBezTo>
                    <a:cubicBezTo>
                      <a:pt x="0" y="263"/>
                      <a:pt x="84" y="346"/>
                      <a:pt x="179" y="346"/>
                    </a:cubicBezTo>
                    <a:lnTo>
                      <a:pt x="1608" y="346"/>
                    </a:lnTo>
                    <a:cubicBezTo>
                      <a:pt x="1703" y="346"/>
                      <a:pt x="1786" y="274"/>
                      <a:pt x="1786" y="179"/>
                    </a:cubicBezTo>
                    <a:cubicBezTo>
                      <a:pt x="1774" y="72"/>
                      <a:pt x="1703" y="1"/>
                      <a:pt x="160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0" name="Google Shape;204;gacdbefdb79_1_11">
                <a:extLst>
                  <a:ext uri="{FF2B5EF4-FFF2-40B4-BE49-F238E27FC236}">
                    <a16:creationId xmlns:a16="http://schemas.microsoft.com/office/drawing/2014/main" id="{00082503-2751-4FE1-AC47-27BF5179C3F8}"/>
                  </a:ext>
                </a:extLst>
              </p:cNvPr>
              <p:cNvSpPr/>
              <p:nvPr/>
            </p:nvSpPr>
            <p:spPr>
              <a:xfrm>
                <a:off x="5663526" y="2182464"/>
                <a:ext cx="69389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156" extrusionOk="0">
                    <a:moveTo>
                      <a:pt x="1084" y="0"/>
                    </a:moveTo>
                    <a:cubicBezTo>
                      <a:pt x="489" y="0"/>
                      <a:pt x="1" y="488"/>
                      <a:pt x="1" y="1084"/>
                    </a:cubicBezTo>
                    <a:cubicBezTo>
                      <a:pt x="1" y="1322"/>
                      <a:pt x="72" y="1548"/>
                      <a:pt x="215" y="1739"/>
                    </a:cubicBezTo>
                    <a:cubicBezTo>
                      <a:pt x="250" y="1780"/>
                      <a:pt x="300" y="1806"/>
                      <a:pt x="351" y="1806"/>
                    </a:cubicBezTo>
                    <a:cubicBezTo>
                      <a:pt x="387" y="1806"/>
                      <a:pt x="423" y="1792"/>
                      <a:pt x="453" y="1762"/>
                    </a:cubicBezTo>
                    <a:cubicBezTo>
                      <a:pt x="537" y="1715"/>
                      <a:pt x="549" y="1608"/>
                      <a:pt x="489" y="1524"/>
                    </a:cubicBezTo>
                    <a:cubicBezTo>
                      <a:pt x="382" y="1393"/>
                      <a:pt x="334" y="1250"/>
                      <a:pt x="334" y="1084"/>
                    </a:cubicBezTo>
                    <a:cubicBezTo>
                      <a:pt x="334" y="679"/>
                      <a:pt x="668" y="334"/>
                      <a:pt x="1084" y="334"/>
                    </a:cubicBezTo>
                    <a:cubicBezTo>
                      <a:pt x="1489" y="334"/>
                      <a:pt x="1823" y="667"/>
                      <a:pt x="1823" y="1084"/>
                    </a:cubicBezTo>
                    <a:cubicBezTo>
                      <a:pt x="1823" y="1334"/>
                      <a:pt x="1703" y="1560"/>
                      <a:pt x="1501" y="1691"/>
                    </a:cubicBezTo>
                    <a:cubicBezTo>
                      <a:pt x="1489" y="1691"/>
                      <a:pt x="1489" y="1715"/>
                      <a:pt x="1465" y="1715"/>
                    </a:cubicBezTo>
                    <a:lnTo>
                      <a:pt x="1453" y="1715"/>
                    </a:lnTo>
                    <a:lnTo>
                      <a:pt x="1442" y="1727"/>
                    </a:lnTo>
                    <a:lnTo>
                      <a:pt x="1430" y="1727"/>
                    </a:lnTo>
                    <a:cubicBezTo>
                      <a:pt x="1406" y="1727"/>
                      <a:pt x="1406" y="1739"/>
                      <a:pt x="1394" y="1739"/>
                    </a:cubicBezTo>
                    <a:cubicBezTo>
                      <a:pt x="1382" y="1739"/>
                      <a:pt x="1382" y="1751"/>
                      <a:pt x="1370" y="1751"/>
                    </a:cubicBezTo>
                    <a:lnTo>
                      <a:pt x="1346" y="1751"/>
                    </a:lnTo>
                    <a:cubicBezTo>
                      <a:pt x="1346" y="1751"/>
                      <a:pt x="1334" y="1751"/>
                      <a:pt x="1334" y="1774"/>
                    </a:cubicBezTo>
                    <a:lnTo>
                      <a:pt x="1322" y="1774"/>
                    </a:lnTo>
                    <a:cubicBezTo>
                      <a:pt x="1311" y="1774"/>
                      <a:pt x="1311" y="1774"/>
                      <a:pt x="1287" y="1786"/>
                    </a:cubicBezTo>
                    <a:cubicBezTo>
                      <a:pt x="1275" y="1786"/>
                      <a:pt x="1275" y="1786"/>
                      <a:pt x="1263" y="1798"/>
                    </a:cubicBezTo>
                    <a:lnTo>
                      <a:pt x="834" y="1798"/>
                    </a:lnTo>
                    <a:cubicBezTo>
                      <a:pt x="811" y="1798"/>
                      <a:pt x="811" y="1798"/>
                      <a:pt x="799" y="1786"/>
                    </a:cubicBezTo>
                    <a:cubicBezTo>
                      <a:pt x="787" y="1786"/>
                      <a:pt x="787" y="1786"/>
                      <a:pt x="775" y="1774"/>
                    </a:cubicBezTo>
                    <a:lnTo>
                      <a:pt x="751" y="1774"/>
                    </a:lnTo>
                    <a:cubicBezTo>
                      <a:pt x="732" y="1766"/>
                      <a:pt x="712" y="1762"/>
                      <a:pt x="691" y="1762"/>
                    </a:cubicBezTo>
                    <a:cubicBezTo>
                      <a:pt x="623" y="1762"/>
                      <a:pt x="555" y="1805"/>
                      <a:pt x="537" y="1870"/>
                    </a:cubicBezTo>
                    <a:cubicBezTo>
                      <a:pt x="501" y="1965"/>
                      <a:pt x="549" y="2072"/>
                      <a:pt x="632" y="2096"/>
                    </a:cubicBezTo>
                    <a:lnTo>
                      <a:pt x="656" y="2096"/>
                    </a:lnTo>
                    <a:cubicBezTo>
                      <a:pt x="668" y="2096"/>
                      <a:pt x="680" y="2108"/>
                      <a:pt x="691" y="2108"/>
                    </a:cubicBezTo>
                    <a:cubicBezTo>
                      <a:pt x="715" y="2108"/>
                      <a:pt x="727" y="2132"/>
                      <a:pt x="739" y="2132"/>
                    </a:cubicBezTo>
                    <a:lnTo>
                      <a:pt x="751" y="2132"/>
                    </a:lnTo>
                    <a:cubicBezTo>
                      <a:pt x="775" y="2132"/>
                      <a:pt x="787" y="2132"/>
                      <a:pt x="787" y="2143"/>
                    </a:cubicBezTo>
                    <a:lnTo>
                      <a:pt x="799" y="2143"/>
                    </a:lnTo>
                    <a:cubicBezTo>
                      <a:pt x="811" y="2143"/>
                      <a:pt x="834" y="2143"/>
                      <a:pt x="846" y="2155"/>
                    </a:cubicBezTo>
                    <a:lnTo>
                      <a:pt x="1156" y="2155"/>
                    </a:lnTo>
                    <a:cubicBezTo>
                      <a:pt x="1168" y="2155"/>
                      <a:pt x="1180" y="2155"/>
                      <a:pt x="1203" y="2143"/>
                    </a:cubicBezTo>
                    <a:lnTo>
                      <a:pt x="1215" y="2143"/>
                    </a:lnTo>
                    <a:cubicBezTo>
                      <a:pt x="1227" y="2143"/>
                      <a:pt x="1239" y="2143"/>
                      <a:pt x="1239" y="2132"/>
                    </a:cubicBezTo>
                    <a:lnTo>
                      <a:pt x="1263" y="2132"/>
                    </a:lnTo>
                    <a:cubicBezTo>
                      <a:pt x="1275" y="2132"/>
                      <a:pt x="1287" y="2108"/>
                      <a:pt x="1299" y="2108"/>
                    </a:cubicBezTo>
                    <a:cubicBezTo>
                      <a:pt x="1322" y="2108"/>
                      <a:pt x="1334" y="2096"/>
                      <a:pt x="1346" y="2096"/>
                    </a:cubicBezTo>
                    <a:lnTo>
                      <a:pt x="1358" y="2096"/>
                    </a:lnTo>
                    <a:cubicBezTo>
                      <a:pt x="1382" y="2096"/>
                      <a:pt x="1382" y="2084"/>
                      <a:pt x="1394" y="2084"/>
                    </a:cubicBezTo>
                    <a:lnTo>
                      <a:pt x="1406" y="2084"/>
                    </a:lnTo>
                    <a:cubicBezTo>
                      <a:pt x="1418" y="2084"/>
                      <a:pt x="1442" y="2072"/>
                      <a:pt x="1453" y="2072"/>
                    </a:cubicBezTo>
                    <a:cubicBezTo>
                      <a:pt x="1465" y="2072"/>
                      <a:pt x="1477" y="2048"/>
                      <a:pt x="1501" y="2048"/>
                    </a:cubicBezTo>
                    <a:lnTo>
                      <a:pt x="1513" y="2048"/>
                    </a:lnTo>
                    <a:cubicBezTo>
                      <a:pt x="1525" y="2048"/>
                      <a:pt x="1525" y="2036"/>
                      <a:pt x="1537" y="2036"/>
                    </a:cubicBezTo>
                    <a:lnTo>
                      <a:pt x="1561" y="2036"/>
                    </a:lnTo>
                    <a:cubicBezTo>
                      <a:pt x="1573" y="2024"/>
                      <a:pt x="1584" y="2024"/>
                      <a:pt x="1596" y="2012"/>
                    </a:cubicBezTo>
                    <a:cubicBezTo>
                      <a:pt x="1894" y="1798"/>
                      <a:pt x="2073" y="1465"/>
                      <a:pt x="2073" y="1096"/>
                    </a:cubicBezTo>
                    <a:cubicBezTo>
                      <a:pt x="2180" y="488"/>
                      <a:pt x="1692" y="0"/>
                      <a:pt x="10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</p:grpSp>
        <p:grpSp>
          <p:nvGrpSpPr>
            <p:cNvPr id="101" name="Google Shape;205;gacdbefdb79_1_11">
              <a:extLst>
                <a:ext uri="{FF2B5EF4-FFF2-40B4-BE49-F238E27FC236}">
                  <a16:creationId xmlns:a16="http://schemas.microsoft.com/office/drawing/2014/main" id="{61C33808-15D2-402E-AD35-93302A701D55}"/>
                </a:ext>
              </a:extLst>
            </p:cNvPr>
            <p:cNvGrpSpPr/>
            <p:nvPr/>
          </p:nvGrpSpPr>
          <p:grpSpPr>
            <a:xfrm>
              <a:off x="3348906" y="3316568"/>
              <a:ext cx="350576" cy="280454"/>
              <a:chOff x="7500054" y="2934735"/>
              <a:chExt cx="350576" cy="280454"/>
            </a:xfrm>
          </p:grpSpPr>
          <p:sp>
            <p:nvSpPr>
              <p:cNvPr id="102" name="Google Shape;206;gacdbefdb79_1_11">
                <a:extLst>
                  <a:ext uri="{FF2B5EF4-FFF2-40B4-BE49-F238E27FC236}">
                    <a16:creationId xmlns:a16="http://schemas.microsoft.com/office/drawing/2014/main" id="{04B9E9EB-6144-4024-AC8B-454C4A1D95D6}"/>
                  </a:ext>
                </a:extLst>
              </p:cNvPr>
              <p:cNvSpPr/>
              <p:nvPr/>
            </p:nvSpPr>
            <p:spPr>
              <a:xfrm>
                <a:off x="7571671" y="2959371"/>
                <a:ext cx="191426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322" extrusionOk="0">
                    <a:moveTo>
                      <a:pt x="156" y="0"/>
                    </a:moveTo>
                    <a:cubicBezTo>
                      <a:pt x="72" y="0"/>
                      <a:pt x="1" y="71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5847" y="322"/>
                    </a:lnTo>
                    <a:cubicBezTo>
                      <a:pt x="5930" y="322"/>
                      <a:pt x="6014" y="250"/>
                      <a:pt x="6014" y="167"/>
                    </a:cubicBezTo>
                    <a:cubicBezTo>
                      <a:pt x="6014" y="71"/>
                      <a:pt x="5930" y="0"/>
                      <a:pt x="58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3" name="Google Shape;207;gacdbefdb79_1_11">
                <a:extLst>
                  <a:ext uri="{FF2B5EF4-FFF2-40B4-BE49-F238E27FC236}">
                    <a16:creationId xmlns:a16="http://schemas.microsoft.com/office/drawing/2014/main" id="{2A1E530D-77EF-463B-86DB-9E04AC923510}"/>
                  </a:ext>
                </a:extLst>
              </p:cNvPr>
              <p:cNvSpPr/>
              <p:nvPr/>
            </p:nvSpPr>
            <p:spPr>
              <a:xfrm>
                <a:off x="7500054" y="2934735"/>
                <a:ext cx="350576" cy="280454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8811" extrusionOk="0">
                    <a:moveTo>
                      <a:pt x="1501" y="310"/>
                    </a:moveTo>
                    <a:lnTo>
                      <a:pt x="1501" y="1560"/>
                    </a:lnTo>
                    <a:lnTo>
                      <a:pt x="310" y="1560"/>
                    </a:lnTo>
                    <a:lnTo>
                      <a:pt x="310" y="417"/>
                    </a:lnTo>
                    <a:cubicBezTo>
                      <a:pt x="310" y="357"/>
                      <a:pt x="358" y="310"/>
                      <a:pt x="417" y="310"/>
                    </a:cubicBezTo>
                    <a:close/>
                    <a:moveTo>
                      <a:pt x="8990" y="310"/>
                    </a:moveTo>
                    <a:cubicBezTo>
                      <a:pt x="9049" y="310"/>
                      <a:pt x="9097" y="357"/>
                      <a:pt x="9097" y="417"/>
                    </a:cubicBezTo>
                    <a:lnTo>
                      <a:pt x="9097" y="1560"/>
                    </a:lnTo>
                    <a:lnTo>
                      <a:pt x="1834" y="1560"/>
                    </a:lnTo>
                    <a:lnTo>
                      <a:pt x="1834" y="310"/>
                    </a:lnTo>
                    <a:close/>
                    <a:moveTo>
                      <a:pt x="10419" y="3453"/>
                    </a:moveTo>
                    <a:cubicBezTo>
                      <a:pt x="10561" y="3453"/>
                      <a:pt x="10704" y="3572"/>
                      <a:pt x="10704" y="3739"/>
                    </a:cubicBezTo>
                    <a:cubicBezTo>
                      <a:pt x="10704" y="3893"/>
                      <a:pt x="10561" y="4013"/>
                      <a:pt x="10419" y="4013"/>
                    </a:cubicBezTo>
                    <a:cubicBezTo>
                      <a:pt x="10264" y="4013"/>
                      <a:pt x="10133" y="3893"/>
                      <a:pt x="10133" y="3739"/>
                    </a:cubicBezTo>
                    <a:cubicBezTo>
                      <a:pt x="10133" y="3572"/>
                      <a:pt x="10252" y="3453"/>
                      <a:pt x="10419" y="3453"/>
                    </a:cubicBezTo>
                    <a:close/>
                    <a:moveTo>
                      <a:pt x="6537" y="4786"/>
                    </a:moveTo>
                    <a:cubicBezTo>
                      <a:pt x="6680" y="4786"/>
                      <a:pt x="6811" y="4906"/>
                      <a:pt x="6811" y="5072"/>
                    </a:cubicBezTo>
                    <a:cubicBezTo>
                      <a:pt x="6811" y="5239"/>
                      <a:pt x="6680" y="5358"/>
                      <a:pt x="6537" y="5358"/>
                    </a:cubicBezTo>
                    <a:cubicBezTo>
                      <a:pt x="6382" y="5358"/>
                      <a:pt x="6251" y="5239"/>
                      <a:pt x="6251" y="5072"/>
                    </a:cubicBezTo>
                    <a:cubicBezTo>
                      <a:pt x="6251" y="4906"/>
                      <a:pt x="6370" y="4786"/>
                      <a:pt x="6537" y="4786"/>
                    </a:cubicBezTo>
                    <a:close/>
                    <a:moveTo>
                      <a:pt x="8240" y="6156"/>
                    </a:moveTo>
                    <a:cubicBezTo>
                      <a:pt x="8394" y="6156"/>
                      <a:pt x="8525" y="6275"/>
                      <a:pt x="8525" y="6441"/>
                    </a:cubicBezTo>
                    <a:cubicBezTo>
                      <a:pt x="8525" y="6608"/>
                      <a:pt x="8394" y="6727"/>
                      <a:pt x="8240" y="6727"/>
                    </a:cubicBezTo>
                    <a:cubicBezTo>
                      <a:pt x="8097" y="6727"/>
                      <a:pt x="7966" y="6608"/>
                      <a:pt x="7966" y="6441"/>
                    </a:cubicBezTo>
                    <a:cubicBezTo>
                      <a:pt x="7966" y="6299"/>
                      <a:pt x="8073" y="6156"/>
                      <a:pt x="8240" y="6156"/>
                    </a:cubicBezTo>
                    <a:close/>
                    <a:moveTo>
                      <a:pt x="4811" y="6382"/>
                    </a:moveTo>
                    <a:cubicBezTo>
                      <a:pt x="4954" y="6382"/>
                      <a:pt x="5085" y="6501"/>
                      <a:pt x="5085" y="6668"/>
                    </a:cubicBezTo>
                    <a:cubicBezTo>
                      <a:pt x="5085" y="6834"/>
                      <a:pt x="4954" y="6953"/>
                      <a:pt x="4811" y="6953"/>
                    </a:cubicBezTo>
                    <a:cubicBezTo>
                      <a:pt x="4656" y="6953"/>
                      <a:pt x="4525" y="6834"/>
                      <a:pt x="4525" y="6668"/>
                    </a:cubicBezTo>
                    <a:cubicBezTo>
                      <a:pt x="4525" y="6501"/>
                      <a:pt x="4644" y="6382"/>
                      <a:pt x="4811" y="6382"/>
                    </a:cubicBezTo>
                    <a:close/>
                    <a:moveTo>
                      <a:pt x="417" y="0"/>
                    </a:moveTo>
                    <a:cubicBezTo>
                      <a:pt x="179" y="0"/>
                      <a:pt x="1" y="143"/>
                      <a:pt x="1" y="417"/>
                    </a:cubicBezTo>
                    <a:lnTo>
                      <a:pt x="1" y="8382"/>
                    </a:lnTo>
                    <a:cubicBezTo>
                      <a:pt x="1" y="8620"/>
                      <a:pt x="191" y="8787"/>
                      <a:pt x="417" y="8787"/>
                    </a:cubicBezTo>
                    <a:lnTo>
                      <a:pt x="4513" y="8787"/>
                    </a:lnTo>
                    <a:cubicBezTo>
                      <a:pt x="4596" y="8787"/>
                      <a:pt x="4668" y="8715"/>
                      <a:pt x="4668" y="8632"/>
                    </a:cubicBezTo>
                    <a:cubicBezTo>
                      <a:pt x="4668" y="8537"/>
                      <a:pt x="4596" y="8465"/>
                      <a:pt x="4513" y="8465"/>
                    </a:cubicBezTo>
                    <a:lnTo>
                      <a:pt x="417" y="8465"/>
                    </a:lnTo>
                    <a:cubicBezTo>
                      <a:pt x="358" y="8465"/>
                      <a:pt x="310" y="8418"/>
                      <a:pt x="310" y="8358"/>
                    </a:cubicBezTo>
                    <a:lnTo>
                      <a:pt x="310" y="1869"/>
                    </a:lnTo>
                    <a:lnTo>
                      <a:pt x="9073" y="1869"/>
                    </a:lnTo>
                    <a:lnTo>
                      <a:pt x="9073" y="5144"/>
                    </a:lnTo>
                    <a:lnTo>
                      <a:pt x="8502" y="5894"/>
                    </a:lnTo>
                    <a:cubicBezTo>
                      <a:pt x="8418" y="5846"/>
                      <a:pt x="8335" y="5834"/>
                      <a:pt x="8240" y="5834"/>
                    </a:cubicBezTo>
                    <a:cubicBezTo>
                      <a:pt x="8109" y="5834"/>
                      <a:pt x="7978" y="5870"/>
                      <a:pt x="7871" y="5965"/>
                    </a:cubicBezTo>
                    <a:lnTo>
                      <a:pt x="7073" y="5322"/>
                    </a:lnTo>
                    <a:cubicBezTo>
                      <a:pt x="7109" y="5251"/>
                      <a:pt x="7132" y="5156"/>
                      <a:pt x="7132" y="5060"/>
                    </a:cubicBezTo>
                    <a:cubicBezTo>
                      <a:pt x="7132" y="4727"/>
                      <a:pt x="6859" y="4441"/>
                      <a:pt x="6513" y="4441"/>
                    </a:cubicBezTo>
                    <a:cubicBezTo>
                      <a:pt x="6192" y="4441"/>
                      <a:pt x="5906" y="4715"/>
                      <a:pt x="5906" y="5060"/>
                    </a:cubicBezTo>
                    <a:cubicBezTo>
                      <a:pt x="5906" y="5167"/>
                      <a:pt x="5942" y="5263"/>
                      <a:pt x="5978" y="5358"/>
                    </a:cubicBezTo>
                    <a:lnTo>
                      <a:pt x="5108" y="6144"/>
                    </a:lnTo>
                    <a:cubicBezTo>
                      <a:pt x="5013" y="6084"/>
                      <a:pt x="4906" y="6049"/>
                      <a:pt x="4787" y="6049"/>
                    </a:cubicBezTo>
                    <a:cubicBezTo>
                      <a:pt x="4465" y="6049"/>
                      <a:pt x="4180" y="6322"/>
                      <a:pt x="4180" y="6668"/>
                    </a:cubicBezTo>
                    <a:cubicBezTo>
                      <a:pt x="4180" y="6989"/>
                      <a:pt x="4454" y="7275"/>
                      <a:pt x="4787" y="7275"/>
                    </a:cubicBezTo>
                    <a:cubicBezTo>
                      <a:pt x="5132" y="7275"/>
                      <a:pt x="5406" y="7001"/>
                      <a:pt x="5406" y="6668"/>
                    </a:cubicBezTo>
                    <a:cubicBezTo>
                      <a:pt x="5406" y="6560"/>
                      <a:pt x="5370" y="6465"/>
                      <a:pt x="5323" y="6382"/>
                    </a:cubicBezTo>
                    <a:lnTo>
                      <a:pt x="6204" y="5572"/>
                    </a:lnTo>
                    <a:cubicBezTo>
                      <a:pt x="6299" y="5620"/>
                      <a:pt x="6394" y="5656"/>
                      <a:pt x="6501" y="5656"/>
                    </a:cubicBezTo>
                    <a:cubicBezTo>
                      <a:pt x="6620" y="5656"/>
                      <a:pt x="6740" y="5620"/>
                      <a:pt x="6835" y="5548"/>
                    </a:cubicBezTo>
                    <a:lnTo>
                      <a:pt x="7644" y="6203"/>
                    </a:lnTo>
                    <a:cubicBezTo>
                      <a:pt x="7621" y="6263"/>
                      <a:pt x="7609" y="6334"/>
                      <a:pt x="7609" y="6406"/>
                    </a:cubicBezTo>
                    <a:cubicBezTo>
                      <a:pt x="7609" y="6739"/>
                      <a:pt x="7871" y="7025"/>
                      <a:pt x="8216" y="7025"/>
                    </a:cubicBezTo>
                    <a:cubicBezTo>
                      <a:pt x="8561" y="7025"/>
                      <a:pt x="8823" y="6751"/>
                      <a:pt x="8823" y="6406"/>
                    </a:cubicBezTo>
                    <a:cubicBezTo>
                      <a:pt x="8823" y="6287"/>
                      <a:pt x="8799" y="6168"/>
                      <a:pt x="8716" y="6084"/>
                    </a:cubicBezTo>
                    <a:lnTo>
                      <a:pt x="9061" y="5656"/>
                    </a:lnTo>
                    <a:lnTo>
                      <a:pt x="9061" y="8382"/>
                    </a:lnTo>
                    <a:cubicBezTo>
                      <a:pt x="9061" y="8442"/>
                      <a:pt x="9014" y="8477"/>
                      <a:pt x="8954" y="8477"/>
                    </a:cubicBezTo>
                    <a:lnTo>
                      <a:pt x="5227" y="8477"/>
                    </a:lnTo>
                    <a:cubicBezTo>
                      <a:pt x="5132" y="8477"/>
                      <a:pt x="5061" y="8561"/>
                      <a:pt x="5061" y="8644"/>
                    </a:cubicBezTo>
                    <a:cubicBezTo>
                      <a:pt x="5061" y="8739"/>
                      <a:pt x="5132" y="8811"/>
                      <a:pt x="5227" y="8811"/>
                    </a:cubicBezTo>
                    <a:lnTo>
                      <a:pt x="8954" y="8811"/>
                    </a:lnTo>
                    <a:cubicBezTo>
                      <a:pt x="9192" y="8811"/>
                      <a:pt x="9371" y="8620"/>
                      <a:pt x="9371" y="8394"/>
                    </a:cubicBezTo>
                    <a:lnTo>
                      <a:pt x="9371" y="5287"/>
                    </a:lnTo>
                    <a:lnTo>
                      <a:pt x="10145" y="4298"/>
                    </a:lnTo>
                    <a:cubicBezTo>
                      <a:pt x="10228" y="4334"/>
                      <a:pt x="10299" y="4346"/>
                      <a:pt x="10383" y="4346"/>
                    </a:cubicBezTo>
                    <a:cubicBezTo>
                      <a:pt x="10716" y="4346"/>
                      <a:pt x="10990" y="4072"/>
                      <a:pt x="10990" y="3739"/>
                    </a:cubicBezTo>
                    <a:cubicBezTo>
                      <a:pt x="11014" y="3405"/>
                      <a:pt x="10740" y="3131"/>
                      <a:pt x="10419" y="3131"/>
                    </a:cubicBezTo>
                    <a:cubicBezTo>
                      <a:pt x="10085" y="3131"/>
                      <a:pt x="9811" y="3405"/>
                      <a:pt x="9811" y="3751"/>
                    </a:cubicBezTo>
                    <a:cubicBezTo>
                      <a:pt x="9811" y="3882"/>
                      <a:pt x="9847" y="4001"/>
                      <a:pt x="9930" y="4108"/>
                    </a:cubicBezTo>
                    <a:lnTo>
                      <a:pt x="9407" y="4763"/>
                    </a:lnTo>
                    <a:lnTo>
                      <a:pt x="9407" y="381"/>
                    </a:lnTo>
                    <a:cubicBezTo>
                      <a:pt x="9407" y="191"/>
                      <a:pt x="9276" y="0"/>
                      <a:pt x="899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4" name="Google Shape;208;gacdbefdb79_1_11">
                <a:extLst>
                  <a:ext uri="{FF2B5EF4-FFF2-40B4-BE49-F238E27FC236}">
                    <a16:creationId xmlns:a16="http://schemas.microsoft.com/office/drawing/2014/main" id="{18B9E63B-2355-4304-A244-C30D7E85B887}"/>
                  </a:ext>
                </a:extLst>
              </p:cNvPr>
              <p:cNvSpPr/>
              <p:nvPr/>
            </p:nvSpPr>
            <p:spPr>
              <a:xfrm>
                <a:off x="7539459" y="3074564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5" name="Google Shape;209;gacdbefdb79_1_11">
                <a:extLst>
                  <a:ext uri="{FF2B5EF4-FFF2-40B4-BE49-F238E27FC236}">
                    <a16:creationId xmlns:a16="http://schemas.microsoft.com/office/drawing/2014/main" id="{B27617ED-49E9-441F-AA6B-FF121572F960}"/>
                  </a:ext>
                </a:extLst>
              </p:cNvPr>
              <p:cNvSpPr/>
              <p:nvPr/>
            </p:nvSpPr>
            <p:spPr>
              <a:xfrm>
                <a:off x="7539459" y="3099582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6" name="Google Shape;210;gacdbefdb79_1_11">
                <a:extLst>
                  <a:ext uri="{FF2B5EF4-FFF2-40B4-BE49-F238E27FC236}">
                    <a16:creationId xmlns:a16="http://schemas.microsoft.com/office/drawing/2014/main" id="{013EA769-90E3-4689-907C-3B6A53198FA8}"/>
                  </a:ext>
                </a:extLst>
              </p:cNvPr>
              <p:cNvSpPr/>
              <p:nvPr/>
            </p:nvSpPr>
            <p:spPr>
              <a:xfrm>
                <a:off x="7539459" y="3124601"/>
                <a:ext cx="82663" cy="106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4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7" name="Google Shape;211;gacdbefdb79_1_11">
                <a:extLst>
                  <a:ext uri="{FF2B5EF4-FFF2-40B4-BE49-F238E27FC236}">
                    <a16:creationId xmlns:a16="http://schemas.microsoft.com/office/drawing/2014/main" id="{77BD6DBC-1F45-45A5-BBEA-75EB10983855}"/>
                  </a:ext>
                </a:extLst>
              </p:cNvPr>
              <p:cNvSpPr/>
              <p:nvPr/>
            </p:nvSpPr>
            <p:spPr>
              <a:xfrm>
                <a:off x="7539459" y="3149587"/>
                <a:ext cx="82663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" extrusionOk="0">
                    <a:moveTo>
                      <a:pt x="156" y="1"/>
                    </a:moveTo>
                    <a:cubicBezTo>
                      <a:pt x="72" y="1"/>
                      <a:pt x="1" y="84"/>
                      <a:pt x="1" y="168"/>
                    </a:cubicBezTo>
                    <a:cubicBezTo>
                      <a:pt x="1" y="263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63"/>
                      <a:pt x="2596" y="168"/>
                    </a:cubicBezTo>
                    <a:cubicBezTo>
                      <a:pt x="2596" y="84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8" name="Google Shape;212;gacdbefdb79_1_11">
                <a:extLst>
                  <a:ext uri="{FF2B5EF4-FFF2-40B4-BE49-F238E27FC236}">
                    <a16:creationId xmlns:a16="http://schemas.microsoft.com/office/drawing/2014/main" id="{13FAFEA4-FB7C-4F35-91AE-3F28CD5008B2}"/>
                  </a:ext>
                </a:extLst>
              </p:cNvPr>
              <p:cNvSpPr/>
              <p:nvPr/>
            </p:nvSpPr>
            <p:spPr>
              <a:xfrm>
                <a:off x="7539459" y="3174988"/>
                <a:ext cx="82663" cy="1028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3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109" name="Google Shape;213;gacdbefdb79_1_11">
                <a:extLst>
                  <a:ext uri="{FF2B5EF4-FFF2-40B4-BE49-F238E27FC236}">
                    <a16:creationId xmlns:a16="http://schemas.microsoft.com/office/drawing/2014/main" id="{369E4F0D-1309-4858-B70C-DEAF3BAFA7C5}"/>
                  </a:ext>
                </a:extLst>
              </p:cNvPr>
              <p:cNvSpPr/>
              <p:nvPr/>
            </p:nvSpPr>
            <p:spPr>
              <a:xfrm>
                <a:off x="7539459" y="3011286"/>
                <a:ext cx="220614" cy="4739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89" extrusionOk="0">
                    <a:moveTo>
                      <a:pt x="418" y="0"/>
                    </a:moveTo>
                    <a:cubicBezTo>
                      <a:pt x="179" y="0"/>
                      <a:pt x="1" y="191"/>
                      <a:pt x="1" y="417"/>
                    </a:cubicBezTo>
                    <a:lnTo>
                      <a:pt x="1" y="1072"/>
                    </a:lnTo>
                    <a:cubicBezTo>
                      <a:pt x="1" y="1310"/>
                      <a:pt x="191" y="1488"/>
                      <a:pt x="418" y="1488"/>
                    </a:cubicBezTo>
                    <a:lnTo>
                      <a:pt x="3251" y="1488"/>
                    </a:lnTo>
                    <a:cubicBezTo>
                      <a:pt x="3346" y="1488"/>
                      <a:pt x="3418" y="1417"/>
                      <a:pt x="3418" y="1322"/>
                    </a:cubicBezTo>
                    <a:cubicBezTo>
                      <a:pt x="3418" y="1238"/>
                      <a:pt x="3346" y="1167"/>
                      <a:pt x="3251" y="1167"/>
                    </a:cubicBezTo>
                    <a:lnTo>
                      <a:pt x="418" y="1167"/>
                    </a:lnTo>
                    <a:cubicBezTo>
                      <a:pt x="358" y="1167"/>
                      <a:pt x="310" y="1119"/>
                      <a:pt x="310" y="1060"/>
                    </a:cubicBezTo>
                    <a:lnTo>
                      <a:pt x="310" y="405"/>
                    </a:lnTo>
                    <a:cubicBezTo>
                      <a:pt x="310" y="345"/>
                      <a:pt x="358" y="298"/>
                      <a:pt x="418" y="298"/>
                    </a:cubicBezTo>
                    <a:lnTo>
                      <a:pt x="6502" y="298"/>
                    </a:lnTo>
                    <a:cubicBezTo>
                      <a:pt x="6561" y="298"/>
                      <a:pt x="6609" y="345"/>
                      <a:pt x="6609" y="405"/>
                    </a:cubicBezTo>
                    <a:lnTo>
                      <a:pt x="6609" y="1060"/>
                    </a:lnTo>
                    <a:cubicBezTo>
                      <a:pt x="6609" y="1119"/>
                      <a:pt x="6561" y="1167"/>
                      <a:pt x="6502" y="1167"/>
                    </a:cubicBezTo>
                    <a:lnTo>
                      <a:pt x="4013" y="1167"/>
                    </a:lnTo>
                    <a:cubicBezTo>
                      <a:pt x="3930" y="1167"/>
                      <a:pt x="3847" y="1238"/>
                      <a:pt x="3847" y="1322"/>
                    </a:cubicBezTo>
                    <a:cubicBezTo>
                      <a:pt x="3847" y="1417"/>
                      <a:pt x="3930" y="1488"/>
                      <a:pt x="4013" y="1488"/>
                    </a:cubicBezTo>
                    <a:lnTo>
                      <a:pt x="6502" y="1488"/>
                    </a:lnTo>
                    <a:cubicBezTo>
                      <a:pt x="6740" y="1488"/>
                      <a:pt x="6918" y="1298"/>
                      <a:pt x="6918" y="1072"/>
                    </a:cubicBezTo>
                    <a:lnTo>
                      <a:pt x="6918" y="417"/>
                    </a:lnTo>
                    <a:cubicBezTo>
                      <a:pt x="6930" y="203"/>
                      <a:pt x="6740" y="0"/>
                      <a:pt x="650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</p:grpSp>
        <p:sp>
          <p:nvSpPr>
            <p:cNvPr id="110" name="Google Shape;1146;p30">
              <a:extLst>
                <a:ext uri="{FF2B5EF4-FFF2-40B4-BE49-F238E27FC236}">
                  <a16:creationId xmlns:a16="http://schemas.microsoft.com/office/drawing/2014/main" id="{FB041483-51CB-4E29-B4E3-DCC5F01E21D6}"/>
                </a:ext>
              </a:extLst>
            </p:cNvPr>
            <p:cNvSpPr/>
            <p:nvPr/>
          </p:nvSpPr>
          <p:spPr>
            <a:xfrm>
              <a:off x="6550406" y="1727700"/>
              <a:ext cx="1688100" cy="1688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 dirty="0"/>
            </a:p>
          </p:txBody>
        </p:sp>
        <p:cxnSp>
          <p:nvCxnSpPr>
            <p:cNvPr id="111" name="Google Shape;1165;p30">
              <a:extLst>
                <a:ext uri="{FF2B5EF4-FFF2-40B4-BE49-F238E27FC236}">
                  <a16:creationId xmlns:a16="http://schemas.microsoft.com/office/drawing/2014/main" id="{A241EBB7-BC11-4B47-8CDE-17FDB2774F95}"/>
                </a:ext>
              </a:extLst>
            </p:cNvPr>
            <p:cNvCxnSpPr/>
            <p:nvPr/>
          </p:nvCxnSpPr>
          <p:spPr>
            <a:xfrm rot="10800000">
              <a:off x="6444283" y="1639385"/>
              <a:ext cx="0" cy="2135700"/>
            </a:xfrm>
            <a:prstGeom prst="straightConnector1">
              <a:avLst/>
            </a:prstGeom>
            <a:noFill/>
            <a:ln w="28575" cap="flat" cmpd="sng">
              <a:solidFill>
                <a:srgbClr val="9AD7D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2" name="Google Shape;1154;p30">
              <a:extLst>
                <a:ext uri="{FF2B5EF4-FFF2-40B4-BE49-F238E27FC236}">
                  <a16:creationId xmlns:a16="http://schemas.microsoft.com/office/drawing/2014/main" id="{813E03AD-1B49-4D95-A53B-410DFFE9A876}"/>
                </a:ext>
              </a:extLst>
            </p:cNvPr>
            <p:cNvSpPr txBox="1"/>
            <p:nvPr/>
          </p:nvSpPr>
          <p:spPr>
            <a:xfrm>
              <a:off x="6813056" y="2707235"/>
              <a:ext cx="11628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algn="ctr"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Comparación</a:t>
              </a:r>
            </a:p>
            <a:p>
              <a:pPr algn="ctr" defTabSz="914378"/>
              <a:r>
                <a:rPr lang="es-CO" sz="11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y predicción</a:t>
              </a:r>
              <a:endParaRPr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84" name="Google Shape;188;gacdbefdb79_1_11">
              <a:extLst>
                <a:ext uri="{FF2B5EF4-FFF2-40B4-BE49-F238E27FC236}">
                  <a16:creationId xmlns:a16="http://schemas.microsoft.com/office/drawing/2014/main" id="{A18A256B-0775-4A99-AF89-2590518355F3}"/>
                </a:ext>
              </a:extLst>
            </p:cNvPr>
            <p:cNvGrpSpPr/>
            <p:nvPr/>
          </p:nvGrpSpPr>
          <p:grpSpPr>
            <a:xfrm>
              <a:off x="7161754" y="2263659"/>
              <a:ext cx="347934" cy="310024"/>
              <a:chOff x="1327676" y="2910480"/>
              <a:chExt cx="347934" cy="310024"/>
            </a:xfrm>
          </p:grpSpPr>
          <p:sp>
            <p:nvSpPr>
              <p:cNvPr id="85" name="Google Shape;189;gacdbefdb79_1_11">
                <a:extLst>
                  <a:ext uri="{FF2B5EF4-FFF2-40B4-BE49-F238E27FC236}">
                    <a16:creationId xmlns:a16="http://schemas.microsoft.com/office/drawing/2014/main" id="{D9F8FB3F-43B7-4F5C-BE4A-C17A7860CF79}"/>
                  </a:ext>
                </a:extLst>
              </p:cNvPr>
              <p:cNvSpPr/>
              <p:nvPr/>
            </p:nvSpPr>
            <p:spPr>
              <a:xfrm>
                <a:off x="1367081" y="3067370"/>
                <a:ext cx="43257" cy="1556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489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67" y="322"/>
                    </a:cubicBezTo>
                    <a:cubicBezTo>
                      <a:pt x="346" y="322"/>
                      <a:pt x="870" y="358"/>
                      <a:pt x="1120" y="477"/>
                    </a:cubicBezTo>
                    <a:cubicBezTo>
                      <a:pt x="1144" y="488"/>
                      <a:pt x="1168" y="488"/>
                      <a:pt x="1191" y="488"/>
                    </a:cubicBezTo>
                    <a:cubicBezTo>
                      <a:pt x="1251" y="488"/>
                      <a:pt x="1310" y="465"/>
                      <a:pt x="1346" y="405"/>
                    </a:cubicBezTo>
                    <a:cubicBezTo>
                      <a:pt x="1358" y="322"/>
                      <a:pt x="1334" y="238"/>
                      <a:pt x="1251" y="191"/>
                    </a:cubicBezTo>
                    <a:cubicBezTo>
                      <a:pt x="882" y="12"/>
                      <a:pt x="19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86" name="Google Shape;190;gacdbefdb79_1_11">
                <a:extLst>
                  <a:ext uri="{FF2B5EF4-FFF2-40B4-BE49-F238E27FC236}">
                    <a16:creationId xmlns:a16="http://schemas.microsoft.com/office/drawing/2014/main" id="{083EA65E-29C8-47F0-8FBE-C684FF9FCCE5}"/>
                  </a:ext>
                </a:extLst>
              </p:cNvPr>
              <p:cNvSpPr/>
              <p:nvPr/>
            </p:nvSpPr>
            <p:spPr>
              <a:xfrm>
                <a:off x="1350402" y="3170436"/>
                <a:ext cx="10663" cy="4854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5" extrusionOk="0">
                    <a:moveTo>
                      <a:pt x="168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358"/>
                    </a:lnTo>
                    <a:cubicBezTo>
                      <a:pt x="1" y="1453"/>
                      <a:pt x="84" y="1525"/>
                      <a:pt x="168" y="1525"/>
                    </a:cubicBezTo>
                    <a:cubicBezTo>
                      <a:pt x="263" y="1525"/>
                      <a:pt x="334" y="1453"/>
                      <a:pt x="334" y="1358"/>
                    </a:cubicBezTo>
                    <a:lnTo>
                      <a:pt x="334" y="168"/>
                    </a:lnTo>
                    <a:cubicBezTo>
                      <a:pt x="334" y="84"/>
                      <a:pt x="263" y="1"/>
                      <a:pt x="16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87" name="Google Shape;191;gacdbefdb79_1_11">
                <a:extLst>
                  <a:ext uri="{FF2B5EF4-FFF2-40B4-BE49-F238E27FC236}">
                    <a16:creationId xmlns:a16="http://schemas.microsoft.com/office/drawing/2014/main" id="{EDD5ECD3-20A3-4541-82AF-8BF956419DE8}"/>
                  </a:ext>
                </a:extLst>
              </p:cNvPr>
              <p:cNvSpPr/>
              <p:nvPr/>
            </p:nvSpPr>
            <p:spPr>
              <a:xfrm>
                <a:off x="1327676" y="3040187"/>
                <a:ext cx="201643" cy="180317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665" extrusionOk="0">
                    <a:moveTo>
                      <a:pt x="5894" y="628"/>
                    </a:moveTo>
                    <a:lnTo>
                      <a:pt x="5954" y="866"/>
                    </a:lnTo>
                    <a:cubicBezTo>
                      <a:pt x="5977" y="926"/>
                      <a:pt x="5966" y="997"/>
                      <a:pt x="5918" y="1045"/>
                    </a:cubicBezTo>
                    <a:lnTo>
                      <a:pt x="5823" y="1140"/>
                    </a:lnTo>
                    <a:lnTo>
                      <a:pt x="5596" y="914"/>
                    </a:lnTo>
                    <a:lnTo>
                      <a:pt x="5894" y="628"/>
                    </a:lnTo>
                    <a:close/>
                    <a:moveTo>
                      <a:pt x="2941" y="307"/>
                    </a:moveTo>
                    <a:lnTo>
                      <a:pt x="2941" y="961"/>
                    </a:lnTo>
                    <a:cubicBezTo>
                      <a:pt x="2941" y="1057"/>
                      <a:pt x="2906" y="1164"/>
                      <a:pt x="2870" y="1271"/>
                    </a:cubicBezTo>
                    <a:lnTo>
                      <a:pt x="2787" y="1438"/>
                    </a:lnTo>
                    <a:cubicBezTo>
                      <a:pt x="2775" y="1450"/>
                      <a:pt x="2775" y="1473"/>
                      <a:pt x="2775" y="1509"/>
                    </a:cubicBezTo>
                    <a:lnTo>
                      <a:pt x="2775" y="1854"/>
                    </a:lnTo>
                    <a:cubicBezTo>
                      <a:pt x="2775" y="2104"/>
                      <a:pt x="2667" y="2331"/>
                      <a:pt x="2513" y="2485"/>
                    </a:cubicBezTo>
                    <a:cubicBezTo>
                      <a:pt x="2363" y="2635"/>
                      <a:pt x="2165" y="2727"/>
                      <a:pt x="1954" y="2727"/>
                    </a:cubicBezTo>
                    <a:cubicBezTo>
                      <a:pt x="1930" y="2727"/>
                      <a:pt x="1906" y="2726"/>
                      <a:pt x="1882" y="2724"/>
                    </a:cubicBezTo>
                    <a:cubicBezTo>
                      <a:pt x="1417" y="2712"/>
                      <a:pt x="1048" y="2307"/>
                      <a:pt x="1048" y="1819"/>
                    </a:cubicBezTo>
                    <a:lnTo>
                      <a:pt x="1048" y="1521"/>
                    </a:lnTo>
                    <a:cubicBezTo>
                      <a:pt x="1048" y="1497"/>
                      <a:pt x="1048" y="1473"/>
                      <a:pt x="1036" y="1450"/>
                    </a:cubicBezTo>
                    <a:lnTo>
                      <a:pt x="929" y="1259"/>
                    </a:lnTo>
                    <a:cubicBezTo>
                      <a:pt x="905" y="1176"/>
                      <a:pt x="870" y="1104"/>
                      <a:pt x="870" y="1021"/>
                    </a:cubicBezTo>
                    <a:lnTo>
                      <a:pt x="870" y="997"/>
                    </a:lnTo>
                    <a:cubicBezTo>
                      <a:pt x="870" y="616"/>
                      <a:pt x="1179" y="307"/>
                      <a:pt x="1572" y="307"/>
                    </a:cubicBezTo>
                    <a:close/>
                    <a:moveTo>
                      <a:pt x="2275" y="2986"/>
                    </a:moveTo>
                    <a:cubicBezTo>
                      <a:pt x="2286" y="3045"/>
                      <a:pt x="2298" y="3081"/>
                      <a:pt x="2310" y="3117"/>
                    </a:cubicBezTo>
                    <a:lnTo>
                      <a:pt x="2167" y="3259"/>
                    </a:lnTo>
                    <a:cubicBezTo>
                      <a:pt x="2102" y="3325"/>
                      <a:pt x="2013" y="3358"/>
                      <a:pt x="1923" y="3358"/>
                    </a:cubicBezTo>
                    <a:cubicBezTo>
                      <a:pt x="1834" y="3358"/>
                      <a:pt x="1745" y="3325"/>
                      <a:pt x="1679" y="3259"/>
                    </a:cubicBezTo>
                    <a:lnTo>
                      <a:pt x="1536" y="3128"/>
                    </a:lnTo>
                    <a:cubicBezTo>
                      <a:pt x="1560" y="3081"/>
                      <a:pt x="1572" y="3045"/>
                      <a:pt x="1572" y="2986"/>
                    </a:cubicBezTo>
                    <a:cubicBezTo>
                      <a:pt x="1679" y="3009"/>
                      <a:pt x="1775" y="3045"/>
                      <a:pt x="1882" y="3045"/>
                    </a:cubicBezTo>
                    <a:lnTo>
                      <a:pt x="1917" y="3045"/>
                    </a:lnTo>
                    <a:cubicBezTo>
                      <a:pt x="2036" y="3045"/>
                      <a:pt x="2167" y="3021"/>
                      <a:pt x="2275" y="2986"/>
                    </a:cubicBezTo>
                    <a:close/>
                    <a:moveTo>
                      <a:pt x="6162" y="0"/>
                    </a:moveTo>
                    <a:cubicBezTo>
                      <a:pt x="6120" y="0"/>
                      <a:pt x="6079" y="15"/>
                      <a:pt x="6049" y="45"/>
                    </a:cubicBezTo>
                    <a:lnTo>
                      <a:pt x="2906" y="3021"/>
                    </a:lnTo>
                    <a:cubicBezTo>
                      <a:pt x="2882" y="3057"/>
                      <a:pt x="2834" y="3069"/>
                      <a:pt x="2787" y="3069"/>
                    </a:cubicBezTo>
                    <a:lnTo>
                      <a:pt x="2763" y="3069"/>
                    </a:lnTo>
                    <a:cubicBezTo>
                      <a:pt x="2656" y="3069"/>
                      <a:pt x="2584" y="2997"/>
                      <a:pt x="2584" y="2890"/>
                    </a:cubicBezTo>
                    <a:lnTo>
                      <a:pt x="2584" y="2843"/>
                    </a:lnTo>
                    <a:cubicBezTo>
                      <a:pt x="2644" y="2819"/>
                      <a:pt x="2679" y="2771"/>
                      <a:pt x="2727" y="2724"/>
                    </a:cubicBezTo>
                    <a:cubicBezTo>
                      <a:pt x="2965" y="2497"/>
                      <a:pt x="3084" y="2200"/>
                      <a:pt x="3084" y="1878"/>
                    </a:cubicBezTo>
                    <a:lnTo>
                      <a:pt x="3084" y="1581"/>
                    </a:lnTo>
                    <a:lnTo>
                      <a:pt x="3144" y="1450"/>
                    </a:lnTo>
                    <a:cubicBezTo>
                      <a:pt x="3215" y="1307"/>
                      <a:pt x="3251" y="1152"/>
                      <a:pt x="3251" y="997"/>
                    </a:cubicBezTo>
                    <a:lnTo>
                      <a:pt x="3251" y="176"/>
                    </a:lnTo>
                    <a:cubicBezTo>
                      <a:pt x="3251" y="92"/>
                      <a:pt x="3179" y="21"/>
                      <a:pt x="3084" y="21"/>
                    </a:cubicBezTo>
                    <a:lnTo>
                      <a:pt x="1548" y="21"/>
                    </a:lnTo>
                    <a:cubicBezTo>
                      <a:pt x="1001" y="21"/>
                      <a:pt x="536" y="461"/>
                      <a:pt x="536" y="1033"/>
                    </a:cubicBezTo>
                    <a:lnTo>
                      <a:pt x="536" y="1045"/>
                    </a:lnTo>
                    <a:cubicBezTo>
                      <a:pt x="536" y="1176"/>
                      <a:pt x="572" y="1295"/>
                      <a:pt x="632" y="1414"/>
                    </a:cubicBezTo>
                    <a:lnTo>
                      <a:pt x="703" y="1581"/>
                    </a:lnTo>
                    <a:lnTo>
                      <a:pt x="703" y="1831"/>
                    </a:lnTo>
                    <a:cubicBezTo>
                      <a:pt x="703" y="2247"/>
                      <a:pt x="917" y="2616"/>
                      <a:pt x="1215" y="2843"/>
                    </a:cubicBezTo>
                    <a:lnTo>
                      <a:pt x="1215" y="2997"/>
                    </a:lnTo>
                    <a:cubicBezTo>
                      <a:pt x="1215" y="3069"/>
                      <a:pt x="1155" y="3140"/>
                      <a:pt x="1072" y="3176"/>
                    </a:cubicBezTo>
                    <a:lnTo>
                      <a:pt x="501" y="3343"/>
                    </a:lnTo>
                    <a:cubicBezTo>
                      <a:pt x="215" y="3414"/>
                      <a:pt x="0" y="3676"/>
                      <a:pt x="0" y="3974"/>
                    </a:cubicBezTo>
                    <a:lnTo>
                      <a:pt x="0" y="5462"/>
                    </a:lnTo>
                    <a:cubicBezTo>
                      <a:pt x="0" y="5557"/>
                      <a:pt x="84" y="5629"/>
                      <a:pt x="167" y="5629"/>
                    </a:cubicBezTo>
                    <a:cubicBezTo>
                      <a:pt x="262" y="5629"/>
                      <a:pt x="334" y="5557"/>
                      <a:pt x="334" y="5462"/>
                    </a:cubicBezTo>
                    <a:lnTo>
                      <a:pt x="334" y="3974"/>
                    </a:lnTo>
                    <a:cubicBezTo>
                      <a:pt x="334" y="3831"/>
                      <a:pt x="441" y="3676"/>
                      <a:pt x="584" y="3640"/>
                    </a:cubicBezTo>
                    <a:lnTo>
                      <a:pt x="1167" y="3474"/>
                    </a:lnTo>
                    <a:cubicBezTo>
                      <a:pt x="1215" y="3450"/>
                      <a:pt x="1251" y="3438"/>
                      <a:pt x="1298" y="3414"/>
                    </a:cubicBezTo>
                    <a:lnTo>
                      <a:pt x="1405" y="3521"/>
                    </a:lnTo>
                    <a:cubicBezTo>
                      <a:pt x="1536" y="3652"/>
                      <a:pt x="1703" y="3712"/>
                      <a:pt x="1882" y="3712"/>
                    </a:cubicBezTo>
                    <a:cubicBezTo>
                      <a:pt x="2060" y="3712"/>
                      <a:pt x="2227" y="3652"/>
                      <a:pt x="2358" y="3521"/>
                    </a:cubicBezTo>
                    <a:lnTo>
                      <a:pt x="2501" y="3367"/>
                    </a:lnTo>
                    <a:cubicBezTo>
                      <a:pt x="2584" y="3402"/>
                      <a:pt x="2656" y="3426"/>
                      <a:pt x="2727" y="3426"/>
                    </a:cubicBezTo>
                    <a:lnTo>
                      <a:pt x="2763" y="3426"/>
                    </a:lnTo>
                    <a:cubicBezTo>
                      <a:pt x="2894" y="3426"/>
                      <a:pt x="3013" y="3378"/>
                      <a:pt x="3096" y="3295"/>
                    </a:cubicBezTo>
                    <a:lnTo>
                      <a:pt x="5334" y="1176"/>
                    </a:lnTo>
                    <a:lnTo>
                      <a:pt x="5561" y="1402"/>
                    </a:lnTo>
                    <a:lnTo>
                      <a:pt x="2965" y="3986"/>
                    </a:lnTo>
                    <a:cubicBezTo>
                      <a:pt x="2798" y="4152"/>
                      <a:pt x="2715" y="4367"/>
                      <a:pt x="2715" y="4581"/>
                    </a:cubicBezTo>
                    <a:lnTo>
                      <a:pt x="2715" y="5498"/>
                    </a:lnTo>
                    <a:cubicBezTo>
                      <a:pt x="2715" y="5581"/>
                      <a:pt x="2787" y="5664"/>
                      <a:pt x="2882" y="5664"/>
                    </a:cubicBezTo>
                    <a:cubicBezTo>
                      <a:pt x="2965" y="5664"/>
                      <a:pt x="3037" y="5581"/>
                      <a:pt x="3037" y="5498"/>
                    </a:cubicBezTo>
                    <a:lnTo>
                      <a:pt x="3037" y="4581"/>
                    </a:lnTo>
                    <a:cubicBezTo>
                      <a:pt x="3037" y="4450"/>
                      <a:pt x="3096" y="4319"/>
                      <a:pt x="3191" y="4212"/>
                    </a:cubicBezTo>
                    <a:lnTo>
                      <a:pt x="6096" y="1307"/>
                    </a:lnTo>
                    <a:cubicBezTo>
                      <a:pt x="6216" y="1200"/>
                      <a:pt x="6275" y="997"/>
                      <a:pt x="6227" y="831"/>
                    </a:cubicBezTo>
                    <a:lnTo>
                      <a:pt x="6168" y="378"/>
                    </a:lnTo>
                    <a:lnTo>
                      <a:pt x="6275" y="271"/>
                    </a:lnTo>
                    <a:cubicBezTo>
                      <a:pt x="6335" y="211"/>
                      <a:pt x="6335" y="104"/>
                      <a:pt x="6275" y="45"/>
                    </a:cubicBezTo>
                    <a:cubicBezTo>
                      <a:pt x="6245" y="15"/>
                      <a:pt x="6204" y="0"/>
                      <a:pt x="616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88" name="Google Shape;192;gacdbefdb79_1_11">
                <a:extLst>
                  <a:ext uri="{FF2B5EF4-FFF2-40B4-BE49-F238E27FC236}">
                    <a16:creationId xmlns:a16="http://schemas.microsoft.com/office/drawing/2014/main" id="{60EFE8AA-7591-4D47-AAF0-0A7774244B60}"/>
                  </a:ext>
                </a:extLst>
              </p:cNvPr>
              <p:cNvSpPr/>
              <p:nvPr/>
            </p:nvSpPr>
            <p:spPr>
              <a:xfrm>
                <a:off x="1470179" y="2910480"/>
                <a:ext cx="205431" cy="173601"/>
              </a:xfrm>
              <a:custGeom>
                <a:avLst/>
                <a:gdLst/>
                <a:ahLst/>
                <a:cxnLst/>
                <a:rect l="l" t="t" r="r" b="b"/>
                <a:pathLst>
                  <a:path w="6454" h="5454" extrusionOk="0">
                    <a:moveTo>
                      <a:pt x="500" y="0"/>
                    </a:moveTo>
                    <a:cubicBezTo>
                      <a:pt x="215" y="0"/>
                      <a:pt x="0" y="226"/>
                      <a:pt x="0" y="512"/>
                    </a:cubicBezTo>
                    <a:lnTo>
                      <a:pt x="0" y="4822"/>
                    </a:lnTo>
                    <a:cubicBezTo>
                      <a:pt x="0" y="4917"/>
                      <a:pt x="72" y="4989"/>
                      <a:pt x="155" y="4989"/>
                    </a:cubicBezTo>
                    <a:cubicBezTo>
                      <a:pt x="250" y="4989"/>
                      <a:pt x="322" y="4917"/>
                      <a:pt x="322" y="4822"/>
                    </a:cubicBezTo>
                    <a:lnTo>
                      <a:pt x="322" y="512"/>
                    </a:lnTo>
                    <a:cubicBezTo>
                      <a:pt x="322" y="405"/>
                      <a:pt x="393" y="322"/>
                      <a:pt x="500" y="322"/>
                    </a:cubicBezTo>
                    <a:lnTo>
                      <a:pt x="5953" y="322"/>
                    </a:lnTo>
                    <a:cubicBezTo>
                      <a:pt x="6049" y="322"/>
                      <a:pt x="6132" y="405"/>
                      <a:pt x="6132" y="512"/>
                    </a:cubicBezTo>
                    <a:lnTo>
                      <a:pt x="6132" y="4941"/>
                    </a:lnTo>
                    <a:cubicBezTo>
                      <a:pt x="6132" y="5048"/>
                      <a:pt x="6049" y="5120"/>
                      <a:pt x="5953" y="5120"/>
                    </a:cubicBezTo>
                    <a:lnTo>
                      <a:pt x="2298" y="5120"/>
                    </a:lnTo>
                    <a:cubicBezTo>
                      <a:pt x="2215" y="5120"/>
                      <a:pt x="2131" y="5191"/>
                      <a:pt x="2131" y="5287"/>
                    </a:cubicBezTo>
                    <a:cubicBezTo>
                      <a:pt x="2131" y="5370"/>
                      <a:pt x="2215" y="5453"/>
                      <a:pt x="2298" y="5453"/>
                    </a:cubicBezTo>
                    <a:lnTo>
                      <a:pt x="5953" y="5453"/>
                    </a:lnTo>
                    <a:cubicBezTo>
                      <a:pt x="6227" y="5453"/>
                      <a:pt x="6453" y="5227"/>
                      <a:pt x="6453" y="4941"/>
                    </a:cubicBezTo>
                    <a:lnTo>
                      <a:pt x="6453" y="512"/>
                    </a:lnTo>
                    <a:cubicBezTo>
                      <a:pt x="6453" y="226"/>
                      <a:pt x="6215" y="0"/>
                      <a:pt x="595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  <p:sp>
            <p:nvSpPr>
              <p:cNvPr id="89" name="Google Shape;193;gacdbefdb79_1_11">
                <a:extLst>
                  <a:ext uri="{FF2B5EF4-FFF2-40B4-BE49-F238E27FC236}">
                    <a16:creationId xmlns:a16="http://schemas.microsoft.com/office/drawing/2014/main" id="{A507B240-CFC4-4EB0-A3BB-86E783B29B86}"/>
                  </a:ext>
                </a:extLst>
              </p:cNvPr>
              <p:cNvSpPr/>
              <p:nvPr/>
            </p:nvSpPr>
            <p:spPr>
              <a:xfrm>
                <a:off x="1497075" y="2942692"/>
                <a:ext cx="152370" cy="96668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037" extrusionOk="0">
                    <a:moveTo>
                      <a:pt x="3751" y="0"/>
                    </a:moveTo>
                    <a:cubicBezTo>
                      <a:pt x="3656" y="0"/>
                      <a:pt x="3584" y="72"/>
                      <a:pt x="3584" y="167"/>
                    </a:cubicBezTo>
                    <a:cubicBezTo>
                      <a:pt x="3584" y="250"/>
                      <a:pt x="3656" y="334"/>
                      <a:pt x="3751" y="334"/>
                    </a:cubicBezTo>
                    <a:lnTo>
                      <a:pt x="4215" y="334"/>
                    </a:lnTo>
                    <a:lnTo>
                      <a:pt x="2465" y="2072"/>
                    </a:lnTo>
                    <a:lnTo>
                      <a:pt x="1727" y="1322"/>
                    </a:lnTo>
                    <a:cubicBezTo>
                      <a:pt x="1697" y="1292"/>
                      <a:pt x="1656" y="1277"/>
                      <a:pt x="1614" y="1277"/>
                    </a:cubicBezTo>
                    <a:cubicBezTo>
                      <a:pt x="1572" y="1277"/>
                      <a:pt x="1531" y="1292"/>
                      <a:pt x="1501" y="1322"/>
                    </a:cubicBezTo>
                    <a:lnTo>
                      <a:pt x="60" y="2774"/>
                    </a:lnTo>
                    <a:cubicBezTo>
                      <a:pt x="1" y="2834"/>
                      <a:pt x="1" y="2929"/>
                      <a:pt x="60" y="2989"/>
                    </a:cubicBezTo>
                    <a:cubicBezTo>
                      <a:pt x="84" y="3024"/>
                      <a:pt x="132" y="3036"/>
                      <a:pt x="179" y="3036"/>
                    </a:cubicBezTo>
                    <a:cubicBezTo>
                      <a:pt x="227" y="3036"/>
                      <a:pt x="251" y="3024"/>
                      <a:pt x="298" y="2989"/>
                    </a:cubicBezTo>
                    <a:lnTo>
                      <a:pt x="1632" y="1655"/>
                    </a:lnTo>
                    <a:lnTo>
                      <a:pt x="2382" y="2393"/>
                    </a:lnTo>
                    <a:cubicBezTo>
                      <a:pt x="2412" y="2423"/>
                      <a:pt x="2453" y="2438"/>
                      <a:pt x="2495" y="2438"/>
                    </a:cubicBezTo>
                    <a:cubicBezTo>
                      <a:pt x="2537" y="2438"/>
                      <a:pt x="2578" y="2423"/>
                      <a:pt x="2608" y="2393"/>
                    </a:cubicBezTo>
                    <a:lnTo>
                      <a:pt x="4465" y="536"/>
                    </a:lnTo>
                    <a:lnTo>
                      <a:pt x="4465" y="1000"/>
                    </a:lnTo>
                    <a:cubicBezTo>
                      <a:pt x="4465" y="1084"/>
                      <a:pt x="4537" y="1167"/>
                      <a:pt x="4632" y="1167"/>
                    </a:cubicBezTo>
                    <a:cubicBezTo>
                      <a:pt x="4715" y="1167"/>
                      <a:pt x="4787" y="1084"/>
                      <a:pt x="4787" y="1000"/>
                    </a:cubicBezTo>
                    <a:lnTo>
                      <a:pt x="4787" y="155"/>
                    </a:lnTo>
                    <a:cubicBezTo>
                      <a:pt x="4751" y="72"/>
                      <a:pt x="4692" y="0"/>
                      <a:pt x="459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78">
                  <a:buSzPts val="1400"/>
                </a:pPr>
                <a:endParaRPr dirty="0"/>
              </a:p>
            </p:txBody>
          </p:sp>
        </p:grpSp>
      </p:grpSp>
      <p:sp>
        <p:nvSpPr>
          <p:cNvPr id="61" name="Google Shape;219;gacdbefdb79_1_213">
            <a:extLst>
              <a:ext uri="{FF2B5EF4-FFF2-40B4-BE49-F238E27FC236}">
                <a16:creationId xmlns:a16="http://schemas.microsoft.com/office/drawing/2014/main" id="{8C7BDBAC-B292-42D2-B845-FB0C5260F759}"/>
              </a:ext>
            </a:extLst>
          </p:cNvPr>
          <p:cNvSpPr txBox="1">
            <a:spLocks/>
          </p:cNvSpPr>
          <p:nvPr/>
        </p:nvSpPr>
        <p:spPr>
          <a:xfrm>
            <a:off x="200886" y="315295"/>
            <a:ext cx="3867300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Metodología</a:t>
            </a:r>
            <a:endParaRPr lang="es-CO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7D99321-6D6F-49E0-B36F-DAC0AD2ACB9D}"/>
              </a:ext>
            </a:extLst>
          </p:cNvPr>
          <p:cNvSpPr/>
          <p:nvPr/>
        </p:nvSpPr>
        <p:spPr>
          <a:xfrm>
            <a:off x="200885" y="3731644"/>
            <a:ext cx="8683706" cy="3931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81AD6B3-69F8-4D65-8B6A-41FA93F7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21" name="Subtítulo 4">
            <a:extLst>
              <a:ext uri="{FF2B5EF4-FFF2-40B4-BE49-F238E27FC236}">
                <a16:creationId xmlns:a16="http://schemas.microsoft.com/office/drawing/2014/main" id="{FA8402E0-73D8-4650-B3E9-B710BDB4935E}"/>
              </a:ext>
            </a:extLst>
          </p:cNvPr>
          <p:cNvSpPr txBox="1">
            <a:spLocks/>
          </p:cNvSpPr>
          <p:nvPr/>
        </p:nvSpPr>
        <p:spPr>
          <a:xfrm flipH="1">
            <a:off x="1559897" y="1587970"/>
            <a:ext cx="164601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8750">
              <a:buSzPts val="1100"/>
              <a:defRPr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</a:defRPr>
            </a:lvl1pPr>
            <a:lvl2pPr marL="9144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2pPr>
            <a:lvl3pPr marL="13716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3pPr>
            <a:lvl4pPr marL="18288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4pPr>
            <a:lvl5pPr marL="22860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5pPr>
            <a:lvl6pPr marL="27432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6pPr>
            <a:lvl7pPr marL="32004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7pPr>
            <a:lvl8pPr marL="36576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8pPr>
            <a:lvl9pPr marL="4114800" indent="-304800" algn="ctr">
              <a:buClr>
                <a:srgbClr val="434343"/>
              </a:buClr>
              <a:buSzPts val="1400"/>
              <a:buFont typeface="EB Garamond"/>
              <a:buNone/>
              <a:defRPr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9pPr>
          </a:lstStyle>
          <a:p>
            <a:r>
              <a:rPr lang="es-CO" dirty="0"/>
              <a:t>Identificación de datos atípicos</a:t>
            </a:r>
          </a:p>
        </p:txBody>
      </p:sp>
      <p:sp>
        <p:nvSpPr>
          <p:cNvPr id="24" name="Subtítulo 4">
            <a:extLst>
              <a:ext uri="{FF2B5EF4-FFF2-40B4-BE49-F238E27FC236}">
                <a16:creationId xmlns:a16="http://schemas.microsoft.com/office/drawing/2014/main" id="{B38710DA-08B8-416F-B968-B6C3DCB23BC7}"/>
              </a:ext>
            </a:extLst>
          </p:cNvPr>
          <p:cNvSpPr txBox="1">
            <a:spLocks/>
          </p:cNvSpPr>
          <p:nvPr/>
        </p:nvSpPr>
        <p:spPr>
          <a:xfrm flipH="1">
            <a:off x="6637281" y="1482483"/>
            <a:ext cx="1689416" cy="62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457189" indent="-304793" defTabSz="914378"/>
            <a:r>
              <a:rPr lang="es-CO" dirty="0">
                <a:solidFill>
                  <a:srgbClr val="000000"/>
                </a:solidFill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</a:rPr>
              <a:t>Eliminación</a:t>
            </a:r>
            <a:r>
              <a:rPr lang="es-CO" dirty="0"/>
              <a:t> hacia atrás (p-valor)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DEB74A-BE02-47F6-A3DF-BBD0C09EB5E7}"/>
              </a:ext>
            </a:extLst>
          </p:cNvPr>
          <p:cNvSpPr/>
          <p:nvPr/>
        </p:nvSpPr>
        <p:spPr>
          <a:xfrm>
            <a:off x="282455" y="2050564"/>
            <a:ext cx="1980000" cy="1980000"/>
          </a:xfrm>
          <a:prstGeom prst="ellipse">
            <a:avLst/>
          </a:prstGeom>
          <a:solidFill>
            <a:srgbClr val="9AD7D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s-CO" sz="24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42</a:t>
            </a:r>
          </a:p>
          <a:p>
            <a:pPr algn="ctr" defTabSz="914378"/>
            <a:r>
              <a:rPr lang="es-CO" sz="20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Variables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CC6DED7-EEF9-41F7-AA8B-4772F8BA5649}"/>
              </a:ext>
            </a:extLst>
          </p:cNvPr>
          <p:cNvSpPr/>
          <p:nvPr/>
        </p:nvSpPr>
        <p:spPr>
          <a:xfrm>
            <a:off x="2469338" y="2230564"/>
            <a:ext cx="1800000" cy="1800000"/>
          </a:xfrm>
          <a:prstGeom prst="ellipse">
            <a:avLst/>
          </a:prstGeom>
          <a:solidFill>
            <a:srgbClr val="9AD7D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s-CO" sz="20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36</a:t>
            </a:r>
          </a:p>
          <a:p>
            <a:pPr algn="ctr" defTabSz="914378"/>
            <a:r>
              <a:rPr lang="es-CO" sz="18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Variables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EA4E30B-70ED-4762-A745-25F6FA3FCFB4}"/>
              </a:ext>
            </a:extLst>
          </p:cNvPr>
          <p:cNvSpPr/>
          <p:nvPr/>
        </p:nvSpPr>
        <p:spPr>
          <a:xfrm>
            <a:off x="4476222" y="2626564"/>
            <a:ext cx="1404000" cy="1404000"/>
          </a:xfrm>
          <a:prstGeom prst="ellipse">
            <a:avLst/>
          </a:prstGeom>
          <a:solidFill>
            <a:srgbClr val="9AD7D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s-CO" sz="20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17</a:t>
            </a:r>
          </a:p>
          <a:p>
            <a:pPr algn="ctr" defTabSz="914378"/>
            <a:r>
              <a:rPr lang="es-CO" sz="16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Variables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3E6D55E-9362-4C50-A8AD-2E51147642F5}"/>
              </a:ext>
            </a:extLst>
          </p:cNvPr>
          <p:cNvSpPr/>
          <p:nvPr/>
        </p:nvSpPr>
        <p:spPr>
          <a:xfrm>
            <a:off x="6087106" y="2842564"/>
            <a:ext cx="1188000" cy="1188000"/>
          </a:xfrm>
          <a:prstGeom prst="ellipse">
            <a:avLst/>
          </a:prstGeom>
          <a:solidFill>
            <a:srgbClr val="9AD7D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s-CO" sz="20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12</a:t>
            </a:r>
          </a:p>
          <a:p>
            <a:pPr algn="ctr" defTabSz="914378"/>
            <a:r>
              <a:rPr lang="es-CO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Variables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98937E5-C211-4DE0-806D-8A05FD300882}"/>
              </a:ext>
            </a:extLst>
          </p:cNvPr>
          <p:cNvSpPr/>
          <p:nvPr/>
        </p:nvSpPr>
        <p:spPr>
          <a:xfrm>
            <a:off x="7481989" y="2934854"/>
            <a:ext cx="1080000" cy="1080000"/>
          </a:xfrm>
          <a:prstGeom prst="ellipse">
            <a:avLst/>
          </a:prstGeom>
          <a:solidFill>
            <a:srgbClr val="9AD7D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s-CO" sz="20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8</a:t>
            </a:r>
          </a:p>
          <a:p>
            <a:pPr algn="ctr" defTabSz="914378"/>
            <a:r>
              <a:rPr lang="es-CO" sz="1200" dirty="0">
                <a:solidFill>
                  <a:schemeClr val="tx1"/>
                </a:solidFill>
                <a:latin typeface="EB Garamond" charset="0"/>
                <a:ea typeface="EB Garamond" charset="0"/>
                <a:cs typeface="EB Garamond" charset="0"/>
              </a:rPr>
              <a:t>Variables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B9E6F2-6D8B-4EB6-B0B6-5BDC360685F0}"/>
              </a:ext>
            </a:extLst>
          </p:cNvPr>
          <p:cNvGrpSpPr/>
          <p:nvPr/>
        </p:nvGrpSpPr>
        <p:grpSpPr>
          <a:xfrm>
            <a:off x="3641518" y="1524492"/>
            <a:ext cx="1616699" cy="604899"/>
            <a:chOff x="3597726" y="2225994"/>
            <a:chExt cx="1616699" cy="604899"/>
          </a:xfrm>
        </p:grpSpPr>
        <p:sp>
          <p:nvSpPr>
            <p:cNvPr id="22" name="Subtítulo 4">
              <a:extLst>
                <a:ext uri="{FF2B5EF4-FFF2-40B4-BE49-F238E27FC236}">
                  <a16:creationId xmlns:a16="http://schemas.microsoft.com/office/drawing/2014/main" id="{7D227435-8B7B-42C7-B4E9-F08DBBAE14B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884704" y="2225994"/>
              <a:ext cx="1032465" cy="364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9pPr>
            </a:lstStyle>
            <a:p>
              <a:pPr marL="457189" indent="-304793" defTabSz="914378"/>
              <a:endParaRPr lang="es-CO" dirty="0">
                <a:solidFill>
                  <a:srgbClr val="000000"/>
                </a:solidFill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  <a:sym typeface="Arial"/>
              </a:endParaRPr>
            </a:p>
          </p:txBody>
        </p:sp>
        <p:sp>
          <p:nvSpPr>
            <p:cNvPr id="34" name="Subtítulo 4">
              <a:extLst>
                <a:ext uri="{FF2B5EF4-FFF2-40B4-BE49-F238E27FC236}">
                  <a16:creationId xmlns:a16="http://schemas.microsoft.com/office/drawing/2014/main" id="{68ECF970-95A9-42B9-96A1-DC204F3E383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97726" y="2523116"/>
              <a:ext cx="16166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158750">
                <a:buSzPts val="1100"/>
                <a:defRPr>
                  <a:latin typeface="Garamond" panose="02020404030301010803" pitchFamily="18" charset="0"/>
                  <a:ea typeface="EB Garamond" panose="020B0604020202020204" charset="0"/>
                  <a:cs typeface="EB Garamond" panose="020B0604020202020204" charset="0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B Garamond"/>
                <a:buNone/>
                <a:defRPr sz="1400" b="0" i="0" u="none" strike="noStrike" cap="none">
                  <a:solidFill>
                    <a:srgbClr val="434343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9pPr>
            </a:lstStyle>
            <a:p>
              <a:endParaRPr lang="es-CO" dirty="0"/>
            </a:p>
          </p:txBody>
        </p:sp>
      </p:grpSp>
      <p:sp>
        <p:nvSpPr>
          <p:cNvPr id="38" name="Google Shape;219;gacdbefdb79_1_213">
            <a:extLst>
              <a:ext uri="{FF2B5EF4-FFF2-40B4-BE49-F238E27FC236}">
                <a16:creationId xmlns:a16="http://schemas.microsoft.com/office/drawing/2014/main" id="{D70CDE7F-1B08-48BB-AC1F-CB0F2736C558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740792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Ingeniería de características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0EF5245-6613-4D24-B044-69167B762928}"/>
              </a:ext>
            </a:extLst>
          </p:cNvPr>
          <p:cNvCxnSpPr/>
          <p:nvPr/>
        </p:nvCxnSpPr>
        <p:spPr>
          <a:xfrm flipV="1">
            <a:off x="2332139" y="2143304"/>
            <a:ext cx="0" cy="1694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A2CE181-4A1C-4CDC-960E-F326C3828262}"/>
              </a:ext>
            </a:extLst>
          </p:cNvPr>
          <p:cNvCxnSpPr/>
          <p:nvPr/>
        </p:nvCxnSpPr>
        <p:spPr>
          <a:xfrm flipV="1">
            <a:off x="4331548" y="2143304"/>
            <a:ext cx="0" cy="1694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459E949-8DFF-401D-BE30-F80908B93FC0}"/>
              </a:ext>
            </a:extLst>
          </p:cNvPr>
          <p:cNvCxnSpPr/>
          <p:nvPr/>
        </p:nvCxnSpPr>
        <p:spPr>
          <a:xfrm flipV="1">
            <a:off x="5969912" y="2143304"/>
            <a:ext cx="0" cy="1694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5FAF479-3B23-46EE-B952-3B97755452CC}"/>
              </a:ext>
            </a:extLst>
          </p:cNvPr>
          <p:cNvCxnSpPr/>
          <p:nvPr/>
        </p:nvCxnSpPr>
        <p:spPr>
          <a:xfrm flipV="1">
            <a:off x="7383710" y="2143304"/>
            <a:ext cx="0" cy="1694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7F9D54B2-8728-4F07-9F39-8E185242A4A4}"/>
              </a:ext>
            </a:extLst>
          </p:cNvPr>
          <p:cNvSpPr/>
          <p:nvPr/>
        </p:nvSpPr>
        <p:spPr>
          <a:xfrm>
            <a:off x="5079766" y="1372526"/>
            <a:ext cx="15575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 lvl="0">
              <a:buSzPts val="1100"/>
              <a:defRPr/>
            </a:pPr>
            <a:r>
              <a:rPr lang="es-CO" dirty="0"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</a:rPr>
              <a:t>Eliminación hacia adelante y hacia atrás (AIC)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EC8B60-729B-4371-9770-E47B4C22E3B4}"/>
              </a:ext>
            </a:extLst>
          </p:cNvPr>
          <p:cNvSpPr/>
          <p:nvPr/>
        </p:nvSpPr>
        <p:spPr>
          <a:xfrm>
            <a:off x="3539897" y="1587970"/>
            <a:ext cx="1366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 algn="ctr">
              <a:buSzPts val="1100"/>
            </a:pPr>
            <a:r>
              <a:rPr lang="es-CO" dirty="0"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</a:rPr>
              <a:t>Normalización</a:t>
            </a:r>
          </a:p>
          <a:p>
            <a:pPr marL="158750" algn="ctr">
              <a:buSzPts val="1100"/>
            </a:pPr>
            <a:r>
              <a:rPr lang="es-CO" dirty="0">
                <a:latin typeface="Garamond" panose="02020404030301010803" pitchFamily="18" charset="0"/>
                <a:ea typeface="EB Garamond" panose="020B0604020202020204" charset="0"/>
                <a:cs typeface="EB Garamond" panose="020B0604020202020204" charset="0"/>
              </a:rPr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794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13C4619A-7AFF-4680-8607-12EEB240CC4C}"/>
              </a:ext>
            </a:extLst>
          </p:cNvPr>
          <p:cNvSpPr txBox="1">
            <a:spLocks/>
          </p:cNvSpPr>
          <p:nvPr/>
        </p:nvSpPr>
        <p:spPr>
          <a:xfrm flipH="1">
            <a:off x="77898" y="122721"/>
            <a:ext cx="8988205" cy="3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 defTabSz="685800">
              <a:defRPr/>
            </a:pPr>
            <a:endParaRPr lang="es-CO" sz="2100" dirty="0">
              <a:solidFill>
                <a:srgbClr val="26262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" name="Google Shape;50;p1">
            <a:extLst>
              <a:ext uri="{FF2B5EF4-FFF2-40B4-BE49-F238E27FC236}">
                <a16:creationId xmlns:a16="http://schemas.microsoft.com/office/drawing/2014/main" id="{9FC0D894-9277-4879-BE32-3C6C16332253}"/>
              </a:ext>
            </a:extLst>
          </p:cNvPr>
          <p:cNvSpPr txBox="1">
            <a:spLocks/>
          </p:cNvSpPr>
          <p:nvPr/>
        </p:nvSpPr>
        <p:spPr>
          <a:xfrm flipH="1">
            <a:off x="200886" y="692322"/>
            <a:ext cx="6878974" cy="2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defTabSz="685800">
              <a:defRPr/>
            </a:pPr>
            <a:endParaRPr lang="es-CO" sz="1350" b="1" dirty="0">
              <a:solidFill>
                <a:schemeClr val="tx1"/>
              </a:solidFill>
            </a:endParaRPr>
          </a:p>
        </p:txBody>
      </p:sp>
      <p:sp>
        <p:nvSpPr>
          <p:cNvPr id="24" name="Google Shape;219;gacdbefdb79_1_213">
            <a:extLst>
              <a:ext uri="{FF2B5EF4-FFF2-40B4-BE49-F238E27FC236}">
                <a16:creationId xmlns:a16="http://schemas.microsoft.com/office/drawing/2014/main" id="{EEBFCE79-C0DD-4939-9045-A11BB56599B0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40621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Regresión Lineal Múltiple - Modelo Ajustado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AF5E8387-45CF-485C-B4F8-39F017F5F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77326"/>
              </p:ext>
            </p:extLst>
          </p:nvPr>
        </p:nvGraphicFramePr>
        <p:xfrm>
          <a:off x="1495778" y="795551"/>
          <a:ext cx="7239000" cy="1280160"/>
        </p:xfrm>
        <a:graphic>
          <a:graphicData uri="http://schemas.openxmlformats.org/drawingml/2006/table">
            <a:tbl>
              <a:tblPr/>
              <a:tblGrid>
                <a:gridCol w="4089400">
                  <a:extLst>
                    <a:ext uri="{9D8B030D-6E8A-4147-A177-3AD203B41FA5}">
                      <a16:colId xmlns:a16="http://schemas.microsoft.com/office/drawing/2014/main" val="131630081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7922675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436159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06337401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951822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Coeficiente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Estimador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Std. Error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Valor 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Pr(&gt;|t|)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76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Intercepto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-0.019098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0.007264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-2.629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0.011907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641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Índice de precio al consumidor de Medellín y el área metropolitana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0.886701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0.013943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63.596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&lt;2 e-16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389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Producción de Cemento Gris Nacional Ton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0.121539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0.010105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12.027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3.44 e-15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94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Variación trimestral anual ICCV de Medellín y el área metropolitana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-0.02801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0.00733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-3.821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0.000432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11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Tasa de interés promedio ponderado del Banco de la República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-0.04466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0.008611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-5.186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5.80 e-06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463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Cuentas de Ahorro Programado - CAP para VIS, número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-0.054548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0.011063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-4.931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1.33 e-05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125301"/>
                  </a:ext>
                </a:extLst>
              </a:tr>
            </a:tbl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DB122288-7478-4274-8E57-30B6A839B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11185"/>
              </p:ext>
            </p:extLst>
          </p:nvPr>
        </p:nvGraphicFramePr>
        <p:xfrm>
          <a:off x="244444" y="2050544"/>
          <a:ext cx="7370363" cy="278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7164D251-73C3-4C92-AD39-B115230AD632}"/>
              </a:ext>
            </a:extLst>
          </p:cNvPr>
          <p:cNvSpPr txBox="1"/>
          <p:nvPr/>
        </p:nvSpPr>
        <p:spPr>
          <a:xfrm>
            <a:off x="989236" y="2452845"/>
            <a:ext cx="1133544" cy="34051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R2 = 0,9973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B5775D-F129-4185-A715-90082071D142}"/>
              </a:ext>
            </a:extLst>
          </p:cNvPr>
          <p:cNvSpPr txBox="1"/>
          <p:nvPr/>
        </p:nvSpPr>
        <p:spPr>
          <a:xfrm>
            <a:off x="6314514" y="3233219"/>
            <a:ext cx="2751589" cy="12258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s-CO" sz="11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Según el modelo la variable de </a:t>
            </a:r>
            <a:r>
              <a:rPr lang="es-CO" sz="11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mayor impacto </a:t>
            </a:r>
            <a:r>
              <a:rPr lang="es-CO" sz="11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en el IPVN es </a:t>
            </a:r>
            <a:r>
              <a:rPr lang="es-CO" sz="1100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el IPC de Medellín</a:t>
            </a:r>
            <a:r>
              <a:rPr lang="es-CO" sz="11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:</a:t>
            </a:r>
          </a:p>
          <a:p>
            <a:pPr lvl="0" algn="just"/>
            <a:r>
              <a:rPr lang="es-CO" sz="1100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El incremento en 1 punto del IPC de la ciudad significa un incremento de 2.09 puntos para el IPVN, si todo lo demás permanece constante.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87F490-B4C5-468C-873E-376FD4F75B89}"/>
              </a:ext>
            </a:extLst>
          </p:cNvPr>
          <p:cNvSpPr txBox="1"/>
          <p:nvPr/>
        </p:nvSpPr>
        <p:spPr>
          <a:xfrm>
            <a:off x="209274" y="1910734"/>
            <a:ext cx="657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Garamond" panose="02020404030301010803" pitchFamily="18" charset="0"/>
              </a:rPr>
              <a:t>IPVN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1164B9-D50A-4D95-8A00-83DB0555EC03}"/>
              </a:ext>
            </a:extLst>
          </p:cNvPr>
          <p:cNvSpPr txBox="1"/>
          <p:nvPr/>
        </p:nvSpPr>
        <p:spPr>
          <a:xfrm>
            <a:off x="3053593" y="474233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Trimestres</a:t>
            </a:r>
          </a:p>
        </p:txBody>
      </p:sp>
    </p:spTree>
    <p:extLst>
      <p:ext uri="{BB962C8B-B14F-4D97-AF65-F5344CB8AC3E}">
        <p14:creationId xmlns:p14="http://schemas.microsoft.com/office/powerpoint/2010/main" val="34610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DDCF50-CC94-4D99-A42C-5E12E0267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23"/>
          <a:stretch/>
        </p:blipFill>
        <p:spPr>
          <a:xfrm>
            <a:off x="291943" y="2159025"/>
            <a:ext cx="2604038" cy="22229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CDCF73-A047-4930-8004-52EE80D8A8EB}"/>
              </a:ext>
            </a:extLst>
          </p:cNvPr>
          <p:cNvSpPr txBox="1"/>
          <p:nvPr/>
        </p:nvSpPr>
        <p:spPr>
          <a:xfrm>
            <a:off x="118692" y="1245029"/>
            <a:ext cx="29505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Shapiro-Wilk</a:t>
            </a:r>
          </a:p>
          <a:p>
            <a:pPr algn="ctr"/>
            <a:r>
              <a:rPr lang="es-CO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W=0,98608, p-valor=0,8338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DF87A6-7DD6-4DFD-8DDD-9D3F01A32CA9}"/>
              </a:ext>
            </a:extLst>
          </p:cNvPr>
          <p:cNvSpPr txBox="1"/>
          <p:nvPr/>
        </p:nvSpPr>
        <p:spPr>
          <a:xfrm>
            <a:off x="118692" y="942596"/>
            <a:ext cx="2880000" cy="2769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EB Garamond"/>
                <a:ea typeface="EB Garamond"/>
                <a:cs typeface="EB Garamond"/>
              </a:defRPr>
            </a:lvl1pPr>
            <a:lvl2pPr marL="914400" marR="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2pPr>
            <a:lvl3pPr marL="1371600" marR="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3pPr>
            <a:lvl4pPr marL="1828800" marR="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4pPr>
            <a:lvl5pPr marL="2286000" marR="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5pPr>
            <a:lvl6pPr marL="2743200" marR="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6pPr>
            <a:lvl7pPr marL="3200400" marR="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7pPr>
            <a:lvl8pPr marL="3657600" marR="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8pPr>
            <a:lvl9pPr marL="4114800" marR="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9pPr>
          </a:lstStyle>
          <a:p>
            <a:r>
              <a:rPr lang="es-CO" b="1" dirty="0"/>
              <a:t>Normalidad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40059D-6A4F-44B6-90D7-38884F87FF6E}"/>
              </a:ext>
            </a:extLst>
          </p:cNvPr>
          <p:cNvSpPr txBox="1"/>
          <p:nvPr/>
        </p:nvSpPr>
        <p:spPr>
          <a:xfrm>
            <a:off x="3113509" y="936021"/>
            <a:ext cx="2880000" cy="28357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EB Garamond"/>
                <a:ea typeface="EB Garamond"/>
                <a:cs typeface="EB Garamond"/>
              </a:defRPr>
            </a:lvl1pPr>
            <a:lvl2pPr marL="914400" marR="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2pPr>
            <a:lvl3pPr marL="1371600" marR="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3pPr>
            <a:lvl4pPr marL="1828800" marR="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4pPr>
            <a:lvl5pPr marL="2286000" marR="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5pPr>
            <a:lvl6pPr marL="2743200" marR="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6pPr>
            <a:lvl7pPr marL="3200400" marR="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7pPr>
            <a:lvl8pPr marL="3657600" marR="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8pPr>
            <a:lvl9pPr marL="4114800" marR="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9pPr>
          </a:lstStyle>
          <a:p>
            <a:r>
              <a:rPr lang="es-CO" dirty="0"/>
              <a:t>Homocedasticidad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71B3E1-696D-4724-8ACC-3478F68EFF51}"/>
              </a:ext>
            </a:extLst>
          </p:cNvPr>
          <p:cNvSpPr txBox="1"/>
          <p:nvPr/>
        </p:nvSpPr>
        <p:spPr>
          <a:xfrm>
            <a:off x="6116713" y="942596"/>
            <a:ext cx="2880000" cy="2769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EB Garamond"/>
                <a:ea typeface="EB Garamond"/>
                <a:cs typeface="EB Garamond"/>
              </a:defRPr>
            </a:lvl1pPr>
            <a:lvl2pPr marL="914400" marR="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2pPr>
            <a:lvl3pPr marL="1371600" marR="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3pPr>
            <a:lvl4pPr marL="1828800" marR="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4pPr>
            <a:lvl5pPr marL="2286000" marR="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5pPr>
            <a:lvl6pPr marL="2743200" marR="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6pPr>
            <a:lvl7pPr marL="3200400" marR="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7pPr>
            <a:lvl8pPr marL="3657600" marR="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8pPr>
            <a:lvl9pPr marL="4114800" marR="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</a:defRPr>
            </a:lvl9pPr>
          </a:lstStyle>
          <a:p>
            <a:r>
              <a:rPr lang="es-CO" dirty="0"/>
              <a:t>Autocorrelación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5C54C18-AA48-4FFE-B17E-EBC0EFFFD2AA}"/>
              </a:ext>
            </a:extLst>
          </p:cNvPr>
          <p:cNvSpPr/>
          <p:nvPr/>
        </p:nvSpPr>
        <p:spPr>
          <a:xfrm>
            <a:off x="118693" y="936020"/>
            <a:ext cx="2880000" cy="408475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BB3859-5447-4190-B35C-883D0A985E95}"/>
              </a:ext>
            </a:extLst>
          </p:cNvPr>
          <p:cNvSpPr/>
          <p:nvPr/>
        </p:nvSpPr>
        <p:spPr>
          <a:xfrm>
            <a:off x="3117705" y="936020"/>
            <a:ext cx="2880000" cy="408475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E80497-D74D-4C2A-86C5-23955D2B72CB}"/>
              </a:ext>
            </a:extLst>
          </p:cNvPr>
          <p:cNvSpPr/>
          <p:nvPr/>
        </p:nvSpPr>
        <p:spPr>
          <a:xfrm>
            <a:off x="6116717" y="936020"/>
            <a:ext cx="2880000" cy="408475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FB50BC-D94D-4381-BD0F-A7787860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115" y="2086000"/>
            <a:ext cx="2481771" cy="236896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841FABB-0B9E-4C7F-AC64-D572CD5C8475}"/>
              </a:ext>
            </a:extLst>
          </p:cNvPr>
          <p:cNvSpPr txBox="1"/>
          <p:nvPr/>
        </p:nvSpPr>
        <p:spPr>
          <a:xfrm>
            <a:off x="3096730" y="1245029"/>
            <a:ext cx="29505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Breusch-Pagan</a:t>
            </a:r>
          </a:p>
          <a:p>
            <a:pPr algn="ctr"/>
            <a:r>
              <a:rPr lang="es-CO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BP=1,2981 df=5 p-valor=0,9351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548B9DF-9A4B-4764-A5A4-4F26A3F9D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023" y="1983639"/>
            <a:ext cx="2812024" cy="137171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BCB6B95-585B-404B-8487-178E32335597}"/>
              </a:ext>
            </a:extLst>
          </p:cNvPr>
          <p:cNvSpPr txBox="1"/>
          <p:nvPr/>
        </p:nvSpPr>
        <p:spPr>
          <a:xfrm>
            <a:off x="6074767" y="1245029"/>
            <a:ext cx="29505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Prueba de Breusch-Godfrey para la correlación serial del orden hasta 15</a:t>
            </a:r>
          </a:p>
          <a:p>
            <a:pPr algn="ctr"/>
            <a:r>
              <a:rPr lang="es-CO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LM=14,079 df=15 p-valor=0,5195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8DC8297-6112-47D4-926D-EA4500808B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304" r="50983"/>
          <a:stretch/>
        </p:blipFill>
        <p:spPr>
          <a:xfrm>
            <a:off x="6813010" y="3441030"/>
            <a:ext cx="1500188" cy="1546679"/>
          </a:xfrm>
          <a:prstGeom prst="rect">
            <a:avLst/>
          </a:prstGeom>
        </p:spPr>
      </p:pic>
      <p:sp>
        <p:nvSpPr>
          <p:cNvPr id="18" name="Google Shape;219;gacdbefdb79_1_213">
            <a:extLst>
              <a:ext uri="{FF2B5EF4-FFF2-40B4-BE49-F238E27FC236}">
                <a16:creationId xmlns:a16="http://schemas.microsoft.com/office/drawing/2014/main" id="{077269E0-DD3E-4FC6-9DF2-3FDC4C7C0033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56560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378">
              <a:buSzPts val="2800"/>
            </a:pPr>
            <a:r>
              <a:rPr lang="es-CO" sz="2000" b="1" dirty="0">
                <a:solidFill>
                  <a:srgbClr val="000000"/>
                </a:solidFill>
              </a:rPr>
              <a:t>Regresión Lineal Múltiple – Evaluación de supuestos</a:t>
            </a:r>
          </a:p>
        </p:txBody>
      </p:sp>
    </p:spTree>
    <p:extLst>
      <p:ext uri="{BB962C8B-B14F-4D97-AF65-F5344CB8AC3E}">
        <p14:creationId xmlns:p14="http://schemas.microsoft.com/office/powerpoint/2010/main" val="208119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60165" y="110169"/>
            <a:ext cx="76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endParaRPr lang="es-CO" dirty="0">
              <a:latin typeface="Montserrat Subrayada" panose="02000505000000020004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569747" y="2140863"/>
            <a:ext cx="22656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/>
            <a:r>
              <a:rPr lang="es-CO" sz="1600" dirty="0">
                <a:latin typeface="Arial" panose="020B0604020202020204" pitchFamily="34" charset="0"/>
              </a:rPr>
              <a:t>El error porcentual medio absoluto</a:t>
            </a:r>
            <a:r>
              <a:rPr lang="es-CO" dirty="0">
                <a:latin typeface="Arial" panose="020B0604020202020204" pitchFamily="34" charset="0"/>
              </a:rPr>
              <a:t> </a:t>
            </a:r>
            <a:r>
              <a:rPr lang="es-CO" sz="1800" b="1" dirty="0">
                <a:latin typeface="Arial" panose="020B0604020202020204" pitchFamily="34" charset="0"/>
              </a:rPr>
              <a:t>MAPE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6665890" y="3002637"/>
            <a:ext cx="2265677" cy="8512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914378"/>
            <a:r>
              <a:rPr lang="es-CO" sz="4400" dirty="0"/>
              <a:t>2,62%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955A776-80E4-4B07-9EE7-0FEF13332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34543"/>
              </p:ext>
            </p:extLst>
          </p:nvPr>
        </p:nvGraphicFramePr>
        <p:xfrm>
          <a:off x="509912" y="1593779"/>
          <a:ext cx="5076280" cy="271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219;gacdbefdb79_1_213">
            <a:extLst>
              <a:ext uri="{FF2B5EF4-FFF2-40B4-BE49-F238E27FC236}">
                <a16:creationId xmlns:a16="http://schemas.microsoft.com/office/drawing/2014/main" id="{8667CCEB-7029-44DF-A389-2952C0E42513}"/>
              </a:ext>
            </a:extLst>
          </p:cNvPr>
          <p:cNvSpPr txBox="1">
            <a:spLocks/>
          </p:cNvSpPr>
          <p:nvPr/>
        </p:nvSpPr>
        <p:spPr>
          <a:xfrm>
            <a:off x="200885" y="315295"/>
            <a:ext cx="8565609" cy="31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378">
              <a:buClr>
                <a:srgbClr val="FFFFFF"/>
              </a:buClr>
              <a:buSzPts val="2800"/>
              <a:buFont typeface="Montserrat ExtraBold"/>
              <a:buNone/>
              <a:defRPr sz="2000" b="1">
                <a:latin typeface="Montserrat ExtraBold"/>
                <a:ea typeface="Montserrat ExtraBold"/>
                <a:cs typeface="Montserrat ExtraBold"/>
              </a:defRPr>
            </a:lvl1pPr>
            <a:lvl2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2pPr>
            <a:lvl3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3pPr>
            <a:lvl4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4pPr>
            <a:lvl5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5pPr>
            <a:lvl6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6pPr>
            <a:lvl7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7pPr>
            <a:lvl8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8pPr>
            <a:lvl9pPr algn="ctr">
              <a:buSzPts val="1100"/>
              <a:buFont typeface="Squada One"/>
              <a:buNone/>
              <a:defRPr sz="1100">
                <a:latin typeface="Squada One"/>
                <a:ea typeface="Squada One"/>
                <a:cs typeface="Squada One"/>
              </a:defRPr>
            </a:lvl9pPr>
          </a:lstStyle>
          <a:p>
            <a:r>
              <a:rPr lang="es-CO" dirty="0"/>
              <a:t>Regresión Lineal Múltiple – Evaluación de pronóstico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5B7FB2-05A3-4DFA-8D3D-B7A4CA09D568}"/>
              </a:ext>
            </a:extLst>
          </p:cNvPr>
          <p:cNvSpPr txBox="1"/>
          <p:nvPr/>
        </p:nvSpPr>
        <p:spPr>
          <a:xfrm>
            <a:off x="5163473" y="2504638"/>
            <a:ext cx="84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Garamond" panose="02020404030301010803" pitchFamily="18" charset="0"/>
              </a:rPr>
              <a:t>Pronóstico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07C7A-C060-4EA6-A568-FA844484D223}"/>
              </a:ext>
            </a:extLst>
          </p:cNvPr>
          <p:cNvSpPr txBox="1"/>
          <p:nvPr/>
        </p:nvSpPr>
        <p:spPr>
          <a:xfrm>
            <a:off x="5163473" y="2266748"/>
            <a:ext cx="47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Garamond" panose="02020404030301010803" pitchFamily="18" charset="0"/>
              </a:rPr>
              <a:t>Real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E4EC47-0CD8-4ABB-A51F-7DAD55C2A150}"/>
              </a:ext>
            </a:extLst>
          </p:cNvPr>
          <p:cNvSpPr txBox="1"/>
          <p:nvPr/>
        </p:nvSpPr>
        <p:spPr>
          <a:xfrm>
            <a:off x="482898" y="1413940"/>
            <a:ext cx="657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Garamond" panose="02020404030301010803" pitchFamily="18" charset="0"/>
              </a:rPr>
              <a:t>IPVN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C9318B-D31B-485B-B4C8-6D00F2A3F279}"/>
              </a:ext>
            </a:extLst>
          </p:cNvPr>
          <p:cNvSpPr txBox="1"/>
          <p:nvPr/>
        </p:nvSpPr>
        <p:spPr>
          <a:xfrm>
            <a:off x="2718034" y="415582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Garamond" panose="02020404030301010803" pitchFamily="18" charset="0"/>
              </a:rPr>
              <a:t>Trimestres</a:t>
            </a:r>
          </a:p>
        </p:txBody>
      </p:sp>
    </p:spTree>
    <p:extLst>
      <p:ext uri="{BB962C8B-B14F-4D97-AF65-F5344CB8AC3E}">
        <p14:creationId xmlns:p14="http://schemas.microsoft.com/office/powerpoint/2010/main" val="417033759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1390</Words>
  <Application>Microsoft Office PowerPoint</Application>
  <PresentationFormat>Presentación en pantalla (16:9)</PresentationFormat>
  <Paragraphs>283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Montserrat Black</vt:lpstr>
      <vt:lpstr>EB Garamond</vt:lpstr>
      <vt:lpstr>Montserrat Subrayada</vt:lpstr>
      <vt:lpstr>Garamond</vt:lpstr>
      <vt:lpstr>Arial</vt:lpstr>
      <vt:lpstr>Montserrat ExtraBold</vt:lpstr>
      <vt:lpstr>Montserrat Light</vt:lpstr>
      <vt:lpstr>Barlow Light</vt:lpstr>
      <vt:lpstr>Squada One</vt:lpstr>
      <vt:lpstr>Real Estate Marketing Plan </vt:lpstr>
      <vt:lpstr>PROYECTO INTEGRADOR  Predicción del índice de precios de la vivienda nueva – IPVN en Medellín y el área metropolitana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Predicción del índice de la vivienda nueva en el Valle de Aburrá</dc:title>
  <cp:lastModifiedBy>DIEGO ANDRES JARAMILLO ZAPATA</cp:lastModifiedBy>
  <cp:revision>44</cp:revision>
  <dcterms:modified xsi:type="dcterms:W3CDTF">2020-12-04T16:05:53Z</dcterms:modified>
</cp:coreProperties>
</file>