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451" r:id="rId3"/>
    <p:sldId id="456" r:id="rId4"/>
    <p:sldId id="457" r:id="rId5"/>
    <p:sldId id="455" r:id="rId6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E2E2E2"/>
    <a:srgbClr val="E2A900"/>
    <a:srgbClr val="ED7D31"/>
    <a:srgbClr val="46759F"/>
    <a:srgbClr val="8DB0D6"/>
    <a:srgbClr val="FFFFFF"/>
    <a:srgbClr val="5B9BD5"/>
    <a:srgbClr val="DEEBF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5612"/>
  </p:normalViewPr>
  <p:slideViewPr>
    <p:cSldViewPr snapToGrid="0" snapToObjects="1">
      <p:cViewPr>
        <p:scale>
          <a:sx n="140" d="100"/>
          <a:sy n="140" d="100"/>
        </p:scale>
        <p:origin x="208" y="19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C8A20-28AF-6A4A-95DC-875B5D7A498F}" type="datetimeFigureOut">
              <a:rPr lang="en-US" smtClean="0"/>
              <a:t>11/11/19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4F3C0-EAD6-A04E-B7BC-5D04D35CC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4F3C0-EAD6-A04E-B7BC-5D04D35CC5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80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4F3C0-EAD6-A04E-B7BC-5D04D35CC5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86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4F3C0-EAD6-A04E-B7BC-5D04D35CC5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03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4F3C0-EAD6-A04E-B7BC-5D04D35CC5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8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6FE8-943D-EF48-8842-74BBED6E89CA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A56-6986-0249-A84B-805397738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BE6B-C8A6-9646-BC97-70AFD6A925CD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A56-6986-0249-A84B-805397738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046F-284F-ED4B-9F2D-1162A2B28A72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A56-6986-0249-A84B-805397738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C88C-CFAB-1E4C-97B0-8AAC566B5469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A56-6986-0249-A84B-805397738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7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859B-13FF-7B4E-AEA1-FACADDD7DAAE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A56-6986-0249-A84B-805397738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7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836A9-7BC0-1B45-A392-DF66E8C603AC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A56-6986-0249-A84B-805397738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B96C-1840-5F43-9FC1-D0B0E11BC11D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A56-6986-0249-A84B-805397738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066-3F02-F94E-B264-0C376BE6E3D4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A56-6986-0249-A84B-805397738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496-39BC-3C41-AB24-111062FA5007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A56-6986-0249-A84B-805397738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6358-D84C-B748-BE7B-BD3BAF9427AD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A56-6986-0249-A84B-805397738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AA6B-FE8C-EA4F-952D-DAFBC62C75B2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EA56-6986-0249-A84B-805397738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D65D2-964A-A84A-988C-5CEDFCDF5788}" type="datetime1">
              <a:rPr lang="en-US" smtClean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3EA56-6986-0249-A84B-805397738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0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604" y="2909182"/>
            <a:ext cx="8293395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spc="300" dirty="0">
              <a:solidFill>
                <a:schemeClr val="tx1">
                  <a:lumMod val="50000"/>
                  <a:lumOff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2000" spc="300" dirty="0">
              <a:solidFill>
                <a:schemeClr val="tx1">
                  <a:lumMod val="50000"/>
                  <a:lumOff val="50000"/>
                </a:schemeClr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Credit Card Default |  Analysis Framework</a:t>
            </a:r>
          </a:p>
          <a:p>
            <a:pPr>
              <a:lnSpc>
                <a:spcPct val="150000"/>
              </a:lnSpc>
            </a:pP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November 11, 2019</a:t>
            </a:r>
            <a:endParaRPr lang="en-US" sz="1600" i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604" y="1852604"/>
            <a:ext cx="264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Credit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One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 bwMode="auto">
          <a:xfrm>
            <a:off x="404066" y="5268938"/>
            <a:ext cx="8322355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C17E453-F68B-414D-9BA0-3D6A8A41DC9A}"/>
              </a:ext>
            </a:extLst>
          </p:cNvPr>
          <p:cNvSpPr txBox="1"/>
          <p:nvPr/>
        </p:nvSpPr>
        <p:spPr>
          <a:xfrm>
            <a:off x="362970" y="283929"/>
            <a:ext cx="7566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38338" algn="l"/>
              </a:tabLst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Objectives</a:t>
            </a:r>
            <a:endParaRPr lang="en-US" sz="24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E024C99-8380-794E-A931-B45CC436F9D2}"/>
              </a:ext>
            </a:extLst>
          </p:cNvPr>
          <p:cNvCxnSpPr/>
          <p:nvPr/>
        </p:nvCxnSpPr>
        <p:spPr bwMode="auto">
          <a:xfrm>
            <a:off x="434888" y="784214"/>
            <a:ext cx="8322355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4888" y="5268938"/>
            <a:ext cx="1769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Helvetica Neue" charset="0"/>
                <a:ea typeface="Helvetica Neue" charset="0"/>
                <a:cs typeface="Helvetica Neue" charset="0"/>
              </a:rPr>
              <a:t>Credit </a:t>
            </a: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One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FB7B7C-3538-9D49-9AE6-DEA31E34FF1B}"/>
              </a:ext>
            </a:extLst>
          </p:cNvPr>
          <p:cNvSpPr txBox="1"/>
          <p:nvPr/>
        </p:nvSpPr>
        <p:spPr>
          <a:xfrm>
            <a:off x="292330" y="923999"/>
            <a:ext cx="8333507" cy="300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9113" lvl="1" indent="-279400">
              <a:lnSpc>
                <a:spcPct val="150000"/>
              </a:lnSpc>
              <a:buFont typeface="Wingdings" charset="2"/>
              <a:buChar char="v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Examine customer demographics to better understand what traits might relate to whether or not a customer might default on their current credit obligations</a:t>
            </a:r>
          </a:p>
          <a:p>
            <a:pPr marL="692150" lvl="2" indent="-341313">
              <a:lnSpc>
                <a:spcPct val="150000"/>
              </a:lnSpc>
              <a:buFont typeface="Wingdings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878904" lvl="3" indent="-341313"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Identify which attribute(s) relate significantly to customer default rates and build predictive model to better classify potential customers as being ‘at-risk’</a:t>
            </a:r>
          </a:p>
          <a:p>
            <a:pPr marL="878904" lvl="3" indent="-341313">
              <a:lnSpc>
                <a:spcPct val="150000"/>
              </a:lnSpc>
              <a:buFont typeface="Wingdings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878904" lvl="3" indent="-341313"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Improve upon previous credit scoring models currently in place due to an increase in number of defaults seen with various credit partners.</a:t>
            </a:r>
          </a:p>
          <a:p>
            <a:pPr marL="522288" lvl="2" indent="-341313">
              <a:lnSpc>
                <a:spcPct val="150000"/>
              </a:lnSpc>
              <a:buFont typeface="Wingdings" pitchFamily="2" charset="2"/>
              <a:buChar char="v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57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 bwMode="auto">
          <a:xfrm>
            <a:off x="404066" y="5268938"/>
            <a:ext cx="8322355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C17E453-F68B-414D-9BA0-3D6A8A41DC9A}"/>
              </a:ext>
            </a:extLst>
          </p:cNvPr>
          <p:cNvSpPr txBox="1"/>
          <p:nvPr/>
        </p:nvSpPr>
        <p:spPr>
          <a:xfrm>
            <a:off x="362970" y="283929"/>
            <a:ext cx="7566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38338" algn="l"/>
              </a:tabLst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Process Framework</a:t>
            </a:r>
            <a:endParaRPr lang="en-US" sz="24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E024C99-8380-794E-A931-B45CC436F9D2}"/>
              </a:ext>
            </a:extLst>
          </p:cNvPr>
          <p:cNvCxnSpPr/>
          <p:nvPr/>
        </p:nvCxnSpPr>
        <p:spPr bwMode="auto">
          <a:xfrm>
            <a:off x="434888" y="784214"/>
            <a:ext cx="8322355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FB7B7C-3538-9D49-9AE6-DEA31E34FF1B}"/>
              </a:ext>
            </a:extLst>
          </p:cNvPr>
          <p:cNvSpPr txBox="1"/>
          <p:nvPr/>
        </p:nvSpPr>
        <p:spPr>
          <a:xfrm>
            <a:off x="180090" y="870752"/>
            <a:ext cx="6029921" cy="416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9113" lvl="1" indent="-279400">
              <a:lnSpc>
                <a:spcPct val="150000"/>
              </a:lnSpc>
              <a:buFont typeface="Wingdings" charset="2"/>
              <a:buChar char="v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Zumel and Mount data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cience process will be utilized for this project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888" y="5268938"/>
            <a:ext cx="1769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Helvetica Neue" charset="0"/>
                <a:ea typeface="Helvetica Neue" charset="0"/>
                <a:cs typeface="Helvetica Neue" charset="0"/>
              </a:rPr>
              <a:t>Credit </a:t>
            </a: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One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335" y="1358821"/>
            <a:ext cx="6149245" cy="38939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EFB7B7C-3538-9D49-9AE6-DEA31E34FF1B}"/>
              </a:ext>
            </a:extLst>
          </p:cNvPr>
          <p:cNvSpPr txBox="1"/>
          <p:nvPr/>
        </p:nvSpPr>
        <p:spPr>
          <a:xfrm>
            <a:off x="58540" y="1412372"/>
            <a:ext cx="26297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2079" lvl="2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Appropriate for predicative models.</a:t>
            </a:r>
          </a:p>
          <a:p>
            <a:pPr marL="882079" lvl="2" indent="-285750">
              <a:lnSpc>
                <a:spcPct val="150000"/>
              </a:lnSpc>
              <a:buFont typeface="Wingdings" charset="2"/>
              <a:buChar char="Ø"/>
            </a:pPr>
            <a:endParaRPr 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882079" lvl="2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Needed detail level from discovery to deployment.</a:t>
            </a:r>
          </a:p>
          <a:p>
            <a:pPr marL="882079" lvl="2" indent="-285750">
              <a:lnSpc>
                <a:spcPct val="150000"/>
              </a:lnSpc>
              <a:buFont typeface="Wingdings" charset="2"/>
              <a:buChar char="Ø"/>
            </a:pPr>
            <a:endParaRPr lang="en-US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882079" lvl="2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Iterative process.</a:t>
            </a:r>
          </a:p>
        </p:txBody>
      </p:sp>
    </p:spTree>
    <p:extLst>
      <p:ext uri="{BB962C8B-B14F-4D97-AF65-F5344CB8AC3E}">
        <p14:creationId xmlns:p14="http://schemas.microsoft.com/office/powerpoint/2010/main" val="135156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 bwMode="auto">
          <a:xfrm>
            <a:off x="404066" y="5268938"/>
            <a:ext cx="8322355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C17E453-F68B-414D-9BA0-3D6A8A41DC9A}"/>
              </a:ext>
            </a:extLst>
          </p:cNvPr>
          <p:cNvSpPr txBox="1"/>
          <p:nvPr/>
        </p:nvSpPr>
        <p:spPr>
          <a:xfrm>
            <a:off x="362970" y="283929"/>
            <a:ext cx="7566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38338" algn="l"/>
              </a:tabLst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Data Description</a:t>
            </a:r>
            <a:endParaRPr lang="en-US" sz="24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E024C99-8380-794E-A931-B45CC436F9D2}"/>
              </a:ext>
            </a:extLst>
          </p:cNvPr>
          <p:cNvCxnSpPr/>
          <p:nvPr/>
        </p:nvCxnSpPr>
        <p:spPr bwMode="auto">
          <a:xfrm>
            <a:off x="434888" y="784214"/>
            <a:ext cx="8322355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FB7B7C-3538-9D49-9AE6-DEA31E34FF1B}"/>
              </a:ext>
            </a:extLst>
          </p:cNvPr>
          <p:cNvSpPr txBox="1"/>
          <p:nvPr/>
        </p:nvSpPr>
        <p:spPr>
          <a:xfrm>
            <a:off x="362970" y="962939"/>
            <a:ext cx="8333507" cy="365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9113" lvl="1" indent="-279400">
              <a:lnSpc>
                <a:spcPct val="150000"/>
              </a:lnSpc>
              <a:buFont typeface="Wingdings" charset="2"/>
              <a:buChar char="v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Data set includes 30,000 credit card clients with default status (yes or no)</a:t>
            </a:r>
          </a:p>
          <a:p>
            <a:pPr marL="519113" lvl="1" indent="-279400">
              <a:lnSpc>
                <a:spcPct val="150000"/>
              </a:lnSpc>
              <a:buFont typeface="Wingdings" charset="2"/>
              <a:buChar char="v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519113" lvl="1" indent="-279400">
              <a:lnSpc>
                <a:spcPct val="150000"/>
              </a:lnSpc>
              <a:buFont typeface="Wingdings" charset="2"/>
              <a:buChar char="v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Available attributes include</a:t>
            </a:r>
          </a:p>
          <a:p>
            <a:pPr marL="882079" lvl="2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Demographics</a:t>
            </a:r>
          </a:p>
          <a:p>
            <a:pPr marL="882079" lvl="2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Payment History</a:t>
            </a:r>
          </a:p>
          <a:p>
            <a:pPr marL="882079" lvl="2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Repayment Status</a:t>
            </a:r>
          </a:p>
          <a:p>
            <a:pPr marL="882079" lvl="2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Billing History</a:t>
            </a:r>
          </a:p>
          <a:p>
            <a:pPr marL="882079" lvl="2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Previous Payment History</a:t>
            </a:r>
          </a:p>
          <a:p>
            <a:pPr marL="882079" lvl="2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Default flag</a:t>
            </a:r>
          </a:p>
          <a:p>
            <a:pPr marL="882079" lvl="2" indent="-285750">
              <a:lnSpc>
                <a:spcPct val="150000"/>
              </a:lnSpc>
              <a:buFont typeface="Wingdings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525463" lvl="1" indent="-285750">
              <a:lnSpc>
                <a:spcPct val="150000"/>
              </a:lnSpc>
              <a:buFont typeface="Wingdings" charset="2"/>
              <a:buChar char="v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No data issues identified in initial review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888" y="5268938"/>
            <a:ext cx="1769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Helvetica Neue" charset="0"/>
                <a:ea typeface="Helvetica Neue" charset="0"/>
                <a:cs typeface="Helvetica Neue" charset="0"/>
              </a:rPr>
              <a:t>Credit </a:t>
            </a: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One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6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 bwMode="auto">
          <a:xfrm>
            <a:off x="404066" y="5268938"/>
            <a:ext cx="8322355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C17E453-F68B-414D-9BA0-3D6A8A41DC9A}"/>
              </a:ext>
            </a:extLst>
          </p:cNvPr>
          <p:cNvSpPr txBox="1"/>
          <p:nvPr/>
        </p:nvSpPr>
        <p:spPr>
          <a:xfrm>
            <a:off x="362970" y="283929"/>
            <a:ext cx="7566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38338" algn="l"/>
              </a:tabLst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Next Steps</a:t>
            </a:r>
            <a:endParaRPr lang="en-US" sz="24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E024C99-8380-794E-A931-B45CC436F9D2}"/>
              </a:ext>
            </a:extLst>
          </p:cNvPr>
          <p:cNvCxnSpPr/>
          <p:nvPr/>
        </p:nvCxnSpPr>
        <p:spPr bwMode="auto">
          <a:xfrm>
            <a:off x="434888" y="784214"/>
            <a:ext cx="8322355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FB7B7C-3538-9D49-9AE6-DEA31E34FF1B}"/>
              </a:ext>
            </a:extLst>
          </p:cNvPr>
          <p:cNvSpPr txBox="1"/>
          <p:nvPr/>
        </p:nvSpPr>
        <p:spPr>
          <a:xfrm>
            <a:off x="392914" y="926363"/>
            <a:ext cx="8333507" cy="203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9113" lvl="1" indent="-279400">
              <a:lnSpc>
                <a:spcPct val="150000"/>
              </a:lnSpc>
              <a:buFont typeface="Wingdings" charset="2"/>
              <a:buChar char="v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Import the data and perform initial analysis, ensuring the business and data is well understood.</a:t>
            </a:r>
          </a:p>
          <a:p>
            <a:pPr marL="692150" lvl="2" indent="-341313">
              <a:lnSpc>
                <a:spcPct val="150000"/>
              </a:lnSpc>
              <a:buFont typeface="Wingdings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522288" lvl="2" indent="-341313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Begin data cleansing, feature selection, and feature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engineering.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878904" lvl="3" indent="-341313">
              <a:lnSpc>
                <a:spcPct val="150000"/>
              </a:lnSpc>
              <a:buFont typeface="Wingdings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522288" lvl="2" indent="-341313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Revisit business needs and understanding, as needed.</a:t>
            </a:r>
          </a:p>
          <a:p>
            <a:pPr marL="522288" lvl="2" indent="-341313">
              <a:lnSpc>
                <a:spcPct val="150000"/>
              </a:lnSpc>
              <a:buFont typeface="Wingdings" pitchFamily="2" charset="2"/>
              <a:buChar char="v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888" y="5268938"/>
            <a:ext cx="1769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Helvetica Neue" charset="0"/>
                <a:ea typeface="Helvetica Neue" charset="0"/>
                <a:cs typeface="Helvetica Neue" charset="0"/>
              </a:rPr>
              <a:t>Credit </a:t>
            </a: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One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4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37342</TotalTime>
  <Words>203</Words>
  <Application>Microsoft Macintosh PowerPoint</Application>
  <PresentationFormat>On-screen Show (16:10)</PresentationFormat>
  <Paragraphs>44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Calibri Light</vt:lpstr>
      <vt:lpstr>Helvetica Neue</vt:lpstr>
      <vt:lpstr>Helvetica Neue Light</vt:lpstr>
      <vt:lpstr>Helvetica Neue Medium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Becker</dc:creator>
  <cp:lastModifiedBy>Microsoft Office User</cp:lastModifiedBy>
  <cp:revision>1097</cp:revision>
  <cp:lastPrinted>2017-02-02T19:11:47Z</cp:lastPrinted>
  <dcterms:created xsi:type="dcterms:W3CDTF">2015-09-29T17:38:56Z</dcterms:created>
  <dcterms:modified xsi:type="dcterms:W3CDTF">2019-11-11T21:47:03Z</dcterms:modified>
</cp:coreProperties>
</file>