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1" r:id="rId7"/>
    <p:sldId id="263" r:id="rId8"/>
    <p:sldId id="264" r:id="rId9"/>
    <p:sldId id="262" r:id="rId10"/>
    <p:sldId id="26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829" autoAdjust="0"/>
  </p:normalViewPr>
  <p:slideViewPr>
    <p:cSldViewPr>
      <p:cViewPr varScale="1">
        <p:scale>
          <a:sx n="41" d="100"/>
          <a:sy n="41" d="100"/>
        </p:scale>
        <p:origin x="-22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53590-02B5-4533-8798-D7DC9144C4B7}" type="doc">
      <dgm:prSet loTypeId="urn:microsoft.com/office/officeart/2005/8/layout/orgChart1" loCatId="hierarchy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AB5BABF1-C04E-4EE2-A6C3-F356D53C7311}">
      <dgm:prSet phldrT="[Текст]"/>
      <dgm:spPr/>
      <dgm:t>
        <a:bodyPr/>
        <a:lstStyle/>
        <a:p>
          <a:r>
            <a:rPr lang="ru-RU" b="0" i="0" dirty="0" smtClean="0">
              <a:effectLst/>
              <a:latin typeface="+mn-lt"/>
              <a:ea typeface="+mn-ea"/>
              <a:cs typeface="+mn-cs"/>
            </a:rPr>
            <a:t>Способы повышения эффективности нейронной сети</a:t>
          </a:r>
          <a:endParaRPr lang="ru-RU" dirty="0"/>
        </a:p>
      </dgm:t>
    </dgm:pt>
    <dgm:pt modelId="{AA54A106-46A4-4A37-87EB-4D6F43749CC1}" type="parTrans" cxnId="{C2578263-BF48-4411-8132-B2046C96C907}">
      <dgm:prSet/>
      <dgm:spPr/>
      <dgm:t>
        <a:bodyPr/>
        <a:lstStyle/>
        <a:p>
          <a:endParaRPr lang="ru-RU"/>
        </a:p>
      </dgm:t>
    </dgm:pt>
    <dgm:pt modelId="{35517CD4-7E0C-4849-9BEC-AA9CC0BCC442}" type="sibTrans" cxnId="{C2578263-BF48-4411-8132-B2046C96C907}">
      <dgm:prSet/>
      <dgm:spPr/>
      <dgm:t>
        <a:bodyPr/>
        <a:lstStyle/>
        <a:p>
          <a:endParaRPr lang="ru-RU"/>
        </a:p>
      </dgm:t>
    </dgm:pt>
    <dgm:pt modelId="{9E32B577-5648-41EB-86AB-F71CB61D08D2}">
      <dgm:prSet phldrT="[Текст]"/>
      <dgm:spPr/>
      <dgm:t>
        <a:bodyPr/>
        <a:lstStyle/>
        <a:p>
          <a:r>
            <a:rPr lang="ru-RU" b="0" i="0" smtClean="0">
              <a:effectLst/>
              <a:latin typeface="+mn-lt"/>
              <a:ea typeface="+mn-ea"/>
              <a:cs typeface="+mn-cs"/>
            </a:rPr>
            <a:t>наращивать базу знаний разработчика </a:t>
          </a:r>
          <a:endParaRPr lang="ru-RU" dirty="0"/>
        </a:p>
      </dgm:t>
    </dgm:pt>
    <dgm:pt modelId="{09F6A368-4545-48D1-8E13-9E95347E5F4A}" type="parTrans" cxnId="{8721E65F-1B97-4D5D-AACA-8D5CA6CD2EB0}">
      <dgm:prSet/>
      <dgm:spPr>
        <a:ln>
          <a:solidFill>
            <a:schemeClr val="accent5">
              <a:lumMod val="40000"/>
              <a:lumOff val="60000"/>
            </a:schemeClr>
          </a:solidFill>
        </a:ln>
      </dgm:spPr>
      <dgm:t>
        <a:bodyPr/>
        <a:lstStyle/>
        <a:p>
          <a:endParaRPr lang="ru-RU"/>
        </a:p>
      </dgm:t>
    </dgm:pt>
    <dgm:pt modelId="{D1793C71-ACA3-4214-B9A1-6A74AB6FE71A}" type="sibTrans" cxnId="{8721E65F-1B97-4D5D-AACA-8D5CA6CD2EB0}">
      <dgm:prSet/>
      <dgm:spPr/>
      <dgm:t>
        <a:bodyPr/>
        <a:lstStyle/>
        <a:p>
          <a:endParaRPr lang="ru-RU"/>
        </a:p>
      </dgm:t>
    </dgm:pt>
    <dgm:pt modelId="{5230E7F1-6C24-4E0E-AB41-4B9C703BA3AE}">
      <dgm:prSet phldrT="[Текст]"/>
      <dgm:spPr/>
      <dgm:t>
        <a:bodyPr/>
        <a:lstStyle/>
        <a:p>
          <a:r>
            <a:rPr lang="en-US" b="0" i="0" dirty="0" smtClean="0">
              <a:effectLst/>
              <a:latin typeface="+mn-lt"/>
              <a:ea typeface="+mn-ea"/>
              <a:cs typeface="+mn-cs"/>
            </a:rPr>
            <a:t>C</a:t>
          </a:r>
          <a:r>
            <a:rPr lang="ru-RU" b="0" i="0" dirty="0" err="1" smtClean="0">
              <a:effectLst/>
              <a:latin typeface="+mn-lt"/>
              <a:ea typeface="+mn-ea"/>
              <a:cs typeface="+mn-cs"/>
            </a:rPr>
            <a:t>ode</a:t>
          </a:r>
          <a:r>
            <a:rPr lang="en-US" b="0" i="0" dirty="0" smtClean="0">
              <a:effectLst/>
              <a:latin typeface="+mn-lt"/>
              <a:ea typeface="+mn-ea"/>
              <a:cs typeface="+mn-cs"/>
            </a:rPr>
            <a:t>-</a:t>
          </a:r>
          <a:r>
            <a:rPr lang="ru-RU" b="0" i="0" dirty="0" err="1" smtClean="0">
              <a:effectLst/>
              <a:latin typeface="+mn-lt"/>
              <a:ea typeface="+mn-ea"/>
              <a:cs typeface="+mn-cs"/>
            </a:rPr>
            <a:t>style</a:t>
          </a:r>
          <a:endParaRPr lang="ru-RU" dirty="0"/>
        </a:p>
      </dgm:t>
    </dgm:pt>
    <dgm:pt modelId="{78333B29-A983-400B-B4D6-E856E244FD42}" type="parTrans" cxnId="{D05DB6E6-369B-4671-890D-BC7DBE188F4E}">
      <dgm:prSet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endParaRPr lang="ru-RU"/>
        </a:p>
      </dgm:t>
    </dgm:pt>
    <dgm:pt modelId="{D17372E0-AB63-448F-B2C8-4DC2ED762EEA}" type="sibTrans" cxnId="{D05DB6E6-369B-4671-890D-BC7DBE188F4E}">
      <dgm:prSet/>
      <dgm:spPr/>
      <dgm:t>
        <a:bodyPr/>
        <a:lstStyle/>
        <a:p>
          <a:endParaRPr lang="ru-RU"/>
        </a:p>
      </dgm:t>
    </dgm:pt>
    <dgm:pt modelId="{BCF5FAD4-52A2-4139-A2B8-04E14A659A53}" type="pres">
      <dgm:prSet presAssocID="{21553590-02B5-4533-8798-D7DC9144C4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B8EAF3F-C28D-41C0-9A51-9B1A51A48A8C}" type="pres">
      <dgm:prSet presAssocID="{AB5BABF1-C04E-4EE2-A6C3-F356D53C7311}" presName="hierRoot1" presStyleCnt="0">
        <dgm:presLayoutVars>
          <dgm:hierBranch val="init"/>
        </dgm:presLayoutVars>
      </dgm:prSet>
      <dgm:spPr/>
    </dgm:pt>
    <dgm:pt modelId="{2592485A-749D-496D-87F5-45DFE4003B51}" type="pres">
      <dgm:prSet presAssocID="{AB5BABF1-C04E-4EE2-A6C3-F356D53C7311}" presName="rootComposite1" presStyleCnt="0"/>
      <dgm:spPr/>
    </dgm:pt>
    <dgm:pt modelId="{DEEF1499-61CD-4D94-9E50-4969E0E27E66}" type="pres">
      <dgm:prSet presAssocID="{AB5BABF1-C04E-4EE2-A6C3-F356D53C731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0207A11-F85C-44AE-B004-F7FC541E51B5}" type="pres">
      <dgm:prSet presAssocID="{AB5BABF1-C04E-4EE2-A6C3-F356D53C7311}" presName="rootConnector1" presStyleLbl="node1" presStyleIdx="0" presStyleCnt="0"/>
      <dgm:spPr/>
      <dgm:t>
        <a:bodyPr/>
        <a:lstStyle/>
        <a:p>
          <a:endParaRPr lang="ru-RU"/>
        </a:p>
      </dgm:t>
    </dgm:pt>
    <dgm:pt modelId="{33209157-D9BB-4C25-AC76-9F799A3145EF}" type="pres">
      <dgm:prSet presAssocID="{AB5BABF1-C04E-4EE2-A6C3-F356D53C7311}" presName="hierChild2" presStyleCnt="0"/>
      <dgm:spPr/>
    </dgm:pt>
    <dgm:pt modelId="{551C664A-A262-4FDF-B645-E17A91036677}" type="pres">
      <dgm:prSet presAssocID="{09F6A368-4545-48D1-8E13-9E95347E5F4A}" presName="Name37" presStyleLbl="parChTrans1D2" presStyleIdx="0" presStyleCnt="2"/>
      <dgm:spPr/>
      <dgm:t>
        <a:bodyPr/>
        <a:lstStyle/>
        <a:p>
          <a:endParaRPr lang="ru-RU"/>
        </a:p>
      </dgm:t>
    </dgm:pt>
    <dgm:pt modelId="{A913EB33-A8D7-4CF1-8908-0F7A9836E61F}" type="pres">
      <dgm:prSet presAssocID="{9E32B577-5648-41EB-86AB-F71CB61D08D2}" presName="hierRoot2" presStyleCnt="0">
        <dgm:presLayoutVars>
          <dgm:hierBranch val="init"/>
        </dgm:presLayoutVars>
      </dgm:prSet>
      <dgm:spPr/>
    </dgm:pt>
    <dgm:pt modelId="{048692AA-C7A8-406B-9B28-BF972BF4D235}" type="pres">
      <dgm:prSet presAssocID="{9E32B577-5648-41EB-86AB-F71CB61D08D2}" presName="rootComposite" presStyleCnt="0"/>
      <dgm:spPr/>
    </dgm:pt>
    <dgm:pt modelId="{D7614D51-AF68-4821-94FA-34D46F332A75}" type="pres">
      <dgm:prSet presAssocID="{9E32B577-5648-41EB-86AB-F71CB61D08D2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E394BBF-BBC4-4EB7-87DE-259B1FBDA655}" type="pres">
      <dgm:prSet presAssocID="{9E32B577-5648-41EB-86AB-F71CB61D08D2}" presName="rootConnector" presStyleLbl="node2" presStyleIdx="0" presStyleCnt="2"/>
      <dgm:spPr/>
      <dgm:t>
        <a:bodyPr/>
        <a:lstStyle/>
        <a:p>
          <a:endParaRPr lang="ru-RU"/>
        </a:p>
      </dgm:t>
    </dgm:pt>
    <dgm:pt modelId="{031D9B49-418B-4C65-B982-8AEE4A96179C}" type="pres">
      <dgm:prSet presAssocID="{9E32B577-5648-41EB-86AB-F71CB61D08D2}" presName="hierChild4" presStyleCnt="0"/>
      <dgm:spPr/>
    </dgm:pt>
    <dgm:pt modelId="{011DEB9A-5C86-45B2-B1FA-953F9FBC03CB}" type="pres">
      <dgm:prSet presAssocID="{9E32B577-5648-41EB-86AB-F71CB61D08D2}" presName="hierChild5" presStyleCnt="0"/>
      <dgm:spPr/>
    </dgm:pt>
    <dgm:pt modelId="{BC20C21A-8FA5-442E-A769-17EE84D3B817}" type="pres">
      <dgm:prSet presAssocID="{78333B29-A983-400B-B4D6-E856E244FD42}" presName="Name37" presStyleLbl="parChTrans1D2" presStyleIdx="1" presStyleCnt="2"/>
      <dgm:spPr/>
      <dgm:t>
        <a:bodyPr/>
        <a:lstStyle/>
        <a:p>
          <a:endParaRPr lang="ru-RU"/>
        </a:p>
      </dgm:t>
    </dgm:pt>
    <dgm:pt modelId="{BD22959C-DF75-4C35-B46C-759077B2931C}" type="pres">
      <dgm:prSet presAssocID="{5230E7F1-6C24-4E0E-AB41-4B9C703BA3AE}" presName="hierRoot2" presStyleCnt="0">
        <dgm:presLayoutVars>
          <dgm:hierBranch val="init"/>
        </dgm:presLayoutVars>
      </dgm:prSet>
      <dgm:spPr/>
    </dgm:pt>
    <dgm:pt modelId="{3BC25D14-4ABB-4EF9-884A-6E1E08389300}" type="pres">
      <dgm:prSet presAssocID="{5230E7F1-6C24-4E0E-AB41-4B9C703BA3AE}" presName="rootComposite" presStyleCnt="0"/>
      <dgm:spPr/>
    </dgm:pt>
    <dgm:pt modelId="{689DA41B-A7B0-4CDE-9A8D-7C3725E99363}" type="pres">
      <dgm:prSet presAssocID="{5230E7F1-6C24-4E0E-AB41-4B9C703BA3A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F3C28F1-0961-4049-858F-9489E8950D94}" type="pres">
      <dgm:prSet presAssocID="{5230E7F1-6C24-4E0E-AB41-4B9C703BA3AE}" presName="rootConnector" presStyleLbl="node2" presStyleIdx="1" presStyleCnt="2"/>
      <dgm:spPr/>
      <dgm:t>
        <a:bodyPr/>
        <a:lstStyle/>
        <a:p>
          <a:endParaRPr lang="ru-RU"/>
        </a:p>
      </dgm:t>
    </dgm:pt>
    <dgm:pt modelId="{70CAA8A7-6173-4362-97F7-01F5286C29F3}" type="pres">
      <dgm:prSet presAssocID="{5230E7F1-6C24-4E0E-AB41-4B9C703BA3AE}" presName="hierChild4" presStyleCnt="0"/>
      <dgm:spPr/>
    </dgm:pt>
    <dgm:pt modelId="{EFA67C86-C45F-495C-96F8-6ED6F187BFBE}" type="pres">
      <dgm:prSet presAssocID="{5230E7F1-6C24-4E0E-AB41-4B9C703BA3AE}" presName="hierChild5" presStyleCnt="0"/>
      <dgm:spPr/>
    </dgm:pt>
    <dgm:pt modelId="{8D0B783C-A039-41F0-A004-2408DF7B46A5}" type="pres">
      <dgm:prSet presAssocID="{AB5BABF1-C04E-4EE2-A6C3-F356D53C7311}" presName="hierChild3" presStyleCnt="0"/>
      <dgm:spPr/>
    </dgm:pt>
  </dgm:ptLst>
  <dgm:cxnLst>
    <dgm:cxn modelId="{8201190E-5673-4214-BE8B-55C9CDBCB61B}" type="presOf" srcId="{09F6A368-4545-48D1-8E13-9E95347E5F4A}" destId="{551C664A-A262-4FDF-B645-E17A91036677}" srcOrd="0" destOrd="0" presId="urn:microsoft.com/office/officeart/2005/8/layout/orgChart1"/>
    <dgm:cxn modelId="{C2578263-BF48-4411-8132-B2046C96C907}" srcId="{21553590-02B5-4533-8798-D7DC9144C4B7}" destId="{AB5BABF1-C04E-4EE2-A6C3-F356D53C7311}" srcOrd="0" destOrd="0" parTransId="{AA54A106-46A4-4A37-87EB-4D6F43749CC1}" sibTransId="{35517CD4-7E0C-4849-9BEC-AA9CC0BCC442}"/>
    <dgm:cxn modelId="{F60A292D-F070-40CF-AFB2-C9B92C47EBF9}" type="presOf" srcId="{5230E7F1-6C24-4E0E-AB41-4B9C703BA3AE}" destId="{689DA41B-A7B0-4CDE-9A8D-7C3725E99363}" srcOrd="0" destOrd="0" presId="urn:microsoft.com/office/officeart/2005/8/layout/orgChart1"/>
    <dgm:cxn modelId="{25E120A5-950F-4FB3-A9F2-2E2FAF446275}" type="presOf" srcId="{21553590-02B5-4533-8798-D7DC9144C4B7}" destId="{BCF5FAD4-52A2-4139-A2B8-04E14A659A53}" srcOrd="0" destOrd="0" presId="urn:microsoft.com/office/officeart/2005/8/layout/orgChart1"/>
    <dgm:cxn modelId="{8721E65F-1B97-4D5D-AACA-8D5CA6CD2EB0}" srcId="{AB5BABF1-C04E-4EE2-A6C3-F356D53C7311}" destId="{9E32B577-5648-41EB-86AB-F71CB61D08D2}" srcOrd="0" destOrd="0" parTransId="{09F6A368-4545-48D1-8E13-9E95347E5F4A}" sibTransId="{D1793C71-ACA3-4214-B9A1-6A74AB6FE71A}"/>
    <dgm:cxn modelId="{FB0C6C60-C119-497C-85A5-5166D654B000}" type="presOf" srcId="{9E32B577-5648-41EB-86AB-F71CB61D08D2}" destId="{D7614D51-AF68-4821-94FA-34D46F332A75}" srcOrd="0" destOrd="0" presId="urn:microsoft.com/office/officeart/2005/8/layout/orgChart1"/>
    <dgm:cxn modelId="{6B71A4A2-E21E-4954-96E1-A1FB9FD6FEDE}" type="presOf" srcId="{78333B29-A983-400B-B4D6-E856E244FD42}" destId="{BC20C21A-8FA5-442E-A769-17EE84D3B817}" srcOrd="0" destOrd="0" presId="urn:microsoft.com/office/officeart/2005/8/layout/orgChart1"/>
    <dgm:cxn modelId="{31135F99-242B-43A9-AF4D-9E6F749B2C13}" type="presOf" srcId="{AB5BABF1-C04E-4EE2-A6C3-F356D53C7311}" destId="{E0207A11-F85C-44AE-B004-F7FC541E51B5}" srcOrd="1" destOrd="0" presId="urn:microsoft.com/office/officeart/2005/8/layout/orgChart1"/>
    <dgm:cxn modelId="{13F0C80D-D891-4EE2-BA33-B876BFFE3E0D}" type="presOf" srcId="{9E32B577-5648-41EB-86AB-F71CB61D08D2}" destId="{FE394BBF-BBC4-4EB7-87DE-259B1FBDA655}" srcOrd="1" destOrd="0" presId="urn:microsoft.com/office/officeart/2005/8/layout/orgChart1"/>
    <dgm:cxn modelId="{A91C8B86-5257-4F8F-99D7-1D53E25BB6EA}" type="presOf" srcId="{5230E7F1-6C24-4E0E-AB41-4B9C703BA3AE}" destId="{FF3C28F1-0961-4049-858F-9489E8950D94}" srcOrd="1" destOrd="0" presId="urn:microsoft.com/office/officeart/2005/8/layout/orgChart1"/>
    <dgm:cxn modelId="{D05DB6E6-369B-4671-890D-BC7DBE188F4E}" srcId="{AB5BABF1-C04E-4EE2-A6C3-F356D53C7311}" destId="{5230E7F1-6C24-4E0E-AB41-4B9C703BA3AE}" srcOrd="1" destOrd="0" parTransId="{78333B29-A983-400B-B4D6-E856E244FD42}" sibTransId="{D17372E0-AB63-448F-B2C8-4DC2ED762EEA}"/>
    <dgm:cxn modelId="{55B96660-D70A-4EC4-936B-9A89BA585088}" type="presOf" srcId="{AB5BABF1-C04E-4EE2-A6C3-F356D53C7311}" destId="{DEEF1499-61CD-4D94-9E50-4969E0E27E66}" srcOrd="0" destOrd="0" presId="urn:microsoft.com/office/officeart/2005/8/layout/orgChart1"/>
    <dgm:cxn modelId="{DCE26A8D-C16C-463F-AB79-12381F0926B0}" type="presParOf" srcId="{BCF5FAD4-52A2-4139-A2B8-04E14A659A53}" destId="{AB8EAF3F-C28D-41C0-9A51-9B1A51A48A8C}" srcOrd="0" destOrd="0" presId="urn:microsoft.com/office/officeart/2005/8/layout/orgChart1"/>
    <dgm:cxn modelId="{EF41C7A2-DECC-438E-A184-99C91BA4DB6F}" type="presParOf" srcId="{AB8EAF3F-C28D-41C0-9A51-9B1A51A48A8C}" destId="{2592485A-749D-496D-87F5-45DFE4003B51}" srcOrd="0" destOrd="0" presId="urn:microsoft.com/office/officeart/2005/8/layout/orgChart1"/>
    <dgm:cxn modelId="{F2333752-3F8B-425E-8684-9933BABFE98B}" type="presParOf" srcId="{2592485A-749D-496D-87F5-45DFE4003B51}" destId="{DEEF1499-61CD-4D94-9E50-4969E0E27E66}" srcOrd="0" destOrd="0" presId="urn:microsoft.com/office/officeart/2005/8/layout/orgChart1"/>
    <dgm:cxn modelId="{8D958F37-4D37-4BF3-A8CB-33E06138B387}" type="presParOf" srcId="{2592485A-749D-496D-87F5-45DFE4003B51}" destId="{E0207A11-F85C-44AE-B004-F7FC541E51B5}" srcOrd="1" destOrd="0" presId="urn:microsoft.com/office/officeart/2005/8/layout/orgChart1"/>
    <dgm:cxn modelId="{05F3BFEF-1953-46EE-B9EB-467D473B59FA}" type="presParOf" srcId="{AB8EAF3F-C28D-41C0-9A51-9B1A51A48A8C}" destId="{33209157-D9BB-4C25-AC76-9F799A3145EF}" srcOrd="1" destOrd="0" presId="urn:microsoft.com/office/officeart/2005/8/layout/orgChart1"/>
    <dgm:cxn modelId="{79327F55-8C62-4083-8951-0A0D3A2FA76F}" type="presParOf" srcId="{33209157-D9BB-4C25-AC76-9F799A3145EF}" destId="{551C664A-A262-4FDF-B645-E17A91036677}" srcOrd="0" destOrd="0" presId="urn:microsoft.com/office/officeart/2005/8/layout/orgChart1"/>
    <dgm:cxn modelId="{672972FB-7D4A-4FC1-9509-D5B0985CA860}" type="presParOf" srcId="{33209157-D9BB-4C25-AC76-9F799A3145EF}" destId="{A913EB33-A8D7-4CF1-8908-0F7A9836E61F}" srcOrd="1" destOrd="0" presId="urn:microsoft.com/office/officeart/2005/8/layout/orgChart1"/>
    <dgm:cxn modelId="{43D3D293-7BE6-4ADC-B9E7-A3AB4111E851}" type="presParOf" srcId="{A913EB33-A8D7-4CF1-8908-0F7A9836E61F}" destId="{048692AA-C7A8-406B-9B28-BF972BF4D235}" srcOrd="0" destOrd="0" presId="urn:microsoft.com/office/officeart/2005/8/layout/orgChart1"/>
    <dgm:cxn modelId="{28608747-1C07-40E9-B730-8E8495F1D92F}" type="presParOf" srcId="{048692AA-C7A8-406B-9B28-BF972BF4D235}" destId="{D7614D51-AF68-4821-94FA-34D46F332A75}" srcOrd="0" destOrd="0" presId="urn:microsoft.com/office/officeart/2005/8/layout/orgChart1"/>
    <dgm:cxn modelId="{DD1273B7-B017-4148-B7C5-CFA0B399D54D}" type="presParOf" srcId="{048692AA-C7A8-406B-9B28-BF972BF4D235}" destId="{FE394BBF-BBC4-4EB7-87DE-259B1FBDA655}" srcOrd="1" destOrd="0" presId="urn:microsoft.com/office/officeart/2005/8/layout/orgChart1"/>
    <dgm:cxn modelId="{E1F2F130-6A2E-4F58-AB67-5AF31207EB5D}" type="presParOf" srcId="{A913EB33-A8D7-4CF1-8908-0F7A9836E61F}" destId="{031D9B49-418B-4C65-B982-8AEE4A96179C}" srcOrd="1" destOrd="0" presId="urn:microsoft.com/office/officeart/2005/8/layout/orgChart1"/>
    <dgm:cxn modelId="{3F9F4F10-A3D9-4D64-B049-0CE673635B24}" type="presParOf" srcId="{A913EB33-A8D7-4CF1-8908-0F7A9836E61F}" destId="{011DEB9A-5C86-45B2-B1FA-953F9FBC03CB}" srcOrd="2" destOrd="0" presId="urn:microsoft.com/office/officeart/2005/8/layout/orgChart1"/>
    <dgm:cxn modelId="{F7A68AFA-2E30-4768-8831-227EF1B1F286}" type="presParOf" srcId="{33209157-D9BB-4C25-AC76-9F799A3145EF}" destId="{BC20C21A-8FA5-442E-A769-17EE84D3B817}" srcOrd="2" destOrd="0" presId="urn:microsoft.com/office/officeart/2005/8/layout/orgChart1"/>
    <dgm:cxn modelId="{4DFD181C-0896-4212-A475-9459CF662C7E}" type="presParOf" srcId="{33209157-D9BB-4C25-AC76-9F799A3145EF}" destId="{BD22959C-DF75-4C35-B46C-759077B2931C}" srcOrd="3" destOrd="0" presId="urn:microsoft.com/office/officeart/2005/8/layout/orgChart1"/>
    <dgm:cxn modelId="{E5E5564A-4147-478D-9C1A-05DBCBA77EBE}" type="presParOf" srcId="{BD22959C-DF75-4C35-B46C-759077B2931C}" destId="{3BC25D14-4ABB-4EF9-884A-6E1E08389300}" srcOrd="0" destOrd="0" presId="urn:microsoft.com/office/officeart/2005/8/layout/orgChart1"/>
    <dgm:cxn modelId="{3A42F34A-170D-48E6-9DE5-F6B0336BF576}" type="presParOf" srcId="{3BC25D14-4ABB-4EF9-884A-6E1E08389300}" destId="{689DA41B-A7B0-4CDE-9A8D-7C3725E99363}" srcOrd="0" destOrd="0" presId="urn:microsoft.com/office/officeart/2005/8/layout/orgChart1"/>
    <dgm:cxn modelId="{B33274AD-4DD4-4288-9453-8BAA0799C107}" type="presParOf" srcId="{3BC25D14-4ABB-4EF9-884A-6E1E08389300}" destId="{FF3C28F1-0961-4049-858F-9489E8950D94}" srcOrd="1" destOrd="0" presId="urn:microsoft.com/office/officeart/2005/8/layout/orgChart1"/>
    <dgm:cxn modelId="{E13BC117-EF81-4074-8485-720006C5BA33}" type="presParOf" srcId="{BD22959C-DF75-4C35-B46C-759077B2931C}" destId="{70CAA8A7-6173-4362-97F7-01F5286C29F3}" srcOrd="1" destOrd="0" presId="urn:microsoft.com/office/officeart/2005/8/layout/orgChart1"/>
    <dgm:cxn modelId="{1B0B109A-B514-44FB-B42E-395FFDC58E8D}" type="presParOf" srcId="{BD22959C-DF75-4C35-B46C-759077B2931C}" destId="{EFA67C86-C45F-495C-96F8-6ED6F187BFBE}" srcOrd="2" destOrd="0" presId="urn:microsoft.com/office/officeart/2005/8/layout/orgChart1"/>
    <dgm:cxn modelId="{0529188F-F602-480F-9D35-87108C86DA52}" type="presParOf" srcId="{AB8EAF3F-C28D-41C0-9A51-9B1A51A48A8C}" destId="{8D0B783C-A039-41F0-A004-2408DF7B46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0C21A-8FA5-442E-A769-17EE84D3B817}">
      <dsp:nvSpPr>
        <dsp:cNvPr id="0" name=""/>
        <dsp:cNvSpPr/>
      </dsp:nvSpPr>
      <dsp:spPr>
        <a:xfrm>
          <a:off x="4114800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C664A-A262-4FDF-B645-E17A91036677}">
      <dsp:nvSpPr>
        <dsp:cNvPr id="0" name=""/>
        <dsp:cNvSpPr/>
      </dsp:nvSpPr>
      <dsp:spPr>
        <a:xfrm>
          <a:off x="1862986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2251813" y="0"/>
              </a:moveTo>
              <a:lnTo>
                <a:pt x="2251813" y="390810"/>
              </a:lnTo>
              <a:lnTo>
                <a:pt x="0" y="390810"/>
              </a:lnTo>
              <a:lnTo>
                <a:pt x="0" y="781621"/>
              </a:lnTo>
            </a:path>
          </a:pathLst>
        </a:custGeom>
        <a:noFill/>
        <a:ln w="25400" cap="flat" cmpd="sng" algn="ctr">
          <a:solidFill>
            <a:schemeClr val="accent5">
              <a:lumMod val="40000"/>
              <a:lumOff val="6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F1499-61CD-4D94-9E50-4969E0E27E66}">
      <dsp:nvSpPr>
        <dsp:cNvPr id="0" name=""/>
        <dsp:cNvSpPr/>
      </dsp:nvSpPr>
      <dsp:spPr>
        <a:xfrm>
          <a:off x="2253797" y="11168"/>
          <a:ext cx="3722005" cy="18610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0" i="0" kern="1200" dirty="0" smtClean="0">
              <a:effectLst/>
              <a:latin typeface="+mn-lt"/>
              <a:ea typeface="+mn-ea"/>
              <a:cs typeface="+mn-cs"/>
            </a:rPr>
            <a:t>Способы повышения эффективности нейронной сети</a:t>
          </a:r>
          <a:endParaRPr lang="ru-RU" sz="3200" kern="1200" dirty="0"/>
        </a:p>
      </dsp:txBody>
      <dsp:txXfrm>
        <a:off x="2253797" y="11168"/>
        <a:ext cx="3722005" cy="1861002"/>
      </dsp:txXfrm>
    </dsp:sp>
    <dsp:sp modelId="{D7614D51-AF68-4821-94FA-34D46F332A75}">
      <dsp:nvSpPr>
        <dsp:cNvPr id="0" name=""/>
        <dsp:cNvSpPr/>
      </dsp:nvSpPr>
      <dsp:spPr>
        <a:xfrm>
          <a:off x="1984" y="2653792"/>
          <a:ext cx="3722005" cy="18610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0" i="0" kern="1200" smtClean="0">
              <a:effectLst/>
              <a:latin typeface="+mn-lt"/>
              <a:ea typeface="+mn-ea"/>
              <a:cs typeface="+mn-cs"/>
            </a:rPr>
            <a:t>наращивать базу знаний разработчика </a:t>
          </a:r>
          <a:endParaRPr lang="ru-RU" sz="3200" kern="1200" dirty="0"/>
        </a:p>
      </dsp:txBody>
      <dsp:txXfrm>
        <a:off x="1984" y="2653792"/>
        <a:ext cx="3722005" cy="1861002"/>
      </dsp:txXfrm>
    </dsp:sp>
    <dsp:sp modelId="{689DA41B-A7B0-4CDE-9A8D-7C3725E99363}">
      <dsp:nvSpPr>
        <dsp:cNvPr id="0" name=""/>
        <dsp:cNvSpPr/>
      </dsp:nvSpPr>
      <dsp:spPr>
        <a:xfrm>
          <a:off x="4505610" y="2653792"/>
          <a:ext cx="3722005" cy="18610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>
              <a:effectLst/>
              <a:latin typeface="+mn-lt"/>
              <a:ea typeface="+mn-ea"/>
              <a:cs typeface="+mn-cs"/>
            </a:rPr>
            <a:t>C</a:t>
          </a:r>
          <a:r>
            <a:rPr lang="ru-RU" sz="3200" b="0" i="0" kern="1200" dirty="0" err="1" smtClean="0">
              <a:effectLst/>
              <a:latin typeface="+mn-lt"/>
              <a:ea typeface="+mn-ea"/>
              <a:cs typeface="+mn-cs"/>
            </a:rPr>
            <a:t>ode</a:t>
          </a:r>
          <a:r>
            <a:rPr lang="en-US" sz="3200" b="0" i="0" kern="1200" dirty="0" smtClean="0">
              <a:effectLst/>
              <a:latin typeface="+mn-lt"/>
              <a:ea typeface="+mn-ea"/>
              <a:cs typeface="+mn-cs"/>
            </a:rPr>
            <a:t>-</a:t>
          </a:r>
          <a:r>
            <a:rPr lang="ru-RU" sz="3200" b="0" i="0" kern="1200" dirty="0" err="1" smtClean="0">
              <a:effectLst/>
              <a:latin typeface="+mn-lt"/>
              <a:ea typeface="+mn-ea"/>
              <a:cs typeface="+mn-cs"/>
            </a:rPr>
            <a:t>style</a:t>
          </a:r>
          <a:endParaRPr lang="ru-RU" sz="3200" kern="1200" dirty="0"/>
        </a:p>
      </dsp:txBody>
      <dsp:txXfrm>
        <a:off x="4505610" y="2653792"/>
        <a:ext cx="3722005" cy="186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A5F3-A0C0-42BD-85CF-7BD0FD872609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5192C-E5C5-478A-B4C2-7729E725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5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 день, нас</a:t>
            </a:r>
            <a:r>
              <a:rPr lang="ru-RU" baseline="0" dirty="0" smtClean="0"/>
              <a:t> зовут Литвинов Александр и Водяной Алексей, и мы бы хотели рассказать Вам о важности использования такого понятия как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</a:t>
            </a:r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-style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5192C-E5C5-478A-B4C2-7729E725076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9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чего же и зачем нам необходим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</a:t>
            </a:r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-style</a:t>
            </a:r>
            <a:endParaRPr lang="ru-RU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Конечно, самое важное</a:t>
            </a:r>
            <a:r>
              <a:rPr lang="ru-RU" sz="1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 это воспитание технологической культуры</a:t>
            </a:r>
          </a:p>
          <a:p>
            <a:r>
              <a:rPr lang="ru-RU" sz="1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Это наша цель.</a:t>
            </a:r>
          </a:p>
          <a:p>
            <a:endParaRPr lang="ru-RU" sz="1200" b="1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Чтобы достичь указанную цель необходимо решить следующие задачи</a:t>
            </a:r>
          </a:p>
          <a:p>
            <a:pPr lvl="1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Выявить суть проблемы;</a:t>
            </a:r>
          </a:p>
          <a:p>
            <a:pPr lvl="1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Провести анализ проблемы;</a:t>
            </a:r>
          </a:p>
          <a:p>
            <a:pPr lvl="1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Найти возможные способы решения проблемы;</a:t>
            </a:r>
          </a:p>
          <a:p>
            <a:pPr lvl="1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Подвести итог.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5192C-E5C5-478A-B4C2-7729E725076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798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«Мы открываем страницу, изучаем ее, декомпозируем на блоки, идентифицируем разные части – легко отделяем свойства от функций, уровни изоляции методов и свойств, находим константы и так далее.»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идентифицируем все это по блокам, и поэтому важным аспектом стилизации кода является приведение всего кода к одинаковому виду.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ключевой фактор, который характеризует читабельность кода.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5192C-E5C5-478A-B4C2-7729E725076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36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Почему это важно? Потому что большую часть своего рабочего времени программист читает код. Какой-то прямой корреляции не обнаружено, по большей части это зависит от квалификации, языка (например,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построен на отступах, и неправильно структурированный код просто не будет работать), качества кода и т.д. Но от 50% времени уходит на чтение своего и чужого кода. Если код сложный, то показатель может достигать 75%, а если код совсем плох, то 95% времени может уходить на чтение и попытку понять, куда нужно добавить одну строчку, чтобы поправить какой-то недочет. А теперь вопрос. Что вы сделаете, если увидите, что ваш код тратит 75% времени на чтение диска или на выделение памяти двусвязным спискам? Программист постарается оптимизировать этот процесс, попробует поменять алгоритм, применить более эффективную структуру хранения и т.д. Соответственно, когда потраченное время стало критичным, я начал инспектировать этот процесс. И можно было бы сказать мол, ну это же мозг, он значительно мощнее любого компьютера и может хранить около петабайта данных. Но, в процессе разработки своего ментального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работе с кодом (скрытый процесс формирования привычек чтения кода), я набрел на исследования, в которых датчики следили за движениями глаз начинающего и опытного программистов. Выглядит все это вот так: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5192C-E5C5-478A-B4C2-7729E725076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69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подойти к решению этой проблемы также, как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подходят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проблемам обучения нейронных сетей.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2 способа ускорить чтение кода: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Постоянно наращивать базу знаний разработчика по тому, как может выглядеть код. Это значит непрерывное обучение, которое постоянно наращивает мощность сети.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Привести весь код к одному стандарту, задать тот самый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Разумеется, довольно очевидно, что первый способ – очень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трудозатратный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этом случае программисту нужно постоянно читать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 учитывая текучку кадров, появление новых технологий и практик, это становится практически невозможно. Методом исключения, остается стилизация кода, которая снизит аффект на декомпозицию и оставит только аффект на бизнес логику.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5192C-E5C5-478A-B4C2-7729E725076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55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форма социального контракта внутри вашего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компании или обществе. Вы договариваетесь о том, как писать код, с учетом специфики бизнеса, образования, самого кода, архитектуры и планов по изменению кодовой базы. Эта договоренность означает, что соблюдают ее все. Командная работа подразумевает не столько работу вместе, сколько работу в интересах команды. Это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коворкинг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это общая цель к которой идут все. Как следствие, одной из целей обозначается чистота кода как инструмент дальнейшего развития.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5192C-E5C5-478A-B4C2-7729E725076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81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 читается напрямую и легко. Не нужно особо разбираться в бизнес логике, чтобы понять функциональную нагрузку при таком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нейминге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этом примере мы просто берем весь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потом используем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чтобы создать коллекцию, потом применяем фильтр. Не нужно даже вникать внутрь кода, чтобы понять, что происходит. Как чтение книги по заголовкам.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5192C-E5C5-478A-B4C2-7729E725076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471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Хоть это уже и должно быть очевидно, но нужно как-то подчеркнуть основные моменты.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Обеспечивает линейное развитие проекта и не влияет на объем кодовой базы.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Если вы обеспечили историческое написание понятного кода, то, сколько бы не приходило и не уходило разработчиков, вы всегда имеете равное качество кода, что позволяет проекту динамично расти вне зависимости от его объема.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Значительно ускоряет процесс адаптации новых программистов.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Если ваш код написан понятно, новый специалист очень быстро обучит свою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определение блоков и начнет приносить пользу. Есть такое понятие, как точка самоокупаемости сотрудника. Это точка, с которой сотрудник начинает приносить только пользу. А если код написан понятно, новым сотрудникам не нужно разбираться в бизнес-логике, ему достаточно научится читать ваш код. И чем быстрее он это сделает, тем быстрее перестанет задавать тонны вопросов остальным специалистам, отнимая у них время. А время специалистов, которые прошли точку самоокупаемости, значительно дороже для команды и компании с точки зрения потенциальной ценности приносимой продукту.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Убирает зависимость от частностей.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нужно будет постоянно спотыкаться о чью-то оригинальность и специфическое оформление.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Минимизирует эффект ментального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блокера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 изучении нового кода.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Ваш мозг меньше сопротивляется, т.к. не нужно вникать в чужую стилистику. Ментальных ресурсов на чтение понятного кода нужно намного меньше.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Минимизирует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репутационные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потери.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Очень скоро, после прибытия в новую компанию, программист начнет делиться впечатлениями с бывшими коллегами и друзьями. И он либо скажет, что тут все круто, либо выделит негативные моменты в работе с кодом. В каком-то смысле тут получается HR-бонус: если вы хотите, чтобы с вами работали крутые программисты, делайте хороший проект. Хоть это не всегда важно, и в ряде компаний на качество кода не смотрят в принципе, а смотрят лишь на доставку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это приятный бонус. Не секрет, что частой причиной ухода становится усталость от постоянного перепиливания некачественной кодовой базы.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Формирует и воспитывает культуру разработки.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Задача программиста лежит на более низком уровне, чем будущее всей компании, но важно донести понимание, что понятность и читаемость кода сейчас влияет на динамику дальнейшей разработки. Если код трудночитаем и не стандартизирован, с болью и страданиями поддается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масштабированию, то с ростом кодовой базы проекта, будет падать скорость разработки. Чем больше некачественного кода, тем сложнее писать новый, тем медленнее развивается продукт, тем сложнее компании наращивать обороты и тем сложнее ей платить вам больше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денюжек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потому что много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денюжек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уходит на то, чтобы обеспечивать жизненный цикл проекта все новыми и новыми сотрудниками, который основное время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онбоардинга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тратят не на то, чтобы приносить пользу компании, а на классификацию наркотиков, под которыми этот код был написан.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5192C-E5C5-478A-B4C2-7729E725076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668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5192C-E5C5-478A-B4C2-7729E725076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83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2C7-4EAF-4A96-B58F-779246834146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8688-49D8-4DFA-A3F2-E809823BE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34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2C7-4EAF-4A96-B58F-779246834146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8688-49D8-4DFA-A3F2-E809823BE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21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2C7-4EAF-4A96-B58F-779246834146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8688-49D8-4DFA-A3F2-E809823BE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3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2C7-4EAF-4A96-B58F-779246834146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8688-49D8-4DFA-A3F2-E809823BE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85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2C7-4EAF-4A96-B58F-779246834146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8688-49D8-4DFA-A3F2-E809823BE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29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2C7-4EAF-4A96-B58F-779246834146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8688-49D8-4DFA-A3F2-E809823BE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74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2C7-4EAF-4A96-B58F-779246834146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8688-49D8-4DFA-A3F2-E809823BE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17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2C7-4EAF-4A96-B58F-779246834146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8688-49D8-4DFA-A3F2-E809823BE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0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2C7-4EAF-4A96-B58F-779246834146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8688-49D8-4DFA-A3F2-E809823BE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02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2C7-4EAF-4A96-B58F-779246834146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8688-49D8-4DFA-A3F2-E809823BE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0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2C7-4EAF-4A96-B58F-779246834146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8688-49D8-4DFA-A3F2-E809823BE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86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3D2C7-4EAF-4A96-B58F-779246834146}" type="datetimeFigureOut">
              <a:rPr lang="ru-RU" smtClean="0"/>
              <a:t>05.03.2020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08688-49D8-4DFA-A3F2-E809823BE2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0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vk.com/away.php?utf=1&amp;to=https://tproger.ru/translations/programmer-working-hours/" TargetMode="External"/><Relationship Id="rId3" Type="http://schemas.openxmlformats.org/officeDocument/2006/relationships/image" Target="../media/image5.jpeg"/><Relationship Id="rId7" Type="http://schemas.openxmlformats.org/officeDocument/2006/relationships/hyperlink" Target="https://vk.com/away.php?utf=1&amp;to=https://habr.com/ru/company/intel/blog/176997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k.com/away.php?utf=1&amp;to=https://ru.wikipedia.org/wiki/%D0%A1%D0%BF%D0%B0%D0%B3%D0%B5%D1%82%D1%82%D0%B8-%D0%BA%D0%BE%D0%B4" TargetMode="External"/><Relationship Id="rId5" Type="http://schemas.openxmlformats.org/officeDocument/2006/relationships/hyperlink" Target="https://habr.com/ru/company/manychat/blog/468953/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64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внимание!!!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4" t="22578" r="25007" b="20284"/>
          <a:stretch/>
        </p:blipFill>
        <p:spPr>
          <a:xfrm>
            <a:off x="-3689" y="5500254"/>
            <a:ext cx="1177637" cy="1357746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55" y="5855773"/>
            <a:ext cx="2219697" cy="100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59632" y="1340768"/>
            <a:ext cx="6748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Выражаем благодарность  Илье Рудольфовичу </a:t>
            </a:r>
            <a:r>
              <a:rPr lang="ru-RU" sz="2400" dirty="0" err="1" smtClean="0">
                <a:solidFill>
                  <a:schemeClr val="bg1"/>
                </a:solidFill>
              </a:rPr>
              <a:t>Дединскому</a:t>
            </a:r>
            <a:r>
              <a:rPr lang="ru-RU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за знания;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за потраченное время;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за редактуру.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2929" y="3591600"/>
            <a:ext cx="576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Источники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https://habr.com/ru/company/manychat/blog/468953/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6"/>
              </a:rPr>
              <a:t>https://ru.wikipedia.org/wiki/</a:t>
            </a:r>
            <a:r>
              <a:rPr lang="ru-RU" dirty="0">
                <a:solidFill>
                  <a:schemeClr val="bg1"/>
                </a:solidFill>
                <a:hlinkClick r:id="rId6"/>
              </a:rPr>
              <a:t>Спагетти-код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7"/>
              </a:rPr>
              <a:t>https://habr.com/ru/company/intel/blog/176997/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8"/>
              </a:rPr>
              <a:t>https://tproger.ru/translations/programmer-working-ho.</a:t>
            </a:r>
            <a:r>
              <a:rPr lang="en-US" dirty="0">
                <a:hlinkClick r:id="rId8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2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Влияние </a:t>
            </a:r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</a:t>
            </a:r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-style </a:t>
            </a:r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 качество кода</a:t>
            </a:r>
            <a:endParaRPr lang="ru-RU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51720" y="4437112"/>
            <a:ext cx="6400800" cy="1752600"/>
          </a:xfrm>
        </p:spPr>
        <p:txBody>
          <a:bodyPr/>
          <a:lstStyle/>
          <a:p>
            <a:pPr algn="r"/>
            <a:r>
              <a:rPr lang="ru-RU" b="1" dirty="0" smtClean="0"/>
              <a:t>Авторы: Литвинов А.Н.</a:t>
            </a:r>
          </a:p>
          <a:p>
            <a:pPr algn="r"/>
            <a:r>
              <a:rPr lang="ru-RU" b="1" dirty="0" smtClean="0"/>
              <a:t>Водяной А.А.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0595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lnSpcReduction="10000"/>
          </a:bodyPr>
          <a:lstStyle/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</a:p>
          <a:p>
            <a:pPr lvl="1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Воспитание технологической культуры</a:t>
            </a:r>
          </a:p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</a:p>
          <a:p>
            <a:pPr lvl="1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Выявить суть проблемы;</a:t>
            </a:r>
          </a:p>
          <a:p>
            <a:pPr lvl="1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Провести анализ проблемы;</a:t>
            </a:r>
          </a:p>
          <a:p>
            <a:pPr lvl="1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Найти возможные способы решения проблемы;</a:t>
            </a:r>
          </a:p>
          <a:p>
            <a:pPr lvl="1"/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Подвести итог.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17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67544" y="1600200"/>
            <a:ext cx="3754760" cy="4525963"/>
          </a:xfrm>
        </p:spPr>
        <p:txBody>
          <a:bodyPr>
            <a:normAutofit fontScale="77500" lnSpcReduction="20000"/>
          </a:bodyPr>
          <a:lstStyle/>
          <a:p>
            <a:pPr marL="0" indent="0" algn="r">
              <a:buNone/>
            </a:pPr>
            <a:r>
              <a:rPr lang="ru-RU" dirty="0" smtClean="0"/>
              <a:t>	Когда </a:t>
            </a:r>
            <a:r>
              <a:rPr lang="ru-RU" dirty="0"/>
              <a:t>мы работаем с кодом. Мы </a:t>
            </a:r>
            <a:r>
              <a:rPr lang="ru-RU" dirty="0" smtClean="0"/>
              <a:t>открыв-</a:t>
            </a:r>
            <a:r>
              <a:rPr lang="ru-RU" dirty="0" err="1" smtClean="0"/>
              <a:t>аем</a:t>
            </a:r>
            <a:r>
              <a:rPr lang="ru-RU" dirty="0" smtClean="0"/>
              <a:t> </a:t>
            </a:r>
            <a:r>
              <a:rPr lang="ru-RU" dirty="0"/>
              <a:t>страницу, изучаем ее, декомпозируем на блоки, идентифицируем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Разные	 </a:t>
            </a:r>
            <a:r>
              <a:rPr lang="ru-RU" dirty="0"/>
              <a:t>части – легко </a:t>
            </a:r>
            <a:r>
              <a:rPr lang="ru-RU" dirty="0" err="1" smtClean="0"/>
              <a:t>отделя</a:t>
            </a:r>
            <a:r>
              <a:rPr lang="ru-RU" dirty="0" smtClean="0"/>
              <a:t>-ем </a:t>
            </a:r>
            <a:r>
              <a:rPr lang="ru-RU" dirty="0"/>
              <a:t>свойства от функций, </a:t>
            </a:r>
            <a:r>
              <a:rPr lang="ru-RU" dirty="0" smtClean="0"/>
              <a:t>у		ровни </a:t>
            </a:r>
            <a:r>
              <a:rPr lang="ru-RU" dirty="0"/>
              <a:t>изоляции </a:t>
            </a:r>
            <a:r>
              <a:rPr lang="ru-RU" dirty="0" smtClean="0"/>
              <a:t>	методов </a:t>
            </a:r>
            <a:r>
              <a:rPr lang="ru-RU" dirty="0"/>
              <a:t>и свойств</a:t>
            </a:r>
            <a:r>
              <a:rPr lang="ru-RU" dirty="0" smtClean="0"/>
              <a:t>,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находим константы и так далее. 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921696" y="1600200"/>
            <a:ext cx="3898776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 smtClean="0"/>
              <a:t>Когда </a:t>
            </a:r>
            <a:r>
              <a:rPr lang="ru-RU" dirty="0"/>
              <a:t>мы работаем с </a:t>
            </a:r>
            <a:r>
              <a:rPr lang="ru-RU" dirty="0" smtClean="0"/>
              <a:t>кодом: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dirty="0" smtClean="0"/>
              <a:t>открываем </a:t>
            </a:r>
            <a:r>
              <a:rPr lang="ru-RU" dirty="0"/>
              <a:t>страницу, </a:t>
            </a:r>
            <a:endParaRPr lang="ru-RU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dirty="0" smtClean="0"/>
              <a:t>изучаем </a:t>
            </a:r>
            <a:r>
              <a:rPr lang="ru-RU" dirty="0"/>
              <a:t>ее, </a:t>
            </a:r>
            <a:endParaRPr lang="ru-RU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dirty="0" smtClean="0"/>
              <a:t>декомпозируем </a:t>
            </a:r>
            <a:r>
              <a:rPr lang="ru-RU" dirty="0"/>
              <a:t>на блоки</a:t>
            </a:r>
            <a:r>
              <a:rPr lang="ru-RU" dirty="0" smtClean="0"/>
              <a:t>,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dirty="0" smtClean="0"/>
              <a:t> </a:t>
            </a:r>
            <a:r>
              <a:rPr lang="ru-RU" dirty="0"/>
              <a:t>идентифицируем разные части – легко отделяем свойства от функций, уровни изоляции методов и свойств, находим константы и так далее. </a:t>
            </a:r>
          </a:p>
        </p:txBody>
      </p:sp>
      <p:cxnSp>
        <p:nvCxnSpPr>
          <p:cNvPr id="7" name="Прямая соединительная линия 6"/>
          <p:cNvCxnSpPr>
            <a:stCxn id="2" idx="2"/>
          </p:cNvCxnSpPr>
          <p:nvPr/>
        </p:nvCxnSpPr>
        <p:spPr>
          <a:xfrm>
            <a:off x="4572000" y="1417638"/>
            <a:ext cx="0" cy="4320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491" y="4077072"/>
            <a:ext cx="1127234" cy="1313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552" y="5737638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Даже форматирование простого текста способствует улучшению его чтения 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21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проблемы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0400"/>
            <a:ext cx="8229600" cy="4365563"/>
          </a:xfrm>
        </p:spPr>
      </p:pic>
    </p:spTree>
    <p:extLst>
      <p:ext uri="{BB962C8B-B14F-4D97-AF65-F5344CB8AC3E}">
        <p14:creationId xmlns:p14="http://schemas.microsoft.com/office/powerpoint/2010/main" val="374516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Способы решения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7033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>
            <a:off x="-3708920" y="364502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94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Пример реализации </a:t>
            </a:r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1685131"/>
            <a:ext cx="7937500" cy="4356100"/>
          </a:xfrm>
        </p:spPr>
      </p:pic>
    </p:spTree>
    <p:extLst>
      <p:ext uri="{BB962C8B-B14F-4D97-AF65-F5344CB8AC3E}">
        <p14:creationId xmlns:p14="http://schemas.microsoft.com/office/powerpoint/2010/main" val="137125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7" y="1641220"/>
            <a:ext cx="7957943" cy="4308060"/>
          </a:xfrm>
        </p:spPr>
      </p:pic>
    </p:spTree>
    <p:extLst>
      <p:ext uri="{BB962C8B-B14F-4D97-AF65-F5344CB8AC3E}">
        <p14:creationId xmlns:p14="http://schemas.microsoft.com/office/powerpoint/2010/main" val="307422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Итог: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err="1"/>
              <a:t>Code</a:t>
            </a:r>
            <a:r>
              <a:rPr lang="ru-RU" dirty="0"/>
              <a:t> </a:t>
            </a:r>
            <a:r>
              <a:rPr lang="ru-RU" dirty="0" err="1"/>
              <a:t>style</a:t>
            </a:r>
            <a:r>
              <a:rPr lang="ru-RU" dirty="0"/>
              <a:t>: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Обеспечивает линейное развитие проекта и не влияет на объем кодовой базы.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Значительно ускоряет процесс адаптации новых программистов.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Убирает зависимость от частностей.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Минимизирует эффект ментального </a:t>
            </a:r>
            <a:r>
              <a:rPr lang="ru-RU" dirty="0" err="1" smtClean="0"/>
              <a:t>блокера</a:t>
            </a:r>
            <a:r>
              <a:rPr lang="ru-RU" dirty="0" smtClean="0"/>
              <a:t> при изучении нового кода.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Минимизирует </a:t>
            </a:r>
            <a:r>
              <a:rPr lang="ru-RU" dirty="0" err="1" smtClean="0"/>
              <a:t>репутационные</a:t>
            </a:r>
            <a:r>
              <a:rPr lang="ru-RU" dirty="0" smtClean="0"/>
              <a:t> потери.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Формирует и воспитывает культуру разработки.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3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4">
      <a:dk1>
        <a:srgbClr val="F2F2F2"/>
      </a:dk1>
      <a:lt1>
        <a:sysClr val="window" lastClr="FFFFFF"/>
      </a:lt1>
      <a:dk2>
        <a:srgbClr val="181818"/>
      </a:dk2>
      <a:lt2>
        <a:srgbClr val="181818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7E7E7"/>
      </a:hlink>
      <a:folHlink>
        <a:srgbClr val="C5C5C5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338</TotalTime>
  <Words>734</Words>
  <Application>Microsoft Office PowerPoint</Application>
  <PresentationFormat>Экран (4:3)</PresentationFormat>
  <Paragraphs>71</Paragraphs>
  <Slides>10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Влияние codе-style  на качество кода</vt:lpstr>
      <vt:lpstr>Цели и задачи</vt:lpstr>
      <vt:lpstr>Актуальность</vt:lpstr>
      <vt:lpstr>Анализ проблемы</vt:lpstr>
      <vt:lpstr>Способы решения</vt:lpstr>
      <vt:lpstr>Пример реализации  code style </vt:lpstr>
      <vt:lpstr>Презентация PowerPoint</vt:lpstr>
      <vt:lpstr>Итог:</vt:lpstr>
      <vt:lpstr>Спасибо за внимание!!!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cod-style  на качество кода</dc:title>
  <dc:creator>Пользователь636</dc:creator>
  <cp:lastModifiedBy>Пользователь636</cp:lastModifiedBy>
  <cp:revision>21</cp:revision>
  <dcterms:created xsi:type="dcterms:W3CDTF">2020-03-04T15:10:07Z</dcterms:created>
  <dcterms:modified xsi:type="dcterms:W3CDTF">2020-03-05T07:10:47Z</dcterms:modified>
</cp:coreProperties>
</file>