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10" r:id="rId2"/>
    <p:sldId id="306" r:id="rId3"/>
    <p:sldId id="318" r:id="rId4"/>
    <p:sldId id="302" r:id="rId5"/>
    <p:sldId id="303" r:id="rId6"/>
    <p:sldId id="311" r:id="rId7"/>
    <p:sldId id="312" r:id="rId8"/>
    <p:sldId id="313" r:id="rId9"/>
    <p:sldId id="31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2"/>
    <p:restoredTop sz="78503"/>
  </p:normalViewPr>
  <p:slideViewPr>
    <p:cSldViewPr snapToGrid="0" snapToObjects="1">
      <p:cViewPr varScale="1">
        <p:scale>
          <a:sx n="70" d="100"/>
          <a:sy n="70" d="100"/>
        </p:scale>
        <p:origin x="11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417FA-90C5-C543-88FA-0DF5F399F46F}" type="datetimeFigureOut">
              <a:rPr lang="en-US" smtClean="0"/>
              <a:t>8/17/2019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F0AE-F339-5541-BCAE-6926BFE8D36E}" type="slidenum">
              <a:rPr lang="en-US" smtClean="0"/>
              <a:t>‹#›</a:t>
            </a:fld>
            <a:endParaRPr lang="en-US"/>
          </a:p>
        </p:txBody>
      </p:sp>
    </p:spTree>
    <p:extLst>
      <p:ext uri="{BB962C8B-B14F-4D97-AF65-F5344CB8AC3E}">
        <p14:creationId xmlns:p14="http://schemas.microsoft.com/office/powerpoint/2010/main" val="249730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This is an overview of the seven steps for ETL. The assignment focuses on Steps 1 thru 4 and Step 6</a:t>
            </a:r>
          </a:p>
          <a:p>
            <a:r>
              <a:rPr lang="en-US" sz="1800" b="1" u="sng" dirty="0"/>
              <a:t>Place your finished deliverables into one or more slides</a:t>
            </a:r>
            <a:r>
              <a:rPr lang="en-US" sz="1800" dirty="0"/>
              <a:t>. Add notes to provide additional information/context about what you have done</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a:t>
            </a:fld>
            <a:endParaRPr lang="en-US"/>
          </a:p>
        </p:txBody>
      </p:sp>
    </p:spTree>
    <p:extLst>
      <p:ext uri="{BB962C8B-B14F-4D97-AF65-F5344CB8AC3E}">
        <p14:creationId xmlns:p14="http://schemas.microsoft.com/office/powerpoint/2010/main" val="12021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3</a:t>
            </a:fld>
            <a:endParaRPr lang="en-US"/>
          </a:p>
        </p:txBody>
      </p:sp>
    </p:spTree>
    <p:extLst>
      <p:ext uri="{BB962C8B-B14F-4D97-AF65-F5344CB8AC3E}">
        <p14:creationId xmlns:p14="http://schemas.microsoft.com/office/powerpoint/2010/main" val="41419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a:t>
            </a:r>
            <a:r>
              <a:rPr lang="en-US"/>
              <a:t>1. See </a:t>
            </a:r>
            <a:r>
              <a:rPr lang="en-US" dirty="0"/>
              <a:t>rubric for the types of topics to include here.</a:t>
            </a:r>
          </a:p>
        </p:txBody>
      </p:sp>
      <p:sp>
        <p:nvSpPr>
          <p:cNvPr id="4" name="Slide Number Placeholder 3"/>
          <p:cNvSpPr>
            <a:spLocks noGrp="1"/>
          </p:cNvSpPr>
          <p:nvPr>
            <p:ph type="sldNum" sz="quarter" idx="5"/>
          </p:nvPr>
        </p:nvSpPr>
        <p:spPr/>
        <p:txBody>
          <a:bodyPr/>
          <a:lstStyle/>
          <a:p>
            <a:fld id="{F6DEF0AE-F339-5541-BCAE-6926BFE8D36E}" type="slidenum">
              <a:rPr lang="en-US" smtClean="0"/>
              <a:t>4</a:t>
            </a:fld>
            <a:endParaRPr lang="en-US"/>
          </a:p>
        </p:txBody>
      </p:sp>
    </p:spTree>
    <p:extLst>
      <p:ext uri="{BB962C8B-B14F-4D97-AF65-F5344CB8AC3E}">
        <p14:creationId xmlns:p14="http://schemas.microsoft.com/office/powerpoint/2010/main" val="57530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each MIMIC table or tables (</a:t>
            </a:r>
            <a:r>
              <a:rPr lang="en-US" b="1" u="sng" dirty="0"/>
              <a:t>one table per slide</a:t>
            </a:r>
            <a:r>
              <a:rPr lang="en-US" dirty="0"/>
              <a:t>) from Step 1, paste the screenshot of the MIMIC table on left side. Show field mappings from the MIMIC table to the OMOP CONDITION_OCCURRENCE table using arrows. Only provide mappings to the OMOP </a:t>
            </a:r>
            <a:r>
              <a:rPr lang="en-US" dirty="0" err="1"/>
              <a:t>person_id</a:t>
            </a:r>
            <a:r>
              <a:rPr lang="en-US" dirty="0"/>
              <a:t>, </a:t>
            </a:r>
            <a:r>
              <a:rPr lang="en-US" dirty="0" err="1"/>
              <a:t>visit_occurrence_id</a:t>
            </a:r>
            <a:r>
              <a:rPr lang="en-US" dirty="0"/>
              <a:t>, and </a:t>
            </a:r>
            <a:r>
              <a:rPr lang="en-US" dirty="0" err="1"/>
              <a:t>condition_source_value</a:t>
            </a:r>
            <a:r>
              <a:rPr lang="en-US" dirty="0"/>
              <a:t>. One MIMIC table may provide a mapping to all three OMOP tables as shown here.</a:t>
            </a:r>
          </a:p>
          <a:p>
            <a:pPr marL="228600" indent="-228600">
              <a:buAutoNum type="arabicPeriod"/>
            </a:pPr>
            <a:r>
              <a:rPr lang="en-US" dirty="0"/>
              <a:t>Provide an explanation for each mapping why the MIMIC field relates to the OMOP field you selected on the slide</a:t>
            </a:r>
          </a:p>
        </p:txBody>
      </p:sp>
      <p:sp>
        <p:nvSpPr>
          <p:cNvPr id="4" name="Slide Number Placeholder 3"/>
          <p:cNvSpPr>
            <a:spLocks noGrp="1"/>
          </p:cNvSpPr>
          <p:nvPr>
            <p:ph type="sldNum" sz="quarter" idx="5"/>
          </p:nvPr>
        </p:nvSpPr>
        <p:spPr/>
        <p:txBody>
          <a:bodyPr/>
          <a:lstStyle/>
          <a:p>
            <a:fld id="{F6DEF0AE-F339-5541-BCAE-6926BFE8D36E}" type="slidenum">
              <a:rPr lang="en-US" smtClean="0"/>
              <a:t>5</a:t>
            </a:fld>
            <a:endParaRPr lang="en-US"/>
          </a:p>
        </p:txBody>
      </p:sp>
    </p:spTree>
    <p:extLst>
      <p:ext uri="{BB962C8B-B14F-4D97-AF65-F5344CB8AC3E}">
        <p14:creationId xmlns:p14="http://schemas.microsoft.com/office/powerpoint/2010/main" val="2005754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SQL statements that transform data in one or more MIMIC tables to the correct column or columns in OMOP CONDITION_OCCURRENCE into the Coursera </a:t>
            </a:r>
            <a:r>
              <a:rPr lang="en-US"/>
              <a:t>Submission Site.</a:t>
            </a: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6</a:t>
            </a:fld>
            <a:endParaRPr lang="en-US"/>
          </a:p>
        </p:txBody>
      </p:sp>
    </p:spTree>
    <p:extLst>
      <p:ext uri="{BB962C8B-B14F-4D97-AF65-F5344CB8AC3E}">
        <p14:creationId xmlns:p14="http://schemas.microsoft.com/office/powerpoint/2010/main" val="133521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ETL code from Step 4 but do not submit output table. Use output table for Step 6.</a:t>
            </a:r>
          </a:p>
          <a:p>
            <a:endParaRPr lang="en-US" dirty="0"/>
          </a:p>
          <a:p>
            <a:r>
              <a:rPr lang="en-US" dirty="0"/>
              <a:t>There is no submission for this Step.</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7</a:t>
            </a:fld>
            <a:endParaRPr lang="en-US"/>
          </a:p>
        </p:txBody>
      </p:sp>
    </p:spTree>
    <p:extLst>
      <p:ext uri="{BB962C8B-B14F-4D97-AF65-F5344CB8AC3E}">
        <p14:creationId xmlns:p14="http://schemas.microsoft.com/office/powerpoint/2010/main" val="309780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output from your data quality SQL executed on the OMOP CONDITION_OCCURRENCE table generated in Step 5 into this slide. </a:t>
            </a:r>
          </a:p>
          <a:p>
            <a:r>
              <a:rPr lang="en-US" dirty="0"/>
              <a:t>OK to paste link to a </a:t>
            </a:r>
            <a:r>
              <a:rPr lang="en-US" dirty="0" err="1"/>
              <a:t>GoogleDoc</a:t>
            </a:r>
            <a:r>
              <a:rPr lang="en-US" dirty="0"/>
              <a:t> instead.</a:t>
            </a:r>
          </a:p>
        </p:txBody>
      </p:sp>
      <p:sp>
        <p:nvSpPr>
          <p:cNvPr id="4" name="Slide Number Placeholder 3"/>
          <p:cNvSpPr>
            <a:spLocks noGrp="1"/>
          </p:cNvSpPr>
          <p:nvPr>
            <p:ph type="sldNum" sz="quarter" idx="5"/>
          </p:nvPr>
        </p:nvSpPr>
        <p:spPr/>
        <p:txBody>
          <a:bodyPr/>
          <a:lstStyle/>
          <a:p>
            <a:fld id="{F6DEF0AE-F339-5541-BCAE-6926BFE8D36E}" type="slidenum">
              <a:rPr lang="en-US" smtClean="0"/>
              <a:t>8</a:t>
            </a:fld>
            <a:endParaRPr lang="en-US"/>
          </a:p>
        </p:txBody>
      </p:sp>
    </p:spTree>
    <p:extLst>
      <p:ext uri="{BB962C8B-B14F-4D97-AF65-F5344CB8AC3E}">
        <p14:creationId xmlns:p14="http://schemas.microsoft.com/office/powerpoint/2010/main" val="4222491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9</a:t>
            </a:fld>
            <a:endParaRPr lang="en-US"/>
          </a:p>
        </p:txBody>
      </p:sp>
    </p:spTree>
    <p:extLst>
      <p:ext uri="{BB962C8B-B14F-4D97-AF65-F5344CB8AC3E}">
        <p14:creationId xmlns:p14="http://schemas.microsoft.com/office/powerpoint/2010/main" val="963952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894CA-B7DF-1244-B517-5D9586C39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296F4BB-21F9-0347-A1F3-34A5471A3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7B102AC-D81F-2048-AADA-6097FD745459}"/>
              </a:ext>
            </a:extLst>
          </p:cNvPr>
          <p:cNvSpPr>
            <a:spLocks noGrp="1"/>
          </p:cNvSpPr>
          <p:nvPr>
            <p:ph type="dt" sz="half" idx="10"/>
          </p:nvPr>
        </p:nvSpPr>
        <p:spPr/>
        <p:txBody>
          <a:bodyPr/>
          <a:lstStyle/>
          <a:p>
            <a:fld id="{E53B3646-E3D9-7D4D-B0A8-D078F50416C4}" type="datetimeFigureOut">
              <a:rPr lang="en-US" smtClean="0"/>
              <a:t>8/17/2019</a:t>
            </a:fld>
            <a:endParaRPr lang="en-US"/>
          </a:p>
        </p:txBody>
      </p:sp>
      <p:sp>
        <p:nvSpPr>
          <p:cNvPr id="5" name="Footer Placeholder 4">
            <a:extLst>
              <a:ext uri="{FF2B5EF4-FFF2-40B4-BE49-F238E27FC236}">
                <a16:creationId xmlns:a16="http://schemas.microsoft.com/office/drawing/2014/main" xmlns="" id="{08C2B993-465A-5246-9E41-E093B9D6B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C83A18A-3C7B-7248-8432-5546B329C1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05931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A7BC3-5C00-3240-8713-A51635496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A6AC3B8-9DE7-6E49-A47B-64C8FBC6B2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E36C2A0-240D-D64F-A499-146D60EF759E}"/>
              </a:ext>
            </a:extLst>
          </p:cNvPr>
          <p:cNvSpPr>
            <a:spLocks noGrp="1"/>
          </p:cNvSpPr>
          <p:nvPr>
            <p:ph type="dt" sz="half" idx="10"/>
          </p:nvPr>
        </p:nvSpPr>
        <p:spPr/>
        <p:txBody>
          <a:bodyPr/>
          <a:lstStyle/>
          <a:p>
            <a:fld id="{E53B3646-E3D9-7D4D-B0A8-D078F50416C4}" type="datetimeFigureOut">
              <a:rPr lang="en-US" smtClean="0"/>
              <a:t>8/17/2019</a:t>
            </a:fld>
            <a:endParaRPr lang="en-US"/>
          </a:p>
        </p:txBody>
      </p:sp>
      <p:sp>
        <p:nvSpPr>
          <p:cNvPr id="5" name="Footer Placeholder 4">
            <a:extLst>
              <a:ext uri="{FF2B5EF4-FFF2-40B4-BE49-F238E27FC236}">
                <a16:creationId xmlns:a16="http://schemas.microsoft.com/office/drawing/2014/main" xmlns="" id="{CF44DDA4-54A8-5346-9F39-9B0807CA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A128F1-1CB1-524F-8D06-6B0F7F9DFFD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84091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D707597-3535-6746-8215-CEEF389BC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610DE2E-C0F5-5746-87FD-AFAE09FB1B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1489A06-96AA-D34B-9295-6B0CEB4D7277}"/>
              </a:ext>
            </a:extLst>
          </p:cNvPr>
          <p:cNvSpPr>
            <a:spLocks noGrp="1"/>
          </p:cNvSpPr>
          <p:nvPr>
            <p:ph type="dt" sz="half" idx="10"/>
          </p:nvPr>
        </p:nvSpPr>
        <p:spPr/>
        <p:txBody>
          <a:bodyPr/>
          <a:lstStyle/>
          <a:p>
            <a:fld id="{E53B3646-E3D9-7D4D-B0A8-D078F50416C4}" type="datetimeFigureOut">
              <a:rPr lang="en-US" smtClean="0"/>
              <a:t>8/17/2019</a:t>
            </a:fld>
            <a:endParaRPr lang="en-US"/>
          </a:p>
        </p:txBody>
      </p:sp>
      <p:sp>
        <p:nvSpPr>
          <p:cNvPr id="5" name="Footer Placeholder 4">
            <a:extLst>
              <a:ext uri="{FF2B5EF4-FFF2-40B4-BE49-F238E27FC236}">
                <a16:creationId xmlns:a16="http://schemas.microsoft.com/office/drawing/2014/main" xmlns="" id="{DB7FF099-6ED1-7447-94ED-22F89B114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5309078-F7EC-F148-B01C-01FD8B34CE73}"/>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05628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DFD871-A64E-BD41-88F9-D1784D8A0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C29AC2A-07D6-694C-A8E5-D084C3BCB1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E48EB0-D8E6-D34D-A0A9-CB6BADE7413B}"/>
              </a:ext>
            </a:extLst>
          </p:cNvPr>
          <p:cNvSpPr>
            <a:spLocks noGrp="1"/>
          </p:cNvSpPr>
          <p:nvPr>
            <p:ph type="dt" sz="half" idx="10"/>
          </p:nvPr>
        </p:nvSpPr>
        <p:spPr/>
        <p:txBody>
          <a:bodyPr/>
          <a:lstStyle/>
          <a:p>
            <a:fld id="{E53B3646-E3D9-7D4D-B0A8-D078F50416C4}" type="datetimeFigureOut">
              <a:rPr lang="en-US" smtClean="0"/>
              <a:t>8/17/2019</a:t>
            </a:fld>
            <a:endParaRPr lang="en-US"/>
          </a:p>
        </p:txBody>
      </p:sp>
      <p:sp>
        <p:nvSpPr>
          <p:cNvPr id="5" name="Footer Placeholder 4">
            <a:extLst>
              <a:ext uri="{FF2B5EF4-FFF2-40B4-BE49-F238E27FC236}">
                <a16:creationId xmlns:a16="http://schemas.microsoft.com/office/drawing/2014/main" xmlns="" id="{52D446D1-B7F8-4743-8810-42CA1E9C4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DA57B6-11EE-F940-8DEE-EE9500EEFF8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0424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0C90C-1F10-5841-BB34-84B23F34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E47AC78-3450-2342-AF3E-E6664DE35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F7A823D-78B6-1649-A1C6-798FF73AC32E}"/>
              </a:ext>
            </a:extLst>
          </p:cNvPr>
          <p:cNvSpPr>
            <a:spLocks noGrp="1"/>
          </p:cNvSpPr>
          <p:nvPr>
            <p:ph type="dt" sz="half" idx="10"/>
          </p:nvPr>
        </p:nvSpPr>
        <p:spPr/>
        <p:txBody>
          <a:bodyPr/>
          <a:lstStyle/>
          <a:p>
            <a:fld id="{E53B3646-E3D9-7D4D-B0A8-D078F50416C4}" type="datetimeFigureOut">
              <a:rPr lang="en-US" smtClean="0"/>
              <a:t>8/17/2019</a:t>
            </a:fld>
            <a:endParaRPr lang="en-US"/>
          </a:p>
        </p:txBody>
      </p:sp>
      <p:sp>
        <p:nvSpPr>
          <p:cNvPr id="5" name="Footer Placeholder 4">
            <a:extLst>
              <a:ext uri="{FF2B5EF4-FFF2-40B4-BE49-F238E27FC236}">
                <a16:creationId xmlns:a16="http://schemas.microsoft.com/office/drawing/2014/main" xmlns="" id="{CF0CB445-B49A-754D-812E-585EBE73A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2D8A633-7BF8-E54E-84A1-0E98C47E0E2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50289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01797-3A00-5E48-A28A-61858A2E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A9C1451-AB02-E945-A713-137EBA5ED5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5BC10EC-3295-6946-8D6B-4773D79EF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6C11A24-2DF3-0F46-B4FC-83B3027557C6}"/>
              </a:ext>
            </a:extLst>
          </p:cNvPr>
          <p:cNvSpPr>
            <a:spLocks noGrp="1"/>
          </p:cNvSpPr>
          <p:nvPr>
            <p:ph type="dt" sz="half" idx="10"/>
          </p:nvPr>
        </p:nvSpPr>
        <p:spPr/>
        <p:txBody>
          <a:bodyPr/>
          <a:lstStyle/>
          <a:p>
            <a:fld id="{E53B3646-E3D9-7D4D-B0A8-D078F50416C4}" type="datetimeFigureOut">
              <a:rPr lang="en-US" smtClean="0"/>
              <a:t>8/17/2019</a:t>
            </a:fld>
            <a:endParaRPr lang="en-US"/>
          </a:p>
        </p:txBody>
      </p:sp>
      <p:sp>
        <p:nvSpPr>
          <p:cNvPr id="6" name="Footer Placeholder 5">
            <a:extLst>
              <a:ext uri="{FF2B5EF4-FFF2-40B4-BE49-F238E27FC236}">
                <a16:creationId xmlns:a16="http://schemas.microsoft.com/office/drawing/2014/main" xmlns="" id="{2459EC31-E746-B343-B34E-60EFE95C8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CFE6188-8C6B-1845-9D30-45C8914725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2245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32AC6-8CC2-AB42-B3D0-DB26D9F58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13B2164-3B1A-B045-BC5B-4DD519D96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896537F-2ECC-BC49-B080-5C4AAD3FCE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83ECB4B-C678-A84A-914F-0D274FC4C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EAF0329-52B7-A547-8A45-39483D8074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629EDA4-AF1E-C941-8832-D2009FA95CCE}"/>
              </a:ext>
            </a:extLst>
          </p:cNvPr>
          <p:cNvSpPr>
            <a:spLocks noGrp="1"/>
          </p:cNvSpPr>
          <p:nvPr>
            <p:ph type="dt" sz="half" idx="10"/>
          </p:nvPr>
        </p:nvSpPr>
        <p:spPr/>
        <p:txBody>
          <a:bodyPr/>
          <a:lstStyle/>
          <a:p>
            <a:fld id="{E53B3646-E3D9-7D4D-B0A8-D078F50416C4}" type="datetimeFigureOut">
              <a:rPr lang="en-US" smtClean="0"/>
              <a:t>8/17/2019</a:t>
            </a:fld>
            <a:endParaRPr lang="en-US"/>
          </a:p>
        </p:txBody>
      </p:sp>
      <p:sp>
        <p:nvSpPr>
          <p:cNvPr id="8" name="Footer Placeholder 7">
            <a:extLst>
              <a:ext uri="{FF2B5EF4-FFF2-40B4-BE49-F238E27FC236}">
                <a16:creationId xmlns:a16="http://schemas.microsoft.com/office/drawing/2014/main" xmlns="" id="{BB002757-D103-1940-9A98-7ACB21DA7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EF3719-82C1-5E4F-B085-F384DC82134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4466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16780-424F-4F4F-BA7A-C621D0D2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0D53C19-EA14-5C4D-A449-30860F84B1FE}"/>
              </a:ext>
            </a:extLst>
          </p:cNvPr>
          <p:cNvSpPr>
            <a:spLocks noGrp="1"/>
          </p:cNvSpPr>
          <p:nvPr>
            <p:ph type="dt" sz="half" idx="10"/>
          </p:nvPr>
        </p:nvSpPr>
        <p:spPr/>
        <p:txBody>
          <a:bodyPr/>
          <a:lstStyle/>
          <a:p>
            <a:fld id="{E53B3646-E3D9-7D4D-B0A8-D078F50416C4}" type="datetimeFigureOut">
              <a:rPr lang="en-US" smtClean="0"/>
              <a:t>8/17/2019</a:t>
            </a:fld>
            <a:endParaRPr lang="en-US"/>
          </a:p>
        </p:txBody>
      </p:sp>
      <p:sp>
        <p:nvSpPr>
          <p:cNvPr id="4" name="Footer Placeholder 3">
            <a:extLst>
              <a:ext uri="{FF2B5EF4-FFF2-40B4-BE49-F238E27FC236}">
                <a16:creationId xmlns:a16="http://schemas.microsoft.com/office/drawing/2014/main" xmlns="" id="{8393705A-9F5B-D145-B1BC-71688E722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AAF6241-8D39-A449-91F3-08CAA3FB8007}"/>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6889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551DE0C-5DC0-6949-BBDA-C0D918A347B5}"/>
              </a:ext>
            </a:extLst>
          </p:cNvPr>
          <p:cNvSpPr>
            <a:spLocks noGrp="1"/>
          </p:cNvSpPr>
          <p:nvPr>
            <p:ph type="dt" sz="half" idx="10"/>
          </p:nvPr>
        </p:nvSpPr>
        <p:spPr/>
        <p:txBody>
          <a:bodyPr/>
          <a:lstStyle/>
          <a:p>
            <a:fld id="{E53B3646-E3D9-7D4D-B0A8-D078F50416C4}" type="datetimeFigureOut">
              <a:rPr lang="en-US" smtClean="0"/>
              <a:t>8/17/2019</a:t>
            </a:fld>
            <a:endParaRPr lang="en-US"/>
          </a:p>
        </p:txBody>
      </p:sp>
      <p:sp>
        <p:nvSpPr>
          <p:cNvPr id="3" name="Footer Placeholder 2">
            <a:extLst>
              <a:ext uri="{FF2B5EF4-FFF2-40B4-BE49-F238E27FC236}">
                <a16:creationId xmlns:a16="http://schemas.microsoft.com/office/drawing/2014/main" xmlns="" id="{0C784A54-A00F-9843-99E3-D952B5EBF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DF7ADFE-69F6-954D-8E9E-1028D9F16560}"/>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5879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F4FD5-022E-A34A-B0E6-057323764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9DD55B8-3603-4244-924A-F3CE25B61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7FDCB48-E93B-574B-AB13-31481D147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208023F-D2DD-E746-A89C-AB5C3F373DCC}"/>
              </a:ext>
            </a:extLst>
          </p:cNvPr>
          <p:cNvSpPr>
            <a:spLocks noGrp="1"/>
          </p:cNvSpPr>
          <p:nvPr>
            <p:ph type="dt" sz="half" idx="10"/>
          </p:nvPr>
        </p:nvSpPr>
        <p:spPr/>
        <p:txBody>
          <a:bodyPr/>
          <a:lstStyle/>
          <a:p>
            <a:fld id="{E53B3646-E3D9-7D4D-B0A8-D078F50416C4}" type="datetimeFigureOut">
              <a:rPr lang="en-US" smtClean="0"/>
              <a:t>8/17/2019</a:t>
            </a:fld>
            <a:endParaRPr lang="en-US"/>
          </a:p>
        </p:txBody>
      </p:sp>
      <p:sp>
        <p:nvSpPr>
          <p:cNvPr id="6" name="Footer Placeholder 5">
            <a:extLst>
              <a:ext uri="{FF2B5EF4-FFF2-40B4-BE49-F238E27FC236}">
                <a16:creationId xmlns:a16="http://schemas.microsoft.com/office/drawing/2014/main" xmlns="" id="{D8460A6F-5975-2249-BB45-D85529106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57D9D43-4A81-6749-8680-30E5EFFA7816}"/>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1629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1206A-FE4A-E844-A244-E2CEECA96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B1D715E-E1BE-B046-9D70-409EAE139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3B8534B-96AE-864D-89C5-0041AFA64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ED0843C-56E9-174B-9B43-9998EAF5B37A}"/>
              </a:ext>
            </a:extLst>
          </p:cNvPr>
          <p:cNvSpPr>
            <a:spLocks noGrp="1"/>
          </p:cNvSpPr>
          <p:nvPr>
            <p:ph type="dt" sz="half" idx="10"/>
          </p:nvPr>
        </p:nvSpPr>
        <p:spPr/>
        <p:txBody>
          <a:bodyPr/>
          <a:lstStyle/>
          <a:p>
            <a:fld id="{E53B3646-E3D9-7D4D-B0A8-D078F50416C4}" type="datetimeFigureOut">
              <a:rPr lang="en-US" smtClean="0"/>
              <a:t>8/17/2019</a:t>
            </a:fld>
            <a:endParaRPr lang="en-US"/>
          </a:p>
        </p:txBody>
      </p:sp>
      <p:sp>
        <p:nvSpPr>
          <p:cNvPr id="6" name="Footer Placeholder 5">
            <a:extLst>
              <a:ext uri="{FF2B5EF4-FFF2-40B4-BE49-F238E27FC236}">
                <a16:creationId xmlns:a16="http://schemas.microsoft.com/office/drawing/2014/main" xmlns="" id="{7B549060-D3B6-9644-818E-1A54DAE02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9A88C77-3756-F145-AC5F-04E466EF9EB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2025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942FF21-6B2D-9F46-8934-08800128B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FA33BF1-05A1-BB48-A3C6-DDD25BD93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226289F-1D12-0C40-B105-FB39984B6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B3646-E3D9-7D4D-B0A8-D078F50416C4}" type="datetimeFigureOut">
              <a:rPr lang="en-US" smtClean="0"/>
              <a:t>8/17/2019</a:t>
            </a:fld>
            <a:endParaRPr lang="en-US"/>
          </a:p>
        </p:txBody>
      </p:sp>
      <p:sp>
        <p:nvSpPr>
          <p:cNvPr id="5" name="Footer Placeholder 4">
            <a:extLst>
              <a:ext uri="{FF2B5EF4-FFF2-40B4-BE49-F238E27FC236}">
                <a16:creationId xmlns:a16="http://schemas.microsoft.com/office/drawing/2014/main" xmlns="" id="{D0422B3B-CEC8-6343-8488-5E4E73F0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0C068BA-9361-8B49-B0E7-41E6F7613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B626-356E-CA49-87A2-AB8DCBDFFC88}" type="slidenum">
              <a:rPr lang="en-US" smtClean="0"/>
              <a:t>‹#›</a:t>
            </a:fld>
            <a:endParaRPr lang="en-US"/>
          </a:p>
        </p:txBody>
      </p:sp>
    </p:spTree>
    <p:extLst>
      <p:ext uri="{BB962C8B-B14F-4D97-AF65-F5344CB8AC3E}">
        <p14:creationId xmlns:p14="http://schemas.microsoft.com/office/powerpoint/2010/main" val="7434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ws3lKTL3morGGZvYJFmOTbRkBOqrbCyVb0uoAtPcVYU/edit?usp=sharin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1AFF89-6674-9845-8DD1-67FBED9897C8}"/>
              </a:ext>
            </a:extLst>
          </p:cNvPr>
          <p:cNvSpPr>
            <a:spLocks noGrp="1"/>
          </p:cNvSpPr>
          <p:nvPr>
            <p:ph type="title"/>
          </p:nvPr>
        </p:nvSpPr>
        <p:spPr>
          <a:xfrm>
            <a:off x="280737" y="433138"/>
            <a:ext cx="11630526" cy="4129338"/>
          </a:xfrm>
        </p:spPr>
        <p:txBody>
          <a:bodyPr>
            <a:normAutofit fontScale="90000"/>
          </a:bodyPr>
          <a:lstStyle/>
          <a:p>
            <a:r>
              <a:rPr lang="en-US" dirty="0"/>
              <a:t>Course 2 Module 5</a:t>
            </a:r>
            <a:br>
              <a:rPr lang="en-US" dirty="0"/>
            </a:br>
            <a:r>
              <a:rPr lang="en-US" dirty="0"/>
              <a:t>Programming Assignment</a:t>
            </a:r>
            <a:br>
              <a:rPr lang="en-US" dirty="0"/>
            </a:br>
            <a:r>
              <a:rPr lang="en-US" dirty="0"/>
              <a:t/>
            </a:r>
            <a:br>
              <a:rPr lang="en-US" dirty="0"/>
            </a:br>
            <a:r>
              <a:rPr lang="en-US" b="1" dirty="0">
                <a:solidFill>
                  <a:srgbClr val="FF0000"/>
                </a:solidFill>
              </a:rPr>
              <a:t>Assignment is to ETL MIMIC data into the OMOP CONDITION_OCCURRENCE table</a:t>
            </a:r>
            <a:endParaRPr lang="en-US" dirty="0"/>
          </a:p>
        </p:txBody>
      </p:sp>
      <p:sp>
        <p:nvSpPr>
          <p:cNvPr id="5" name="Text Placeholder 4">
            <a:extLst>
              <a:ext uri="{FF2B5EF4-FFF2-40B4-BE49-F238E27FC236}">
                <a16:creationId xmlns:a16="http://schemas.microsoft.com/office/drawing/2014/main" xmlns="" id="{F0EA19D5-0F9C-5A49-B338-670E9F7F74A9}"/>
              </a:ext>
            </a:extLst>
          </p:cNvPr>
          <p:cNvSpPr>
            <a:spLocks noGrp="1"/>
          </p:cNvSpPr>
          <p:nvPr>
            <p:ph type="body" idx="1"/>
          </p:nvPr>
        </p:nvSpPr>
        <p:spPr>
          <a:xfrm>
            <a:off x="838200" y="5342021"/>
            <a:ext cx="10515600" cy="906378"/>
          </a:xfrm>
        </p:spPr>
        <p:txBody>
          <a:bodyPr>
            <a:normAutofit/>
          </a:bodyPr>
          <a:lstStyle/>
          <a:p>
            <a:pPr algn="ctr"/>
            <a:r>
              <a:rPr lang="en-US" sz="3600" b="1" dirty="0"/>
              <a:t>Detailed instructions with Slide Notes</a:t>
            </a:r>
          </a:p>
        </p:txBody>
      </p:sp>
    </p:spTree>
    <p:extLst>
      <p:ext uri="{BB962C8B-B14F-4D97-AF65-F5344CB8AC3E}">
        <p14:creationId xmlns:p14="http://schemas.microsoft.com/office/powerpoint/2010/main" val="414071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78BE89-E7AA-4A44-A3B2-ADCFC8386B15}"/>
              </a:ext>
            </a:extLst>
          </p:cNvPr>
          <p:cNvSpPr>
            <a:spLocks noGrp="1"/>
          </p:cNvSpPr>
          <p:nvPr>
            <p:ph type="title"/>
          </p:nvPr>
        </p:nvSpPr>
        <p:spPr>
          <a:xfrm>
            <a:off x="148389" y="1557967"/>
            <a:ext cx="10515600" cy="1325563"/>
          </a:xfrm>
        </p:spPr>
        <p:txBody>
          <a:bodyPr/>
          <a:lstStyle/>
          <a:p>
            <a:r>
              <a:rPr lang="en-US" dirty="0"/>
              <a:t>ETL Steps</a:t>
            </a:r>
          </a:p>
        </p:txBody>
      </p:sp>
      <p:sp>
        <p:nvSpPr>
          <p:cNvPr id="3" name="Content Placeholder 2">
            <a:extLst>
              <a:ext uri="{FF2B5EF4-FFF2-40B4-BE49-F238E27FC236}">
                <a16:creationId xmlns:a16="http://schemas.microsoft.com/office/drawing/2014/main" xmlns="" id="{7EEFDE2A-DF9B-C84B-A704-E4FE76547C18}"/>
              </a:ext>
            </a:extLst>
          </p:cNvPr>
          <p:cNvSpPr>
            <a:spLocks noGrp="1"/>
          </p:cNvSpPr>
          <p:nvPr>
            <p:ph idx="1"/>
          </p:nvPr>
        </p:nvSpPr>
        <p:spPr>
          <a:xfrm>
            <a:off x="838200" y="2883530"/>
            <a:ext cx="10515600" cy="3708691"/>
          </a:xfrm>
        </p:spPr>
        <p:txBody>
          <a:bodyPr/>
          <a:lstStyle/>
          <a:p>
            <a:pPr marL="495325" indent="-495325">
              <a:buFont typeface="+mj-lt"/>
              <a:buAutoNum type="arabicPeriod"/>
            </a:pPr>
            <a:r>
              <a:rPr lang="en-US" dirty="0"/>
              <a:t>Understand source/target data models</a:t>
            </a:r>
          </a:p>
          <a:p>
            <a:pPr marL="495325" indent="-495325">
              <a:buFont typeface="+mj-lt"/>
              <a:buAutoNum type="arabicPeriod"/>
            </a:pPr>
            <a:r>
              <a:rPr lang="en-US" dirty="0"/>
              <a:t>Profile source tables</a:t>
            </a:r>
          </a:p>
          <a:p>
            <a:pPr marL="495325" indent="-495325">
              <a:buFont typeface="+mj-lt"/>
              <a:buAutoNum type="arabicPeriod"/>
            </a:pPr>
            <a:r>
              <a:rPr lang="en-US" dirty="0"/>
              <a:t>Create ETL mappings</a:t>
            </a:r>
          </a:p>
          <a:p>
            <a:pPr marL="495325" indent="-495325">
              <a:buFont typeface="+mj-lt"/>
              <a:buAutoNum type="arabicPeriod"/>
            </a:pPr>
            <a:r>
              <a:rPr lang="en-US" dirty="0"/>
              <a:t>Write transformation code</a:t>
            </a:r>
          </a:p>
          <a:p>
            <a:pPr marL="495325" indent="-495325">
              <a:buFont typeface="+mj-lt"/>
              <a:buAutoNum type="arabicPeriod"/>
            </a:pPr>
            <a:r>
              <a:rPr lang="en-US" dirty="0"/>
              <a:t>Execute transformation</a:t>
            </a:r>
          </a:p>
          <a:p>
            <a:pPr marL="495325" indent="-495325">
              <a:buFont typeface="+mj-lt"/>
              <a:buAutoNum type="arabicPeriod"/>
            </a:pPr>
            <a:r>
              <a:rPr lang="en-US" dirty="0"/>
              <a:t>Perform data quality assessment</a:t>
            </a:r>
          </a:p>
          <a:p>
            <a:pPr marL="495325" indent="-495325">
              <a:buFont typeface="+mj-lt"/>
              <a:buAutoNum type="arabicPeriod"/>
            </a:pPr>
            <a:r>
              <a:rPr lang="en-US" dirty="0"/>
              <a:t>Package documentation</a:t>
            </a:r>
          </a:p>
        </p:txBody>
      </p:sp>
      <p:sp>
        <p:nvSpPr>
          <p:cNvPr id="15" name="Content Placeholder 2">
            <a:extLst>
              <a:ext uri="{FF2B5EF4-FFF2-40B4-BE49-F238E27FC236}">
                <a16:creationId xmlns:a16="http://schemas.microsoft.com/office/drawing/2014/main" xmlns="" id="{407ED4B9-3B24-CB40-9544-62340D9BFCD3}"/>
              </a:ext>
            </a:extLst>
          </p:cNvPr>
          <p:cNvSpPr txBox="1">
            <a:spLocks/>
          </p:cNvSpPr>
          <p:nvPr/>
        </p:nvSpPr>
        <p:spPr>
          <a:xfrm>
            <a:off x="0" y="265778"/>
            <a:ext cx="12192000" cy="1579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a:solidFill>
                  <a:srgbClr val="FF0000"/>
                </a:solidFill>
              </a:rPr>
              <a:t>Assignment is to ETL MIMIC data into the OMOP CONDITION_OCCURRENCE table</a:t>
            </a:r>
          </a:p>
        </p:txBody>
      </p:sp>
    </p:spTree>
    <p:extLst>
      <p:ext uri="{BB962C8B-B14F-4D97-AF65-F5344CB8AC3E}">
        <p14:creationId xmlns:p14="http://schemas.microsoft.com/office/powerpoint/2010/main" val="144118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xmlns=""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xmlns=""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5" name="TextBox 4">
            <a:extLst>
              <a:ext uri="{FF2B5EF4-FFF2-40B4-BE49-F238E27FC236}">
                <a16:creationId xmlns:a16="http://schemas.microsoft.com/office/drawing/2014/main" xmlns="" id="{72BB5647-88D3-B542-9295-E85E78070008}"/>
              </a:ext>
            </a:extLst>
          </p:cNvPr>
          <p:cNvSpPr txBox="1"/>
          <p:nvPr/>
        </p:nvSpPr>
        <p:spPr>
          <a:xfrm>
            <a:off x="229320" y="1458417"/>
            <a:ext cx="7365280" cy="3785652"/>
          </a:xfrm>
          <a:prstGeom prst="rect">
            <a:avLst/>
          </a:prstGeom>
          <a:noFill/>
        </p:spPr>
        <p:txBody>
          <a:bodyPr wrap="square" rtlCol="0">
            <a:spAutoFit/>
          </a:bodyPr>
          <a:lstStyle/>
          <a:p>
            <a:r>
              <a:rPr lang="en-US" sz="2400" b="1" dirty="0"/>
              <a:t>CONDITION_OCCURRENCE is the TARGET OMOP table.</a:t>
            </a:r>
            <a:br>
              <a:rPr lang="en-US" sz="2400" b="1" dirty="0"/>
            </a:br>
            <a:endParaRPr lang="en-US" sz="2400" b="1" dirty="0"/>
          </a:p>
          <a:p>
            <a:r>
              <a:rPr lang="en-US" sz="2800" b="1" dirty="0">
                <a:solidFill>
                  <a:srgbClr val="FF0000"/>
                </a:solidFill>
              </a:rPr>
              <a:t>Read the OMOP documentation about the type of data stored in CONDITION_OCCURRENCE and for three fields below that are in that table:</a:t>
            </a:r>
          </a:p>
          <a:p>
            <a:pPr marL="742950" lvl="1" indent="-285750">
              <a:buFont typeface="Arial" panose="020B0604020202020204" pitchFamily="34" charset="0"/>
              <a:buChar char="•"/>
            </a:pPr>
            <a:r>
              <a:rPr lang="en-US" sz="2800" b="1" dirty="0" err="1">
                <a:solidFill>
                  <a:srgbClr val="FF0000"/>
                </a:solidFill>
              </a:rPr>
              <a:t>person_id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visit_occurrence_id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condition_source_value</a:t>
            </a:r>
            <a:r>
              <a:rPr lang="en-US" sz="2400" b="1" dirty="0">
                <a:solidFill>
                  <a:srgbClr val="FF0000"/>
                </a:solidFill>
              </a:rPr>
              <a:t/>
            </a:r>
            <a:br>
              <a:rPr lang="en-US" sz="2400" b="1" dirty="0">
                <a:solidFill>
                  <a:srgbClr val="FF0000"/>
                </a:solidFill>
              </a:rPr>
            </a:br>
            <a:endParaRPr lang="en-US" sz="2400" b="1" dirty="0">
              <a:solidFill>
                <a:srgbClr val="FF0000"/>
              </a:solidFill>
            </a:endParaRPr>
          </a:p>
        </p:txBody>
      </p:sp>
      <p:sp>
        <p:nvSpPr>
          <p:cNvPr id="18" name="Rectangle 17">
            <a:extLst>
              <a:ext uri="{FF2B5EF4-FFF2-40B4-BE49-F238E27FC236}">
                <a16:creationId xmlns:a16="http://schemas.microsoft.com/office/drawing/2014/main" xmlns=""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26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343E709-6674-CE42-AE4D-95B31F412994}"/>
              </a:ext>
            </a:extLst>
          </p:cNvPr>
          <p:cNvSpPr>
            <a:spLocks noGrp="1"/>
          </p:cNvSpPr>
          <p:nvPr>
            <p:ph type="title"/>
          </p:nvPr>
        </p:nvSpPr>
        <p:spPr/>
        <p:txBody>
          <a:bodyPr/>
          <a:lstStyle/>
          <a:p>
            <a:r>
              <a:rPr lang="en-US" dirty="0"/>
              <a:t>Step 2: Profile source table or tables</a:t>
            </a:r>
          </a:p>
        </p:txBody>
      </p:sp>
      <p:sp>
        <p:nvSpPr>
          <p:cNvPr id="3" name="Content Placeholder 2">
            <a:extLst>
              <a:ext uri="{FF2B5EF4-FFF2-40B4-BE49-F238E27FC236}">
                <a16:creationId xmlns:a16="http://schemas.microsoft.com/office/drawing/2014/main" xmlns="" id="{0CEA4EE7-1922-E046-8402-CC87A5D41C20}"/>
              </a:ext>
            </a:extLst>
          </p:cNvPr>
          <p:cNvSpPr>
            <a:spLocks noGrp="1"/>
          </p:cNvSpPr>
          <p:nvPr>
            <p:ph idx="1"/>
          </p:nvPr>
        </p:nvSpPr>
        <p:spPr/>
        <p:txBody>
          <a:bodyPr>
            <a:normAutofit/>
          </a:bodyPr>
          <a:lstStyle/>
          <a:p>
            <a:pPr marL="0" indent="0">
              <a:buNone/>
            </a:pPr>
            <a:r>
              <a:rPr lang="en-US" sz="3200" b="1" dirty="0">
                <a:solidFill>
                  <a:srgbClr val="FF0000"/>
                </a:solidFill>
              </a:rPr>
              <a:t>Using the White Rabbit profiling data from the 100 patient MIMIC database provided in the Assessment to comment on the distribution of the SUBJECT_ID field from one of the MIMIC tables selected in Step 1</a:t>
            </a:r>
            <a:endParaRPr lang="en-US" dirty="0"/>
          </a:p>
          <a:p>
            <a:endParaRPr lang="en-US" dirty="0"/>
          </a:p>
          <a:p>
            <a:r>
              <a:rPr lang="en-US" dirty="0"/>
              <a:t>MIMIC </a:t>
            </a:r>
            <a:r>
              <a:rPr lang="en-US" dirty="0" err="1" smtClean="0"/>
              <a:t>TableName</a:t>
            </a:r>
            <a:r>
              <a:rPr lang="en-US" dirty="0" smtClean="0"/>
              <a:t> DIAGNOSES_ICD</a:t>
            </a:r>
            <a:endParaRPr lang="en-US" dirty="0"/>
          </a:p>
          <a:p>
            <a:pPr lvl="1"/>
            <a:r>
              <a:rPr lang="en-US" dirty="0" smtClean="0"/>
              <a:t>There are no missing values in </a:t>
            </a:r>
            <a:r>
              <a:rPr lang="en-US" dirty="0" err="1" smtClean="0"/>
              <a:t>subject_id</a:t>
            </a:r>
            <a:r>
              <a:rPr lang="en-US" dirty="0" smtClean="0"/>
              <a:t>, </a:t>
            </a:r>
            <a:r>
              <a:rPr lang="en-US" dirty="0" err="1" smtClean="0"/>
              <a:t>hadm_id</a:t>
            </a:r>
            <a:r>
              <a:rPr lang="en-US" dirty="0" smtClean="0"/>
              <a:t>, or ICD9_code</a:t>
            </a:r>
          </a:p>
          <a:p>
            <a:pPr lvl="1"/>
            <a:r>
              <a:rPr lang="en-US" dirty="0" smtClean="0"/>
              <a:t>Number of admissions for </a:t>
            </a:r>
            <a:r>
              <a:rPr lang="en-US" dirty="0" err="1" smtClean="0"/>
              <a:t>subject_id</a:t>
            </a:r>
            <a:r>
              <a:rPr lang="en-US" dirty="0" smtClean="0"/>
              <a:t> ranges from 5-266, but the list is truncated</a:t>
            </a:r>
          </a:p>
          <a:p>
            <a:pPr lvl="1"/>
            <a:endParaRPr lang="en-US" dirty="0" smtClean="0"/>
          </a:p>
        </p:txBody>
      </p:sp>
    </p:spTree>
    <p:extLst>
      <p:ext uri="{BB962C8B-B14F-4D97-AF65-F5344CB8AC3E}">
        <p14:creationId xmlns:p14="http://schemas.microsoft.com/office/powerpoint/2010/main" val="376153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CC0BE7E4-D121-5743-AF77-7D6FEEF9E0CC}"/>
              </a:ext>
            </a:extLst>
          </p:cNvPr>
          <p:cNvPicPr>
            <a:picLocks noChangeAspect="1"/>
          </p:cNvPicPr>
          <p:nvPr/>
        </p:nvPicPr>
        <p:blipFill>
          <a:blip r:embed="rId3"/>
          <a:stretch>
            <a:fillRect/>
          </a:stretch>
        </p:blipFill>
        <p:spPr>
          <a:xfrm>
            <a:off x="7635726" y="720163"/>
            <a:ext cx="4359758" cy="5842790"/>
          </a:xfrm>
          <a:prstGeom prst="rect">
            <a:avLst/>
          </a:prstGeom>
        </p:spPr>
      </p:pic>
      <p:sp>
        <p:nvSpPr>
          <p:cNvPr id="8" name="Title 7">
            <a:extLst>
              <a:ext uri="{FF2B5EF4-FFF2-40B4-BE49-F238E27FC236}">
                <a16:creationId xmlns:a16="http://schemas.microsoft.com/office/drawing/2014/main" xmlns="" id="{A3FEDD6B-8D1D-1046-9C3B-4B51B447E708}"/>
              </a:ext>
            </a:extLst>
          </p:cNvPr>
          <p:cNvSpPr>
            <a:spLocks noGrp="1"/>
          </p:cNvSpPr>
          <p:nvPr>
            <p:ph type="title"/>
          </p:nvPr>
        </p:nvSpPr>
        <p:spPr/>
        <p:txBody>
          <a:bodyPr/>
          <a:lstStyle/>
          <a:p>
            <a:r>
              <a:rPr lang="en-US" dirty="0"/>
              <a:t>Step 3: Create ETL mappings</a:t>
            </a:r>
          </a:p>
        </p:txBody>
      </p:sp>
      <p:cxnSp>
        <p:nvCxnSpPr>
          <p:cNvPr id="15" name="Straight Arrow Connector 14">
            <a:extLst>
              <a:ext uri="{FF2B5EF4-FFF2-40B4-BE49-F238E27FC236}">
                <a16:creationId xmlns:a16="http://schemas.microsoft.com/office/drawing/2014/main" xmlns="" id="{2F1F66B5-7888-EA44-9EE9-B8187F1A6769}"/>
              </a:ext>
            </a:extLst>
          </p:cNvPr>
          <p:cNvCxnSpPr>
            <a:cxnSpLocks/>
          </p:cNvCxnSpPr>
          <p:nvPr/>
        </p:nvCxnSpPr>
        <p:spPr>
          <a:xfrm>
            <a:off x="3163857" y="2933924"/>
            <a:ext cx="4595843" cy="186667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8DB4C27C-F6E9-B741-A2EB-40C96088F068}"/>
              </a:ext>
            </a:extLst>
          </p:cNvPr>
          <p:cNvPicPr>
            <a:picLocks noChangeAspect="1"/>
          </p:cNvPicPr>
          <p:nvPr/>
        </p:nvPicPr>
        <p:blipFill rotWithShape="1">
          <a:blip r:embed="rId4"/>
          <a:srcRect r="17881"/>
          <a:stretch/>
        </p:blipFill>
        <p:spPr>
          <a:xfrm>
            <a:off x="196516" y="1248664"/>
            <a:ext cx="3540532" cy="3105148"/>
          </a:xfrm>
          <a:prstGeom prst="rect">
            <a:avLst/>
          </a:prstGeom>
        </p:spPr>
      </p:pic>
      <p:cxnSp>
        <p:nvCxnSpPr>
          <p:cNvPr id="11" name="Straight Arrow Connector 10">
            <a:extLst>
              <a:ext uri="{FF2B5EF4-FFF2-40B4-BE49-F238E27FC236}">
                <a16:creationId xmlns:a16="http://schemas.microsoft.com/office/drawing/2014/main" xmlns="" id="{5178E6C9-0722-224D-B729-0590DFC73BD3}"/>
              </a:ext>
            </a:extLst>
          </p:cNvPr>
          <p:cNvCxnSpPr>
            <a:cxnSpLocks/>
            <a:stCxn id="12" idx="3"/>
          </p:cNvCxnSpPr>
          <p:nvPr/>
        </p:nvCxnSpPr>
        <p:spPr>
          <a:xfrm flipV="1">
            <a:off x="3737048" y="2418316"/>
            <a:ext cx="4022652" cy="38292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2F1F66B5-7888-EA44-9EE9-B8187F1A6769}"/>
              </a:ext>
            </a:extLst>
          </p:cNvPr>
          <p:cNvCxnSpPr>
            <a:cxnSpLocks/>
          </p:cNvCxnSpPr>
          <p:nvPr/>
        </p:nvCxnSpPr>
        <p:spPr>
          <a:xfrm>
            <a:off x="3737048" y="3996203"/>
            <a:ext cx="4039557" cy="137230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301627D4-E80B-9042-84F6-E98A921A2443}"/>
              </a:ext>
            </a:extLst>
          </p:cNvPr>
          <p:cNvSpPr txBox="1"/>
          <p:nvPr/>
        </p:nvSpPr>
        <p:spPr>
          <a:xfrm>
            <a:off x="153957" y="4333059"/>
            <a:ext cx="6019799" cy="2431435"/>
          </a:xfrm>
          <a:prstGeom prst="rect">
            <a:avLst/>
          </a:prstGeom>
          <a:noFill/>
          <a:ln w="28575">
            <a:solidFill>
              <a:schemeClr val="tx1"/>
            </a:solidFill>
          </a:ln>
        </p:spPr>
        <p:txBody>
          <a:bodyPr wrap="square" rtlCol="0">
            <a:spAutoFit/>
          </a:bodyPr>
          <a:lstStyle/>
          <a:p>
            <a:r>
              <a:rPr lang="en-US" sz="1600" b="1" dirty="0" smtClean="0">
                <a:solidFill>
                  <a:srgbClr val="FF0000"/>
                </a:solidFill>
              </a:rPr>
              <a:t>All codes are from the DIAGNOSES_ICD table</a:t>
            </a:r>
          </a:p>
          <a:p>
            <a:endParaRPr lang="en-US" sz="800" b="1" dirty="0" smtClean="0">
              <a:solidFill>
                <a:srgbClr val="FF0000"/>
              </a:solidFill>
            </a:endParaRPr>
          </a:p>
          <a:p>
            <a:r>
              <a:rPr lang="en-US" sz="1600" b="1" dirty="0" smtClean="0">
                <a:solidFill>
                  <a:srgbClr val="FF0000"/>
                </a:solidFill>
              </a:rPr>
              <a:t>I choose the </a:t>
            </a:r>
            <a:r>
              <a:rPr lang="en-US" sz="1600" b="1" dirty="0" err="1" smtClean="0">
                <a:solidFill>
                  <a:srgbClr val="FF0000"/>
                </a:solidFill>
              </a:rPr>
              <a:t>Subject_ID</a:t>
            </a:r>
            <a:r>
              <a:rPr lang="en-US" sz="1600" b="1" dirty="0" smtClean="0">
                <a:solidFill>
                  <a:srgbClr val="FF0000"/>
                </a:solidFill>
              </a:rPr>
              <a:t> to map to the </a:t>
            </a:r>
            <a:r>
              <a:rPr lang="en-US" sz="1600" b="1" dirty="0" err="1" smtClean="0">
                <a:solidFill>
                  <a:srgbClr val="FF0000"/>
                </a:solidFill>
              </a:rPr>
              <a:t>person_ID</a:t>
            </a:r>
            <a:r>
              <a:rPr lang="en-US" sz="1600" b="1" dirty="0" smtClean="0">
                <a:solidFill>
                  <a:srgbClr val="FF0000"/>
                </a:solidFill>
              </a:rPr>
              <a:t>. </a:t>
            </a:r>
            <a:r>
              <a:rPr lang="en-US" sz="1600" b="1" dirty="0" smtClean="0">
                <a:solidFill>
                  <a:srgbClr val="FF0000"/>
                </a:solidFill>
              </a:rPr>
              <a:t>Both are unique identifiers for an individual patient.</a:t>
            </a:r>
          </a:p>
          <a:p>
            <a:endParaRPr lang="en-US" sz="800" b="1" dirty="0">
              <a:solidFill>
                <a:srgbClr val="FF0000"/>
              </a:solidFill>
            </a:endParaRPr>
          </a:p>
          <a:p>
            <a:r>
              <a:rPr lang="en-US" sz="1600" b="1" dirty="0" smtClean="0">
                <a:solidFill>
                  <a:srgbClr val="FF0000"/>
                </a:solidFill>
              </a:rPr>
              <a:t>I chose the HADM_ID to correspond to the </a:t>
            </a:r>
            <a:r>
              <a:rPr lang="en-US" sz="1600" b="1" dirty="0" err="1" smtClean="0">
                <a:solidFill>
                  <a:srgbClr val="FF0000"/>
                </a:solidFill>
              </a:rPr>
              <a:t>visit_occurrence_id</a:t>
            </a:r>
            <a:r>
              <a:rPr lang="en-US" sz="1600" b="1" dirty="0" smtClean="0">
                <a:solidFill>
                  <a:srgbClr val="FF0000"/>
                </a:solidFill>
              </a:rPr>
              <a:t>.  Both are unique identifiers for when a condition diagnosis is made.  </a:t>
            </a:r>
          </a:p>
          <a:p>
            <a:endParaRPr lang="en-US" sz="800" b="1" dirty="0">
              <a:solidFill>
                <a:srgbClr val="FF0000"/>
              </a:solidFill>
            </a:endParaRPr>
          </a:p>
          <a:p>
            <a:r>
              <a:rPr lang="en-US" sz="1600" b="1" dirty="0">
                <a:solidFill>
                  <a:srgbClr val="FF0000"/>
                </a:solidFill>
              </a:rPr>
              <a:t>I chose the ICD9_CODE from DIAGNOSES_ICD to correspond to the </a:t>
            </a:r>
            <a:r>
              <a:rPr lang="en-US" sz="1600" b="1" dirty="0" err="1">
                <a:solidFill>
                  <a:srgbClr val="FF0000"/>
                </a:solidFill>
              </a:rPr>
              <a:t>condition_source_value</a:t>
            </a:r>
            <a:r>
              <a:rPr lang="en-US" sz="1600" b="1" dirty="0">
                <a:solidFill>
                  <a:srgbClr val="FF0000"/>
                </a:solidFill>
              </a:rPr>
              <a:t>.  Both represent the ICD9 code of the condition.  </a:t>
            </a:r>
          </a:p>
        </p:txBody>
      </p:sp>
    </p:spTree>
    <p:extLst>
      <p:ext uri="{BB962C8B-B14F-4D97-AF65-F5344CB8AC3E}">
        <p14:creationId xmlns:p14="http://schemas.microsoft.com/office/powerpoint/2010/main" val="397593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E9723-E441-C84D-9B21-4DD9F8B84B6F}"/>
              </a:ext>
            </a:extLst>
          </p:cNvPr>
          <p:cNvSpPr>
            <a:spLocks noGrp="1"/>
          </p:cNvSpPr>
          <p:nvPr>
            <p:ph type="title"/>
          </p:nvPr>
        </p:nvSpPr>
        <p:spPr/>
        <p:txBody>
          <a:bodyPr/>
          <a:lstStyle/>
          <a:p>
            <a:r>
              <a:rPr lang="en-US" dirty="0"/>
              <a:t>Step 4: Write transformation code</a:t>
            </a:r>
          </a:p>
        </p:txBody>
      </p:sp>
      <p:sp>
        <p:nvSpPr>
          <p:cNvPr id="4" name="TextBox 3">
            <a:extLst>
              <a:ext uri="{FF2B5EF4-FFF2-40B4-BE49-F238E27FC236}">
                <a16:creationId xmlns:a16="http://schemas.microsoft.com/office/drawing/2014/main" xmlns="" id="{5EEAFD0A-6DF5-F64D-A913-D8040DD9BDF1}"/>
              </a:ext>
            </a:extLst>
          </p:cNvPr>
          <p:cNvSpPr txBox="1"/>
          <p:nvPr/>
        </p:nvSpPr>
        <p:spPr>
          <a:xfrm>
            <a:off x="2699657" y="1493131"/>
            <a:ext cx="9365821" cy="2893100"/>
          </a:xfrm>
          <a:prstGeom prst="rect">
            <a:avLst/>
          </a:prstGeom>
          <a:noFill/>
        </p:spPr>
        <p:txBody>
          <a:bodyPr wrap="square" rtlCol="0">
            <a:spAutoFit/>
          </a:bodyPr>
          <a:lstStyle/>
          <a:p>
            <a:r>
              <a:rPr lang="en-US" sz="2800" b="1" dirty="0">
                <a:solidFill>
                  <a:srgbClr val="FF0000"/>
                </a:solidFill>
              </a:rPr>
              <a:t>Paste the SQL statements that transform data from one or more MIMIC tables into the three OMOP CONDITION_OCCURRENCE fields (patient-id, </a:t>
            </a:r>
            <a:r>
              <a:rPr lang="en-US" sz="2800" b="1" dirty="0" err="1">
                <a:solidFill>
                  <a:srgbClr val="FF0000"/>
                </a:solidFill>
              </a:rPr>
              <a:t>visit_occurrence_id</a:t>
            </a:r>
            <a:r>
              <a:rPr lang="en-US" sz="2800" b="1" dirty="0">
                <a:solidFill>
                  <a:srgbClr val="FF0000"/>
                </a:solidFill>
              </a:rPr>
              <a:t>, </a:t>
            </a:r>
            <a:r>
              <a:rPr lang="en-US" sz="2800" b="1" dirty="0" err="1">
                <a:solidFill>
                  <a:srgbClr val="FF0000"/>
                </a:solidFill>
              </a:rPr>
              <a:t>condition_source_value</a:t>
            </a:r>
            <a:r>
              <a:rPr lang="en-US" sz="2800" b="1" dirty="0">
                <a:solidFill>
                  <a:srgbClr val="FF0000"/>
                </a:solidFill>
              </a:rPr>
              <a:t>) into the Coursera Submission Site</a:t>
            </a:r>
          </a:p>
          <a:p>
            <a:endParaRPr lang="en-US" sz="2400" dirty="0"/>
          </a:p>
          <a:p>
            <a:endParaRPr lang="en-US" dirty="0"/>
          </a:p>
        </p:txBody>
      </p:sp>
    </p:spTree>
    <p:extLst>
      <p:ext uri="{BB962C8B-B14F-4D97-AF65-F5344CB8AC3E}">
        <p14:creationId xmlns:p14="http://schemas.microsoft.com/office/powerpoint/2010/main" val="306978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E9723-E441-C84D-9B21-4DD9F8B84B6F}"/>
              </a:ext>
            </a:extLst>
          </p:cNvPr>
          <p:cNvSpPr>
            <a:spLocks noGrp="1"/>
          </p:cNvSpPr>
          <p:nvPr>
            <p:ph type="title"/>
          </p:nvPr>
        </p:nvSpPr>
        <p:spPr/>
        <p:txBody>
          <a:bodyPr/>
          <a:lstStyle/>
          <a:p>
            <a:r>
              <a:rPr lang="en-US" dirty="0"/>
              <a:t>Step 5: Execute transformation code</a:t>
            </a:r>
          </a:p>
        </p:txBody>
      </p:sp>
      <p:sp>
        <p:nvSpPr>
          <p:cNvPr id="4" name="TextBox 3">
            <a:extLst>
              <a:ext uri="{FF2B5EF4-FFF2-40B4-BE49-F238E27FC236}">
                <a16:creationId xmlns:a16="http://schemas.microsoft.com/office/drawing/2014/main" xmlns="" id="{5EEAFD0A-6DF5-F64D-A913-D8040DD9BDF1}"/>
              </a:ext>
            </a:extLst>
          </p:cNvPr>
          <p:cNvSpPr txBox="1"/>
          <p:nvPr/>
        </p:nvSpPr>
        <p:spPr>
          <a:xfrm>
            <a:off x="394368" y="2717966"/>
            <a:ext cx="11403264" cy="3139321"/>
          </a:xfrm>
          <a:prstGeom prst="rect">
            <a:avLst/>
          </a:prstGeom>
          <a:noFill/>
        </p:spPr>
        <p:txBody>
          <a:bodyPr wrap="square" rtlCol="0">
            <a:spAutoFit/>
          </a:bodyPr>
          <a:lstStyle/>
          <a:p>
            <a:pPr algn="ctr"/>
            <a:r>
              <a:rPr lang="en-US" sz="3600" b="1" dirty="0">
                <a:solidFill>
                  <a:srgbClr val="FF0000"/>
                </a:solidFill>
              </a:rPr>
              <a:t>Execute the ETL code from Step 4 but do not submit the output table.</a:t>
            </a:r>
          </a:p>
          <a:p>
            <a:pPr algn="ctr"/>
            <a:r>
              <a:rPr lang="en-US" sz="3600" b="1" dirty="0">
                <a:solidFill>
                  <a:srgbClr val="FF0000"/>
                </a:solidFill>
              </a:rPr>
              <a:t>Use the output table for Step 6.</a:t>
            </a:r>
          </a:p>
          <a:p>
            <a:pPr algn="ctr"/>
            <a:endParaRPr lang="en-US" sz="3600" b="1" dirty="0">
              <a:solidFill>
                <a:srgbClr val="FF0000"/>
              </a:solidFill>
            </a:endParaRPr>
          </a:p>
          <a:p>
            <a:pPr algn="ctr"/>
            <a:r>
              <a:rPr lang="en-US" sz="3600" b="1" dirty="0">
                <a:solidFill>
                  <a:srgbClr val="FF0000"/>
                </a:solidFill>
              </a:rPr>
              <a:t>There is no submission for this Step.</a:t>
            </a:r>
          </a:p>
          <a:p>
            <a:endParaRPr lang="en-US" dirty="0"/>
          </a:p>
        </p:txBody>
      </p:sp>
    </p:spTree>
    <p:extLst>
      <p:ext uri="{BB962C8B-B14F-4D97-AF65-F5344CB8AC3E}">
        <p14:creationId xmlns:p14="http://schemas.microsoft.com/office/powerpoint/2010/main" val="327659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E9723-E441-C84D-9B21-4DD9F8B84B6F}"/>
              </a:ext>
            </a:extLst>
          </p:cNvPr>
          <p:cNvSpPr>
            <a:spLocks noGrp="1"/>
          </p:cNvSpPr>
          <p:nvPr>
            <p:ph type="title"/>
          </p:nvPr>
        </p:nvSpPr>
        <p:spPr/>
        <p:txBody>
          <a:bodyPr/>
          <a:lstStyle/>
          <a:p>
            <a:r>
              <a:rPr lang="en-US" dirty="0"/>
              <a:t>Step 6: Perform data quality assessment</a:t>
            </a:r>
          </a:p>
        </p:txBody>
      </p:sp>
      <p:sp>
        <p:nvSpPr>
          <p:cNvPr id="4" name="TextBox 3">
            <a:extLst>
              <a:ext uri="{FF2B5EF4-FFF2-40B4-BE49-F238E27FC236}">
                <a16:creationId xmlns:a16="http://schemas.microsoft.com/office/drawing/2014/main" xmlns="" id="{5EEAFD0A-6DF5-F64D-A913-D8040DD9BDF1}"/>
              </a:ext>
            </a:extLst>
          </p:cNvPr>
          <p:cNvSpPr txBox="1"/>
          <p:nvPr/>
        </p:nvSpPr>
        <p:spPr>
          <a:xfrm>
            <a:off x="930538" y="3164682"/>
            <a:ext cx="9496926" cy="3416320"/>
          </a:xfrm>
          <a:prstGeom prst="rect">
            <a:avLst/>
          </a:prstGeom>
          <a:noFill/>
        </p:spPr>
        <p:txBody>
          <a:bodyPr wrap="square" rtlCol="0">
            <a:spAutoFit/>
          </a:bodyPr>
          <a:lstStyle/>
          <a:p>
            <a:endParaRPr lang="en-US" dirty="0"/>
          </a:p>
          <a:p>
            <a:r>
              <a:rPr lang="en-US" dirty="0" smtClean="0"/>
              <a:t>Link to </a:t>
            </a:r>
            <a:r>
              <a:rPr lang="en-US" dirty="0"/>
              <a:t>Google spreadsheet </a:t>
            </a:r>
            <a:r>
              <a:rPr lang="en-US" dirty="0">
                <a:hlinkClick r:id="rId3"/>
              </a:rPr>
              <a:t>https://</a:t>
            </a:r>
            <a:r>
              <a:rPr lang="en-US" dirty="0" smtClean="0">
                <a:hlinkClick r:id="rId3"/>
              </a:rPr>
              <a:t>docs.google.com/spreadsheets/d/1ws3lKTL3morGGZvYJFmOTbRkBOqrbCyVb0uoAtPcVYU/edit?usp=sharing</a:t>
            </a:r>
            <a:endParaRPr lang="en-US" dirty="0" smtClean="0"/>
          </a:p>
          <a:p>
            <a:endParaRPr lang="en-US" dirty="0"/>
          </a:p>
          <a:p>
            <a:r>
              <a:rPr lang="en-US" dirty="0" smtClean="0"/>
              <a:t>Data quality measures implemented: check for missing values and for each patient: count admissions and diagnoses.  Across all patients what was minimum (3), maximum (36), average (13.6) and median (12) number of admissions.  Create a histogram of number of admissions per patient.  These data quality measures were implemented to see if data appeared to have been extracted correctly.  For ICU patients it is not surprising that each patient visited the hospital more than once.  This confirms the population is drawn from ICU admittance,</a:t>
            </a:r>
          </a:p>
          <a:p>
            <a:endParaRPr lang="en-US" dirty="0"/>
          </a:p>
        </p:txBody>
      </p:sp>
      <p:sp>
        <p:nvSpPr>
          <p:cNvPr id="3" name="TextBox 2">
            <a:extLst>
              <a:ext uri="{FF2B5EF4-FFF2-40B4-BE49-F238E27FC236}">
                <a16:creationId xmlns:a16="http://schemas.microsoft.com/office/drawing/2014/main" xmlns="" id="{AEA9CBDB-84DC-7A4D-8239-C6844D2F77BC}"/>
              </a:ext>
            </a:extLst>
          </p:cNvPr>
          <p:cNvSpPr txBox="1"/>
          <p:nvPr/>
        </p:nvSpPr>
        <p:spPr>
          <a:xfrm>
            <a:off x="393700" y="1611053"/>
            <a:ext cx="12140895" cy="1569660"/>
          </a:xfrm>
          <a:prstGeom prst="rect">
            <a:avLst/>
          </a:prstGeom>
          <a:noFill/>
        </p:spPr>
        <p:txBody>
          <a:bodyPr wrap="square" rtlCol="0">
            <a:spAutoFit/>
          </a:bodyPr>
          <a:lstStyle/>
          <a:p>
            <a:r>
              <a:rPr lang="en-US" sz="3200" b="1" dirty="0">
                <a:solidFill>
                  <a:srgbClr val="FF0000"/>
                </a:solidFill>
              </a:rPr>
              <a:t>Define, implement, execute one or more data quality measures.</a:t>
            </a:r>
          </a:p>
          <a:p>
            <a:r>
              <a:rPr lang="en-US" sz="3200" b="1" dirty="0">
                <a:solidFill>
                  <a:srgbClr val="FF0000"/>
                </a:solidFill>
              </a:rPr>
              <a:t>Submit final DQ measure and an explanation why you created your measure(s).</a:t>
            </a:r>
          </a:p>
        </p:txBody>
      </p:sp>
    </p:spTree>
    <p:extLst>
      <p:ext uri="{BB962C8B-B14F-4D97-AF65-F5344CB8AC3E}">
        <p14:creationId xmlns:p14="http://schemas.microsoft.com/office/powerpoint/2010/main" val="4046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E9723-E441-C84D-9B21-4DD9F8B84B6F}"/>
              </a:ext>
            </a:extLst>
          </p:cNvPr>
          <p:cNvSpPr>
            <a:spLocks noGrp="1"/>
          </p:cNvSpPr>
          <p:nvPr>
            <p:ph type="title"/>
          </p:nvPr>
        </p:nvSpPr>
        <p:spPr/>
        <p:txBody>
          <a:bodyPr/>
          <a:lstStyle/>
          <a:p>
            <a:r>
              <a:rPr lang="en-US" dirty="0"/>
              <a:t>Step 7: Package documentation </a:t>
            </a:r>
          </a:p>
        </p:txBody>
      </p:sp>
      <p:sp>
        <p:nvSpPr>
          <p:cNvPr id="3" name="Content Placeholder 2">
            <a:extLst>
              <a:ext uri="{FF2B5EF4-FFF2-40B4-BE49-F238E27FC236}">
                <a16:creationId xmlns:a16="http://schemas.microsoft.com/office/drawing/2014/main" xmlns="" id="{324AA166-58A0-9A45-BB6F-CA8144B562BA}"/>
              </a:ext>
            </a:extLst>
          </p:cNvPr>
          <p:cNvSpPr>
            <a:spLocks noGrp="1"/>
          </p:cNvSpPr>
          <p:nvPr>
            <p:ph idx="1"/>
          </p:nvPr>
        </p:nvSpPr>
        <p:spPr/>
        <p:txBody>
          <a:bodyPr>
            <a:normAutofit/>
          </a:bodyPr>
          <a:lstStyle/>
          <a:p>
            <a:r>
              <a:rPr lang="en-US" dirty="0"/>
              <a:t>Congratulations! The materials in the previous slides constitute a complete ETL package.</a:t>
            </a:r>
          </a:p>
          <a:p>
            <a:endParaRPr lang="en-US" dirty="0"/>
          </a:p>
          <a:p>
            <a:endParaRPr lang="en-US" dirty="0"/>
          </a:p>
          <a:p>
            <a:pPr marL="0" indent="0">
              <a:buNone/>
            </a:pPr>
            <a:r>
              <a:rPr lang="en-US" sz="4400" b="1" dirty="0">
                <a:solidFill>
                  <a:srgbClr val="FF0000"/>
                </a:solidFill>
              </a:rPr>
              <a:t>There is no submission for this Step.</a:t>
            </a:r>
          </a:p>
          <a:p>
            <a:pPr marL="0" indent="0">
              <a:buNone/>
            </a:pPr>
            <a:endParaRPr lang="en-US" dirty="0"/>
          </a:p>
        </p:txBody>
      </p:sp>
    </p:spTree>
    <p:extLst>
      <p:ext uri="{BB962C8B-B14F-4D97-AF65-F5344CB8AC3E}">
        <p14:creationId xmlns:p14="http://schemas.microsoft.com/office/powerpoint/2010/main" val="3175821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TotalTime>
  <Words>777</Words>
  <Application>Microsoft Office PowerPoint</Application>
  <PresentationFormat>Widescreen</PresentationFormat>
  <Paragraphs>71</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Course 2 Module 5 Programming Assignment  Assignment is to ETL MIMIC data into the OMOP CONDITION_OCCURRENCE table</vt:lpstr>
      <vt:lpstr>ETL Steps</vt:lpstr>
      <vt:lpstr>Step 1: Understand source/target data models</vt:lpstr>
      <vt:lpstr>Step 2: Profile source table or tables</vt:lpstr>
      <vt:lpstr>Step 3: Create ETL mappings</vt:lpstr>
      <vt:lpstr>Step 4: Write transformation code</vt:lpstr>
      <vt:lpstr>Step 5: Execute transformation code</vt:lpstr>
      <vt:lpstr>Step 6: Perform data quality assessment</vt:lpstr>
      <vt:lpstr>Step 7: Package documentation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Steps</dc:title>
  <dc:creator>Kahn, Michael</dc:creator>
  <cp:lastModifiedBy>Susan Maskery</cp:lastModifiedBy>
  <cp:revision>56</cp:revision>
  <dcterms:created xsi:type="dcterms:W3CDTF">2018-12-14T03:25:30Z</dcterms:created>
  <dcterms:modified xsi:type="dcterms:W3CDTF">2019-08-18T04:31:58Z</dcterms:modified>
</cp:coreProperties>
</file>