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7/21/2019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7/21/2019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7/21/2019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=""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7/21/2019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7/21/2019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7/21/2019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7/21/2019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7/21/2019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7/21/2019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7/21/2019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7/21/2019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7/21/2019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7/21/2019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Prediction of neighborhoods most likely to support multi-ethnic grocery stores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&lt;Susan Maskery&gt;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&lt;Introduction&gt;</a:t>
            </a: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=""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Non-traditional multi-ethnic focused grocery stores are a growing segment in the grocery store </a:t>
            </a:r>
            <a:r>
              <a:rPr lang="en-US" dirty="0" smtClean="0"/>
              <a:t>industry.</a:t>
            </a:r>
          </a:p>
          <a:p>
            <a:r>
              <a:rPr lang="en-US" dirty="0"/>
              <a:t>Identification of prime locations for multi-ethnic grocery stores will increase the likelihood of a new market becoming profitable. </a:t>
            </a:r>
          </a:p>
          <a:p>
            <a:pPr lvl="1"/>
            <a:r>
              <a:rPr lang="en-US" dirty="0"/>
              <a:t>Identify urban centers with high immigrant populations. New York City has both a large immigrant population and a dense population </a:t>
            </a:r>
            <a:r>
              <a:rPr lang="en-US" dirty="0" smtClean="0"/>
              <a:t>density</a:t>
            </a:r>
          </a:p>
          <a:p>
            <a:r>
              <a:rPr lang="en-US" dirty="0"/>
              <a:t>F</a:t>
            </a:r>
            <a:r>
              <a:rPr lang="en-US" dirty="0" smtClean="0"/>
              <a:t>oursquare </a:t>
            </a:r>
            <a:r>
              <a:rPr lang="en-US" dirty="0"/>
              <a:t>data will be used to identify a high concentration of Asian, Hispanic, </a:t>
            </a:r>
            <a:r>
              <a:rPr lang="en-US" dirty="0" smtClean="0"/>
              <a:t>or Middle Eastern restaurants as a marker for demand of Asian, Hispanic, or Middle Eastern groceries.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Gather longitude and latitude data for New York City neighborhoods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Limit to Brooklyn neighborhoods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Cross reference with foursquare </a:t>
            </a:r>
            <a:r>
              <a:rPr lang="en-US" dirty="0" err="1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venue data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Separate into Asian, Central/South American, and Middle Eastern categories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Sum number of restaurants falling into each category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Run k-means analysis on restaurant data.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Identify neighborhood clusters with a relatively large number of ethnic eateries.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661" y="1969120"/>
            <a:ext cx="3769567" cy="3412797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Total number of restaurants per neighborhood range from 0-9</a:t>
            </a:r>
          </a:p>
          <a:p>
            <a:pPr lvl="0"/>
            <a:r>
              <a:rPr lang="en-US" dirty="0" smtClean="0"/>
              <a:t>Most neighborhoods have 2 restaurants in selected categories</a:t>
            </a:r>
            <a:endParaRPr lang="en-US" dirty="0"/>
          </a:p>
        </p:txBody>
      </p:sp>
      <p:pic>
        <p:nvPicPr>
          <p:cNvPr id="5" name="Picture 4" descr="IBM Watson Studio - Google Chrome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2" t="53178" r="68852" b="18853"/>
          <a:stretch/>
        </p:blipFill>
        <p:spPr>
          <a:xfrm>
            <a:off x="4961477" y="1656522"/>
            <a:ext cx="5936161" cy="419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Cluster overlay onto map of Brooklyn</a:t>
            </a:r>
          </a:p>
          <a:p>
            <a:r>
              <a:rPr lang="en-US" dirty="0"/>
              <a:t>Red dots are cluster 1</a:t>
            </a:r>
          </a:p>
          <a:p>
            <a:r>
              <a:rPr lang="en-US" dirty="0"/>
              <a:t>Purple dots are cluster 2</a:t>
            </a:r>
          </a:p>
          <a:p>
            <a:r>
              <a:rPr lang="en-US" dirty="0"/>
              <a:t>Turquoise dots are cluster 3</a:t>
            </a:r>
          </a:p>
          <a:p>
            <a:r>
              <a:rPr lang="en-US" dirty="0"/>
              <a:t>Green dots are cluster 4</a:t>
            </a:r>
          </a:p>
          <a:p>
            <a:r>
              <a:rPr lang="en-US" dirty="0"/>
              <a:t>Orange dots are cluster 5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024C14A-E496-4FF0-8939-7E31F6B95C48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1400" dirty="0">
                <a:ea typeface="Tahoma" panose="020B0604030504040204" pitchFamily="34" charset="0"/>
                <a:cs typeface="Tahoma" panose="020B0604030504040204" pitchFamily="34" charset="0"/>
              </a:rPr>
              <a:t>&lt;Insert pictures or drawings of your invention design/building process&gt;</a:t>
            </a:r>
          </a:p>
          <a:p>
            <a:pPr algn="ctr">
              <a:spcBef>
                <a:spcPts val="600"/>
              </a:spcBef>
            </a:pPr>
            <a:r>
              <a:rPr lang="en-US" sz="1400" dirty="0">
                <a:ea typeface="Tahoma" panose="020B0604030504040204" pitchFamily="34" charset="0"/>
                <a:cs typeface="Tahoma" panose="020B0604030504040204" pitchFamily="34" charset="0"/>
              </a:rPr>
              <a:t>*you can insert a new slide for these pictures/drawings if you need to!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IBM Watson Studio - Google Chrome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8" t="23425" r="28483" b="442"/>
          <a:stretch/>
        </p:blipFill>
        <p:spPr>
          <a:xfrm>
            <a:off x="5168548" y="511627"/>
            <a:ext cx="5660571" cy="556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 smtClean="0"/>
              <a:t>Results - Cluster Analysis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1BD5DDD4-B30F-43B5-9BA0-190CC29E96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sz="2800" dirty="0" smtClean="0"/>
              <a:t>Cluster 1 – No ethnic restaurants</a:t>
            </a:r>
          </a:p>
          <a:p>
            <a:pPr marL="914400" lvl="2" indent="0">
              <a:buNone/>
            </a:pPr>
            <a:r>
              <a:rPr lang="en-US" sz="2800" dirty="0" smtClean="0"/>
              <a:t>Cluster 2 – Mixture of ethnicities but few restaurants</a:t>
            </a:r>
          </a:p>
          <a:p>
            <a:pPr marL="914400" lvl="2" indent="0">
              <a:buNone/>
            </a:pPr>
            <a:r>
              <a:rPr lang="en-US" sz="2800" dirty="0" smtClean="0"/>
              <a:t>Cluster 3 – Primarily Caribbean, Central and South American restaurants</a:t>
            </a:r>
          </a:p>
          <a:p>
            <a:pPr marL="914400" lvl="2" indent="0">
              <a:buNone/>
            </a:pPr>
            <a:r>
              <a:rPr lang="en-US" sz="2800" dirty="0" smtClean="0"/>
              <a:t>Cluster 4 – Primarily Asian and Middle Eastern restaurants</a:t>
            </a:r>
          </a:p>
          <a:p>
            <a:pPr marL="914400" lvl="2" indent="0">
              <a:buNone/>
            </a:pPr>
            <a:r>
              <a:rPr lang="en-US" sz="2800" dirty="0" smtClean="0"/>
              <a:t>Cluster 5 – Large number of Caribbean, Central and South American restaurants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BDCED45-CA91-495F-8329-49163D40B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4132992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Identified neighborhoods in clusters 3 and 5 for Caribbean Central South American grocery stores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Identified neighborhoods in cluster 4 for Asian and Middle Easter grocery store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Future work: includes adding in demographic information like ethnicity, income, and real estate values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Future work: expand to other neighborhoods</a:t>
            </a:r>
            <a:r>
              <a:rPr lang="en-US" sz="2400" u="sng" dirty="0" smtClean="0">
                <a:solidFill>
                  <a:srgbClr val="0070C0"/>
                </a:solidFill>
              </a:rPr>
              <a:t>.</a:t>
            </a:r>
            <a:endParaRPr lang="en-US" sz="24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1DB373-C1A1-4924-9AF2-F04368201509}">
  <ds:schemaRefs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347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Tahoma</vt:lpstr>
      <vt:lpstr>Gallery</vt:lpstr>
      <vt:lpstr>Prediction of neighborhoods most likely to support multi-ethnic grocery stores</vt:lpstr>
      <vt:lpstr>&lt;Introduction&gt;</vt:lpstr>
      <vt:lpstr>Methods</vt:lpstr>
      <vt:lpstr>Results</vt:lpstr>
      <vt:lpstr>Results</vt:lpstr>
      <vt:lpstr>Results - Cluster Analysis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2019-07-22T05:44:01Z</dcterms:created>
  <dcterms:modified xsi:type="dcterms:W3CDTF">2019-07-22T06:17:00Z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