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70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98A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 autoAdjust="0"/>
    <p:restoredTop sz="80384"/>
  </p:normalViewPr>
  <p:slideViewPr>
    <p:cSldViewPr snapToGrid="0" snapToObjects="1">
      <p:cViewPr varScale="1">
        <p:scale>
          <a:sx n="134" d="100"/>
          <a:sy n="134" d="100"/>
        </p:scale>
        <p:origin x="9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E9EE-BF90-A143-96F2-B802D2C8B3CE}" type="datetimeFigureOut">
              <a:rPr lang="nb-NO" smtClean="0"/>
              <a:t>30.03.2022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37C0D-00BC-9749-B8E1-6E3039BF87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278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C </a:t>
            </a:r>
            <a:r>
              <a:rPr lang="nb-NO" dirty="0">
                <a:sym typeface="Wingdings" pitchFamily="2" charset="2"/>
              </a:rPr>
              <a:t> C++ (inkrementering av C)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279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Må definere variabler i C++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971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898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Relativt like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411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Må vite hva output er (hva funksjonen skal returnere) og sette dette som type for funksjoner</a:t>
            </a:r>
          </a:p>
          <a:p>
            <a:r>
              <a:rPr lang="nb-NO" dirty="0"/>
              <a:t>Navn er enten _ (Python) eller i ett ord (C++)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847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  <a:prstGeom prst="rect">
            <a:avLst/>
          </a:prstGeo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1" y="4815936"/>
            <a:ext cx="342081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313B4243-673D-8446-80E9-474870DD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5CE35FA2-62CD-F64A-A367-5A26CCC5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010266"/>
            <a:ext cx="8418747" cy="361377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959970DA-EE83-6D4C-A7D9-24270734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22250DC5-D43E-DF47-8946-58034554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4938533B-98B9-FE49-BD38-3FE354B5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AAE60141-BB9F-7A45-AD28-419E73408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DE388575-68AB-9547-8F46-F2D9AF39D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23849" y="205979"/>
            <a:ext cx="8458815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3849" y="936523"/>
            <a:ext cx="8458815" cy="365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AB1FCAE9-E6CF-CA49-A956-CEDD0847952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23180" y="4800918"/>
            <a:ext cx="2520045" cy="2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ittel 1"/>
          <p:cNvSpPr>
            <a:spLocks noGrp="1"/>
          </p:cNvSpPr>
          <p:nvPr>
            <p:ph type="ctrTitle"/>
          </p:nvPr>
        </p:nvSpPr>
        <p:spPr>
          <a:xfrm>
            <a:off x="514956" y="2429423"/>
            <a:ext cx="8114088" cy="646331"/>
          </a:xfrm>
        </p:spPr>
        <p:txBody>
          <a:bodyPr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Kodekurs</a:t>
            </a:r>
          </a:p>
        </p:txBody>
      </p:sp>
      <p:sp>
        <p:nvSpPr>
          <p:cNvPr id="10" name="Undertittel 2"/>
          <p:cNvSpPr>
            <a:spLocks noGrp="1"/>
          </p:cNvSpPr>
          <p:nvPr>
            <p:ph type="subTitle" idx="1"/>
          </p:nvPr>
        </p:nvSpPr>
        <p:spPr>
          <a:xfrm>
            <a:off x="514956" y="3069682"/>
            <a:ext cx="8114089" cy="598097"/>
          </a:xfrm>
        </p:spPr>
        <p:txBody>
          <a:bodyPr>
            <a:normAutofit/>
          </a:bodyPr>
          <a:lstStyle/>
          <a:p>
            <a:pPr algn="ctr"/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Undertittel. Evt. navn/dato/årstall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89D61C2-2E0E-8541-A434-8E4817E3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15" y="1160664"/>
            <a:ext cx="5406359" cy="4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2839CD-03CA-F640-9A2E-9AF5940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A8C39A-8E55-CD48-A4E8-5BFEC6703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1800" b="1" dirty="0" err="1">
                <a:solidFill>
                  <a:srgbClr val="92D050"/>
                </a:solidFill>
              </a:rPr>
              <a:t>def</a:t>
            </a:r>
            <a:r>
              <a:rPr lang="nb-NO" sz="1800" b="1" dirty="0"/>
              <a:t> </a:t>
            </a:r>
            <a:r>
              <a:rPr lang="nb-NO" sz="1800" dirty="0" err="1">
                <a:solidFill>
                  <a:schemeClr val="tx2"/>
                </a:solidFill>
              </a:rPr>
              <a:t>get_four</a:t>
            </a:r>
            <a:r>
              <a:rPr lang="nb-NO" sz="1800" dirty="0"/>
              <a:t>(seed): </a:t>
            </a:r>
          </a:p>
          <a:p>
            <a:pPr marL="0" indent="0">
              <a:buNone/>
            </a:pPr>
            <a:r>
              <a:rPr lang="nb-NO" sz="1800" b="1" dirty="0"/>
              <a:t>	</a:t>
            </a:r>
            <a:r>
              <a:rPr lang="nb-NO" sz="1800" b="1" dirty="0" err="1">
                <a:solidFill>
                  <a:srgbClr val="92D050"/>
                </a:solidFill>
              </a:rPr>
              <a:t>return</a:t>
            </a:r>
            <a:r>
              <a:rPr lang="nb-NO" sz="1800" b="1" dirty="0"/>
              <a:t> </a:t>
            </a:r>
            <a:r>
              <a:rPr lang="nb-NO" sz="1800" dirty="0"/>
              <a:t>4 </a:t>
            </a:r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b="1" dirty="0" err="1">
                <a:solidFill>
                  <a:srgbClr val="92D050"/>
                </a:solidFill>
              </a:rPr>
              <a:t>def</a:t>
            </a:r>
            <a:r>
              <a:rPr lang="nb-NO" sz="1800" b="1" dirty="0"/>
              <a:t> </a:t>
            </a:r>
            <a:r>
              <a:rPr lang="nb-NO" sz="1800" dirty="0" err="1">
                <a:solidFill>
                  <a:schemeClr val="tx2"/>
                </a:solidFill>
              </a:rPr>
              <a:t>isPrime</a:t>
            </a:r>
            <a:r>
              <a:rPr lang="nb-NO" sz="1800" dirty="0"/>
              <a:t>(n):</a:t>
            </a:r>
            <a:br>
              <a:rPr lang="nb-NO" sz="1800" dirty="0"/>
            </a:br>
            <a:r>
              <a:rPr lang="nb-NO" sz="1800" dirty="0"/>
              <a:t>	</a:t>
            </a:r>
            <a:r>
              <a:rPr lang="nb-NO" sz="1800" b="1" dirty="0">
                <a:solidFill>
                  <a:srgbClr val="92D050"/>
                </a:solidFill>
              </a:rPr>
              <a:t>for</a:t>
            </a:r>
            <a:r>
              <a:rPr lang="nb-NO" sz="1800" b="1" dirty="0"/>
              <a:t> </a:t>
            </a:r>
            <a:r>
              <a:rPr lang="nb-NO" sz="1800" dirty="0"/>
              <a:t>j </a:t>
            </a:r>
            <a:r>
              <a:rPr lang="nb-NO" sz="1800" b="1" dirty="0">
                <a:solidFill>
                  <a:schemeClr val="accent4"/>
                </a:solidFill>
              </a:rPr>
              <a:t>in</a:t>
            </a:r>
            <a:r>
              <a:rPr lang="nb-NO" sz="1800" b="1" dirty="0"/>
              <a:t> </a:t>
            </a:r>
            <a:r>
              <a:rPr lang="nb-NO" sz="1800" dirty="0"/>
              <a:t>range(2,n): </a:t>
            </a:r>
          </a:p>
          <a:p>
            <a:pPr marL="0" indent="0">
              <a:buNone/>
            </a:pPr>
            <a:r>
              <a:rPr lang="nb-NO" sz="1800" b="1" dirty="0"/>
              <a:t>		</a:t>
            </a:r>
            <a:r>
              <a:rPr lang="nb-NO" sz="1800" b="1" dirty="0" err="1">
                <a:solidFill>
                  <a:srgbClr val="92D050"/>
                </a:solidFill>
              </a:rPr>
              <a:t>if</a:t>
            </a:r>
            <a:r>
              <a:rPr lang="nb-NO" sz="1800" b="1" dirty="0"/>
              <a:t> </a:t>
            </a:r>
            <a:r>
              <a:rPr lang="nb-NO" sz="1800" dirty="0" err="1"/>
              <a:t>n%j</a:t>
            </a:r>
            <a:r>
              <a:rPr lang="nb-NO" sz="1800" dirty="0"/>
              <a:t> == 0: </a:t>
            </a:r>
          </a:p>
          <a:p>
            <a:pPr marL="0" indent="0">
              <a:buNone/>
            </a:pPr>
            <a:r>
              <a:rPr lang="nb-NO" sz="1800" b="1" dirty="0"/>
              <a:t>			</a:t>
            </a:r>
            <a:r>
              <a:rPr lang="nb-NO" sz="1800" b="1" dirty="0" err="1">
                <a:solidFill>
                  <a:srgbClr val="92D050"/>
                </a:solidFill>
              </a:rPr>
              <a:t>return</a:t>
            </a:r>
            <a:r>
              <a:rPr lang="nb-NO" sz="1800" b="1" dirty="0"/>
              <a:t> </a:t>
            </a:r>
            <a:r>
              <a:rPr lang="nb-NO" sz="1800" dirty="0">
                <a:solidFill>
                  <a:srgbClr val="92D050"/>
                </a:solidFill>
              </a:rPr>
              <a:t>False</a:t>
            </a:r>
          </a:p>
          <a:p>
            <a:pPr marL="0" indent="0">
              <a:buNone/>
            </a:pPr>
            <a:r>
              <a:rPr lang="nb-NO" sz="1800" b="1" dirty="0"/>
              <a:t>	</a:t>
            </a:r>
            <a:r>
              <a:rPr lang="nb-NO" sz="1800" b="1" dirty="0" err="1">
                <a:solidFill>
                  <a:srgbClr val="92D050"/>
                </a:solidFill>
              </a:rPr>
              <a:t>return</a:t>
            </a:r>
            <a:r>
              <a:rPr lang="nb-NO" sz="1800" b="1" dirty="0"/>
              <a:t> </a:t>
            </a:r>
            <a:r>
              <a:rPr lang="nb-NO" sz="1800" dirty="0">
                <a:solidFill>
                  <a:srgbClr val="92D050"/>
                </a:solidFill>
              </a:rPr>
              <a:t>True</a:t>
            </a:r>
            <a:r>
              <a:rPr lang="nb-NO" sz="1800" dirty="0"/>
              <a:t> 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332DA4-F901-7843-B98C-D5B43B38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BD9E032-8017-5C4B-9F63-B80CEAF81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590230" cy="3363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2100" b="1" dirty="0" err="1">
                <a:solidFill>
                  <a:srgbClr val="C00000"/>
                </a:solidFill>
              </a:rPr>
              <a:t>int</a:t>
            </a:r>
            <a:r>
              <a:rPr lang="nb-NO" sz="2100" b="1" dirty="0"/>
              <a:t> </a:t>
            </a:r>
            <a:r>
              <a:rPr lang="nb-NO" sz="2100" dirty="0" err="1">
                <a:solidFill>
                  <a:schemeClr val="tx2"/>
                </a:solidFill>
              </a:rPr>
              <a:t>getFour</a:t>
            </a:r>
            <a:r>
              <a:rPr lang="nb-NO" sz="2100" dirty="0"/>
              <a:t>(</a:t>
            </a:r>
            <a:r>
              <a:rPr lang="nb-NO" sz="2100" b="1" dirty="0" err="1">
                <a:solidFill>
                  <a:srgbClr val="C00000"/>
                </a:solidFill>
              </a:rPr>
              <a:t>int</a:t>
            </a:r>
            <a:r>
              <a:rPr lang="nb-NO" sz="2100" b="1" dirty="0"/>
              <a:t> </a:t>
            </a:r>
            <a:r>
              <a:rPr lang="nb-NO" sz="2100" dirty="0"/>
              <a:t>seed) { </a:t>
            </a:r>
          </a:p>
          <a:p>
            <a:pPr marL="0" indent="0">
              <a:buNone/>
            </a:pPr>
            <a:r>
              <a:rPr lang="nb-NO" sz="2100" dirty="0"/>
              <a:t>	</a:t>
            </a:r>
            <a:r>
              <a:rPr lang="nb-NO" sz="2100" b="1" dirty="0" err="1">
                <a:solidFill>
                  <a:srgbClr val="92D050"/>
                </a:solidFill>
              </a:rPr>
              <a:t>return</a:t>
            </a:r>
            <a:r>
              <a:rPr lang="nb-NO" sz="2100" b="1" dirty="0"/>
              <a:t> </a:t>
            </a:r>
            <a:r>
              <a:rPr lang="nb-NO" sz="2100" dirty="0"/>
              <a:t>4; </a:t>
            </a:r>
          </a:p>
          <a:p>
            <a:pPr marL="0" indent="0">
              <a:buNone/>
            </a:pPr>
            <a:r>
              <a:rPr lang="nb-NO" sz="2100" dirty="0"/>
              <a:t>} </a:t>
            </a:r>
          </a:p>
          <a:p>
            <a:pPr marL="0" indent="0">
              <a:buNone/>
            </a:pPr>
            <a:endParaRPr lang="nb-NO" sz="1200" dirty="0"/>
          </a:p>
          <a:p>
            <a:pPr marL="0" indent="0">
              <a:buNone/>
            </a:pPr>
            <a:r>
              <a:rPr lang="nb-NO" sz="1400" dirty="0" err="1">
                <a:solidFill>
                  <a:srgbClr val="92D050"/>
                </a:solidFill>
              </a:rPr>
              <a:t>bool</a:t>
            </a:r>
            <a:r>
              <a:rPr lang="nb-NO" sz="1400" dirty="0"/>
              <a:t> </a:t>
            </a:r>
            <a:r>
              <a:rPr lang="nb-NO" sz="1400" dirty="0" err="1">
                <a:solidFill>
                  <a:schemeClr val="tx2"/>
                </a:solidFill>
              </a:rPr>
              <a:t>isPrime</a:t>
            </a:r>
            <a:r>
              <a:rPr lang="nb-NO" sz="1400" dirty="0"/>
              <a:t>(</a:t>
            </a:r>
            <a:r>
              <a:rPr lang="nb-NO" sz="1400" dirty="0" err="1">
                <a:solidFill>
                  <a:srgbClr val="C00000"/>
                </a:solidFill>
              </a:rPr>
              <a:t>int</a:t>
            </a:r>
            <a:r>
              <a:rPr lang="nb-NO" sz="1400" dirty="0"/>
              <a:t> </a:t>
            </a:r>
            <a:r>
              <a:rPr lang="nb-NO" sz="1400" dirty="0" err="1"/>
              <a:t>number</a:t>
            </a:r>
            <a:r>
              <a:rPr lang="nb-NO" sz="1400" dirty="0"/>
              <a:t>){</a:t>
            </a:r>
          </a:p>
          <a:p>
            <a:pPr marL="0" indent="0">
              <a:buNone/>
            </a:pPr>
            <a:r>
              <a:rPr lang="nb-NO" sz="1400" dirty="0"/>
              <a:t>	</a:t>
            </a:r>
            <a:r>
              <a:rPr lang="nb-NO" sz="1400" dirty="0">
                <a:solidFill>
                  <a:srgbClr val="92D050"/>
                </a:solidFill>
              </a:rPr>
              <a:t>for</a:t>
            </a:r>
            <a:r>
              <a:rPr lang="nb-NO" sz="1400" dirty="0"/>
              <a:t> (</a:t>
            </a:r>
            <a:r>
              <a:rPr lang="nb-NO" sz="1400" dirty="0" err="1">
                <a:solidFill>
                  <a:srgbClr val="C00000"/>
                </a:solidFill>
              </a:rPr>
              <a:t>int</a:t>
            </a:r>
            <a:r>
              <a:rPr lang="nb-NO" sz="1400" dirty="0"/>
              <a:t> divisor = 2; divisor &lt; </a:t>
            </a:r>
            <a:r>
              <a:rPr lang="nb-NO" sz="1400" dirty="0" err="1"/>
              <a:t>number</a:t>
            </a:r>
            <a:r>
              <a:rPr lang="nb-NO" sz="1400" dirty="0"/>
              <a:t>; ++divisor){</a:t>
            </a:r>
          </a:p>
          <a:p>
            <a:pPr marL="0" indent="0">
              <a:buNone/>
            </a:pPr>
            <a:r>
              <a:rPr lang="nb-NO" sz="1400" dirty="0"/>
              <a:t>		</a:t>
            </a:r>
            <a:r>
              <a:rPr lang="nb-NO" sz="1400" dirty="0" err="1">
                <a:solidFill>
                  <a:srgbClr val="92D050"/>
                </a:solidFill>
              </a:rPr>
              <a:t>if</a:t>
            </a:r>
            <a:r>
              <a:rPr lang="nb-NO" sz="1400" dirty="0"/>
              <a:t> (</a:t>
            </a:r>
            <a:r>
              <a:rPr lang="nb-NO" sz="1400" dirty="0" err="1"/>
              <a:t>number</a:t>
            </a:r>
            <a:r>
              <a:rPr lang="nb-NO" sz="1400" dirty="0"/>
              <a:t> % divisor == 0){</a:t>
            </a:r>
          </a:p>
          <a:p>
            <a:pPr marL="0" indent="0">
              <a:buNone/>
            </a:pPr>
            <a:r>
              <a:rPr lang="nb-NO" sz="1400" dirty="0"/>
              <a:t>			</a:t>
            </a:r>
            <a:r>
              <a:rPr lang="nb-NO" sz="1400" dirty="0" err="1">
                <a:solidFill>
                  <a:srgbClr val="92D050"/>
                </a:solidFill>
              </a:rPr>
              <a:t>return</a:t>
            </a:r>
            <a:r>
              <a:rPr lang="nb-NO" sz="1400" dirty="0">
                <a:solidFill>
                  <a:srgbClr val="92D050"/>
                </a:solidFill>
              </a:rPr>
              <a:t> false</a:t>
            </a:r>
            <a:r>
              <a:rPr lang="nb-NO" sz="1400" dirty="0"/>
              <a:t>;</a:t>
            </a:r>
          </a:p>
          <a:p>
            <a:pPr marL="0" indent="0">
              <a:buNone/>
            </a:pPr>
            <a:r>
              <a:rPr lang="nb-NO" sz="1400" dirty="0"/>
              <a:t>			}</a:t>
            </a:r>
          </a:p>
          <a:p>
            <a:pPr marL="0" indent="0">
              <a:buNone/>
            </a:pPr>
            <a:r>
              <a:rPr lang="nb-NO" sz="1400" dirty="0"/>
              <a:t>		}</a:t>
            </a:r>
          </a:p>
          <a:p>
            <a:pPr marL="0" indent="0">
              <a:buNone/>
            </a:pPr>
            <a:r>
              <a:rPr lang="nb-NO" sz="1400" dirty="0"/>
              <a:t>	</a:t>
            </a:r>
            <a:r>
              <a:rPr lang="nb-NO" sz="1400" dirty="0" err="1">
                <a:solidFill>
                  <a:srgbClr val="92D050"/>
                </a:solidFill>
              </a:rPr>
              <a:t>return</a:t>
            </a:r>
            <a:r>
              <a:rPr lang="nb-NO" sz="1400" dirty="0"/>
              <a:t> </a:t>
            </a:r>
            <a:r>
              <a:rPr lang="nb-NO" sz="1400" dirty="0">
                <a:solidFill>
                  <a:srgbClr val="92D050"/>
                </a:solidFill>
              </a:rPr>
              <a:t>true</a:t>
            </a:r>
            <a:r>
              <a:rPr lang="nb-NO" sz="1400" dirty="0"/>
              <a:t>;</a:t>
            </a:r>
          </a:p>
          <a:p>
            <a:pPr marL="0" indent="0">
              <a:buNone/>
            </a:pPr>
            <a:r>
              <a:rPr lang="nb-NO" sz="1400" dirty="0"/>
              <a:t>}</a:t>
            </a:r>
            <a:endParaRPr lang="nb-NO" sz="1800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042B7DD-1776-FE4E-A94D-73BD367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9326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2839CD-03CA-F640-9A2E-9AF5940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A8C39A-8E55-CD48-A4E8-5BFEC6703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332DA4-F901-7843-B98C-D5B43B38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BD9E032-8017-5C4B-9F63-B80CEAF810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042B7DD-1776-FE4E-A94D-73BD367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40351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2839CD-03CA-F640-9A2E-9AF5940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A8C39A-8E55-CD48-A4E8-5BFEC6703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332DA4-F901-7843-B98C-D5B43B38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BD9E032-8017-5C4B-9F63-B80CEAF810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042B7DD-1776-FE4E-A94D-73BD367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8826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FE23F8-72D2-E64B-B9C2-8C16EC1B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95E83B-4A59-3B43-8765-AD5BE8E0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Populært høynivå </a:t>
            </a:r>
            <a:r>
              <a:rPr lang="nb-NO" dirty="0" err="1"/>
              <a:t>programmeringsspårk</a:t>
            </a:r>
            <a:endParaRPr lang="nb-NO" dirty="0"/>
          </a:p>
          <a:p>
            <a:r>
              <a:rPr lang="nb-NO" dirty="0" err="1"/>
              <a:t>Objektorientert</a:t>
            </a:r>
            <a:r>
              <a:rPr lang="nb-NO" dirty="0"/>
              <a:t> programmeringsspråk fra 1989</a:t>
            </a:r>
          </a:p>
          <a:p>
            <a:r>
              <a:rPr lang="nb-NO" dirty="0"/>
              <a:t>Baser seg mye på ‘ABC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dirty="0"/>
              <a:t>’, Perl og Java</a:t>
            </a:r>
          </a:p>
          <a:p>
            <a:r>
              <a:rPr lang="nb-NO" dirty="0"/>
              <a:t>Deles inn etter ‘innrykk’, ikke spesialtegn eller BEGIN og END</a:t>
            </a:r>
          </a:p>
        </p:txBody>
      </p:sp>
    </p:spTree>
    <p:extLst>
      <p:ext uri="{BB962C8B-B14F-4D97-AF65-F5344CB8AC3E}">
        <p14:creationId xmlns:p14="http://schemas.microsoft.com/office/powerpoint/2010/main" val="265191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FE23F8-72D2-E64B-B9C2-8C16EC1B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C++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95E83B-4A59-3B43-8765-AD5BE8E0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Populært høynivå programmeringsspråk</a:t>
            </a:r>
          </a:p>
          <a:p>
            <a:r>
              <a:rPr lang="nb-NO" dirty="0"/>
              <a:t>Utvidelse av C</a:t>
            </a:r>
          </a:p>
          <a:p>
            <a:r>
              <a:rPr lang="nb-NO" dirty="0"/>
              <a:t>Utviklet og implementert av dansken Bjarne </a:t>
            </a:r>
            <a:r>
              <a:rPr lang="nb-NO" dirty="0" err="1"/>
              <a:t>Stroustrup</a:t>
            </a:r>
            <a:r>
              <a:rPr lang="nb-NO" dirty="0"/>
              <a:t>, rundt 1983-85</a:t>
            </a:r>
          </a:p>
          <a:p>
            <a:r>
              <a:rPr lang="nb-NO" dirty="0"/>
              <a:t>Støtte for blant annet </a:t>
            </a:r>
            <a:r>
              <a:rPr lang="nb-NO" dirty="0" err="1"/>
              <a:t>objektorientert</a:t>
            </a:r>
            <a:r>
              <a:rPr lang="nb-NO" dirty="0"/>
              <a:t> programmering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114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27AAEE-54B8-B343-A6F4-5060ABFC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Forskjeller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C5B9AA-17B4-D743-A8E8-07658EE20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FBAC1A6-77CE-8F40-8711-DD0B66B92A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  <p:pic>
        <p:nvPicPr>
          <p:cNvPr id="1026" name="Picture 2" descr="Python Logo, history, meaning, symbol, PNG">
            <a:extLst>
              <a:ext uri="{FF2B5EF4-FFF2-40B4-BE49-F238E27FC236}">
                <a16:creationId xmlns:a16="http://schemas.microsoft.com/office/drawing/2014/main" id="{FF3144B1-C7D4-3C42-9FFE-32BDC874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06717"/>
            <a:ext cx="3581400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C9B7A4-A84C-9E4C-AEBB-21379B25E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608422"/>
            <a:ext cx="2144713" cy="24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3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2DEFBB-2D6B-1A45-8227-BED73DEC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Variabler &amp; ‘;’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AF2D03-9D46-DA42-A994-E75EE7FD89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	a = 1</a:t>
            </a:r>
          </a:p>
          <a:p>
            <a:pPr marL="0" indent="0">
              <a:buNone/>
            </a:pPr>
            <a:r>
              <a:rPr lang="nb-NO" dirty="0"/>
              <a:t>	b = 4</a:t>
            </a:r>
          </a:p>
          <a:p>
            <a:pPr marL="0" indent="0">
              <a:buNone/>
            </a:pPr>
            <a:r>
              <a:rPr lang="nb-NO" dirty="0"/>
              <a:t>	c = a + b</a:t>
            </a:r>
          </a:p>
          <a:p>
            <a:pPr marL="0" indent="0">
              <a:buNone/>
            </a:pPr>
            <a:r>
              <a:rPr lang="nb-NO" dirty="0"/>
              <a:t>	d = b // a</a:t>
            </a:r>
          </a:p>
          <a:p>
            <a:pPr marL="0" indent="0">
              <a:buNone/>
            </a:pPr>
            <a:r>
              <a:rPr lang="nb-NO" dirty="0"/>
              <a:t>	d = d*d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e = c</a:t>
            </a:r>
          </a:p>
          <a:p>
            <a:pPr marL="0" indent="0">
              <a:buNone/>
            </a:pPr>
            <a:r>
              <a:rPr lang="nb-NO" dirty="0"/>
              <a:t>	f = e / 2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0DAE12D-D579-D94F-BB23-DFE78F053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ABE0178-E7E4-714F-9B9E-3AD84A3C26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C00000"/>
                </a:solidFill>
              </a:rPr>
              <a:t>	</a:t>
            </a:r>
            <a:r>
              <a:rPr lang="nb-NO" dirty="0" err="1">
                <a:solidFill>
                  <a:srgbClr val="C00000"/>
                </a:solidFill>
              </a:rPr>
              <a:t>int</a:t>
            </a:r>
            <a:r>
              <a:rPr lang="nb-NO" dirty="0"/>
              <a:t> a = 1;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rgbClr val="C00000"/>
                </a:solidFill>
              </a:rPr>
              <a:t>int</a:t>
            </a:r>
            <a:r>
              <a:rPr lang="nb-NO" dirty="0"/>
              <a:t> b = 4; 		</a:t>
            </a:r>
          </a:p>
          <a:p>
            <a:pPr marL="0" indent="0">
              <a:buNone/>
            </a:pPr>
            <a:r>
              <a:rPr lang="nb-NO" dirty="0">
                <a:solidFill>
                  <a:srgbClr val="C00000"/>
                </a:solidFill>
              </a:rPr>
              <a:t>	</a:t>
            </a:r>
            <a:r>
              <a:rPr lang="nb-NO" dirty="0" err="1">
                <a:solidFill>
                  <a:srgbClr val="C00000"/>
                </a:solidFill>
              </a:rPr>
              <a:t>int</a:t>
            </a:r>
            <a:r>
              <a:rPr lang="nb-NO" dirty="0"/>
              <a:t> c = a + b;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rgbClr val="C00000"/>
                </a:solidFill>
              </a:rPr>
              <a:t>int</a:t>
            </a:r>
            <a:r>
              <a:rPr lang="nb-NO" dirty="0"/>
              <a:t> d = b / a;</a:t>
            </a:r>
          </a:p>
          <a:p>
            <a:pPr marL="0" indent="0">
              <a:buNone/>
            </a:pPr>
            <a:r>
              <a:rPr lang="nb-NO" dirty="0"/>
              <a:t>	d = d*d;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rgbClr val="C00000"/>
                </a:solidFill>
              </a:rPr>
              <a:t>	double</a:t>
            </a:r>
            <a:r>
              <a:rPr lang="nb-NO" dirty="0"/>
              <a:t> e = c;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rgbClr val="C00000"/>
                </a:solidFill>
              </a:rPr>
              <a:t>double</a:t>
            </a:r>
            <a:r>
              <a:rPr lang="nb-NO" dirty="0"/>
              <a:t> f = e / 2.0;</a:t>
            </a:r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18744EE8-0F2C-4C4B-B621-E21DB53FD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8902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2839CD-03CA-F640-9A2E-9AF5940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Input fra bruker &amp; </a:t>
            </a:r>
            <a:r>
              <a:rPr lang="nb-NO" dirty="0" err="1"/>
              <a:t>print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A8C39A-8E55-CD48-A4E8-5BFEC6703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800" dirty="0"/>
              <a:t>i = </a:t>
            </a:r>
            <a:r>
              <a:rPr lang="nb-NO" sz="1800" dirty="0">
                <a:solidFill>
                  <a:srgbClr val="92D050"/>
                </a:solidFill>
              </a:rPr>
              <a:t>input</a:t>
            </a:r>
            <a:r>
              <a:rPr lang="nb-NO" sz="1800" dirty="0"/>
              <a:t>(</a:t>
            </a:r>
            <a:r>
              <a:rPr lang="nb-NO" sz="1800" dirty="0">
                <a:solidFill>
                  <a:srgbClr val="C00000"/>
                </a:solidFill>
              </a:rPr>
              <a:t>"Skriv inn et tall: "</a:t>
            </a:r>
            <a:r>
              <a:rPr lang="nb-NO" sz="1800" dirty="0"/>
              <a:t>)</a:t>
            </a:r>
            <a:br>
              <a:rPr lang="nb-NO" sz="1800" dirty="0"/>
            </a:br>
            <a:r>
              <a:rPr lang="nb-NO" sz="1800" dirty="0"/>
              <a:t>j = </a:t>
            </a:r>
            <a:r>
              <a:rPr lang="nb-NO" sz="1800" dirty="0">
                <a:solidFill>
                  <a:srgbClr val="92D050"/>
                </a:solidFill>
              </a:rPr>
              <a:t>input</a:t>
            </a:r>
            <a:r>
              <a:rPr lang="nb-NO" sz="1800" dirty="0"/>
              <a:t>(</a:t>
            </a:r>
            <a:r>
              <a:rPr lang="nb-NO" sz="1800" dirty="0">
                <a:solidFill>
                  <a:srgbClr val="C00000"/>
                </a:solidFill>
              </a:rPr>
              <a:t>"Skriv inn et tall: "</a:t>
            </a:r>
            <a:r>
              <a:rPr lang="nb-NO" sz="1800" dirty="0"/>
              <a:t>)</a:t>
            </a:r>
          </a:p>
          <a:p>
            <a:pPr marL="0" indent="0">
              <a:buNone/>
            </a:pPr>
            <a:br>
              <a:rPr lang="nb-NO" sz="1800" dirty="0"/>
            </a:br>
            <a:r>
              <a:rPr lang="nb-NO" sz="1800" b="1" dirty="0" err="1">
                <a:solidFill>
                  <a:srgbClr val="92D050"/>
                </a:solidFill>
              </a:rPr>
              <a:t>print</a:t>
            </a:r>
            <a:r>
              <a:rPr lang="nb-NO" sz="1800" dirty="0"/>
              <a:t>(</a:t>
            </a:r>
            <a:r>
              <a:rPr lang="nb-NO" sz="1800" dirty="0">
                <a:solidFill>
                  <a:srgbClr val="C00000"/>
                </a:solidFill>
              </a:rPr>
              <a:t>"Summen av de to tallene: 	"</a:t>
            </a:r>
            <a:r>
              <a:rPr lang="nb-NO" sz="1800" dirty="0"/>
              <a:t>,</a:t>
            </a:r>
          </a:p>
          <a:p>
            <a:pPr marL="0" indent="0">
              <a:buNone/>
            </a:pPr>
            <a:r>
              <a:rPr lang="nb-NO" sz="1800" dirty="0">
                <a:solidFill>
                  <a:srgbClr val="92D050"/>
                </a:solidFill>
              </a:rPr>
              <a:t> float</a:t>
            </a:r>
            <a:r>
              <a:rPr lang="nb-NO" sz="1800" dirty="0"/>
              <a:t>(i)+</a:t>
            </a:r>
            <a:r>
              <a:rPr lang="nb-NO" sz="1800" dirty="0">
                <a:solidFill>
                  <a:srgbClr val="92D050"/>
                </a:solidFill>
              </a:rPr>
              <a:t>float</a:t>
            </a:r>
            <a:r>
              <a:rPr lang="nb-NO" sz="1800" dirty="0"/>
              <a:t>(j)) 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332DA4-F901-7843-B98C-D5B43B38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BD9E032-8017-5C4B-9F63-B80CEAF810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2000" b="1" dirty="0">
                <a:solidFill>
                  <a:srgbClr val="C00000"/>
                </a:solidFill>
              </a:rPr>
              <a:t>double</a:t>
            </a:r>
            <a:r>
              <a:rPr lang="nb-NO" sz="2000" b="1" dirty="0"/>
              <a:t> </a:t>
            </a:r>
            <a:r>
              <a:rPr lang="nb-NO" sz="2000" dirty="0"/>
              <a:t>i = 0.0;</a:t>
            </a:r>
            <a:br>
              <a:rPr lang="nb-NO" sz="2000" dirty="0"/>
            </a:br>
            <a:r>
              <a:rPr lang="nb-NO" sz="2000" b="1" dirty="0">
                <a:solidFill>
                  <a:srgbClr val="C00000"/>
                </a:solidFill>
              </a:rPr>
              <a:t>double</a:t>
            </a:r>
            <a:r>
              <a:rPr lang="nb-NO" sz="2000" b="1" dirty="0"/>
              <a:t> </a:t>
            </a:r>
            <a:r>
              <a:rPr lang="nb-NO" sz="2000" dirty="0"/>
              <a:t>j = 0.0;</a:t>
            </a:r>
          </a:p>
          <a:p>
            <a:pPr marL="0" indent="0">
              <a:buNone/>
            </a:pPr>
            <a:br>
              <a:rPr lang="nb-NO" sz="2000" dirty="0"/>
            </a:br>
            <a:r>
              <a:rPr lang="nb-NO" sz="2000" dirty="0" err="1"/>
              <a:t>cout</a:t>
            </a:r>
            <a:r>
              <a:rPr lang="nb-NO" sz="2000" dirty="0"/>
              <a:t> &lt;&lt; </a:t>
            </a:r>
            <a:r>
              <a:rPr lang="nb-NO" sz="2000" dirty="0">
                <a:solidFill>
                  <a:srgbClr val="C00000"/>
                </a:solidFill>
              </a:rPr>
              <a:t>"Skriv inn et tall: "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 err="1"/>
              <a:t>cin</a:t>
            </a:r>
            <a:r>
              <a:rPr lang="nb-NO" sz="2000" dirty="0"/>
              <a:t> &gt;&gt; i;</a:t>
            </a:r>
          </a:p>
          <a:p>
            <a:pPr marL="0" indent="0">
              <a:buNone/>
            </a:pPr>
            <a:br>
              <a:rPr lang="nb-NO" sz="2000" dirty="0"/>
            </a:br>
            <a:r>
              <a:rPr lang="nb-NO" sz="2000" dirty="0" err="1"/>
              <a:t>cout</a:t>
            </a:r>
            <a:r>
              <a:rPr lang="nb-NO" sz="2000" dirty="0"/>
              <a:t> &lt;&lt; </a:t>
            </a:r>
            <a:r>
              <a:rPr lang="nb-NO" sz="2000" dirty="0">
                <a:solidFill>
                  <a:srgbClr val="C00000"/>
                </a:solidFill>
              </a:rPr>
              <a:t>"Skriv inn et tall: "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 err="1"/>
              <a:t>cin</a:t>
            </a:r>
            <a:r>
              <a:rPr lang="nb-NO" sz="2000" dirty="0"/>
              <a:t> &gt;&gt; j;</a:t>
            </a:r>
          </a:p>
          <a:p>
            <a:pPr marL="0" indent="0">
              <a:buNone/>
            </a:pPr>
            <a:br>
              <a:rPr lang="nb-NO" sz="2000" dirty="0"/>
            </a:br>
            <a:r>
              <a:rPr lang="nb-NO" sz="2000" dirty="0" err="1"/>
              <a:t>cout</a:t>
            </a:r>
            <a:r>
              <a:rPr lang="nb-NO" sz="2000" dirty="0"/>
              <a:t> &lt;&lt; </a:t>
            </a:r>
            <a:r>
              <a:rPr lang="nb-NO" sz="2000" dirty="0">
                <a:solidFill>
                  <a:srgbClr val="C00000"/>
                </a:solidFill>
              </a:rPr>
              <a:t>"Summen av de to tallene: "</a:t>
            </a:r>
            <a:r>
              <a:rPr lang="nb-NO" sz="2000" dirty="0"/>
              <a:t> &lt;&lt; (</a:t>
            </a:r>
            <a:r>
              <a:rPr lang="nb-NO" sz="2000" dirty="0" err="1"/>
              <a:t>i+j</a:t>
            </a:r>
            <a:r>
              <a:rPr lang="nb-NO" sz="2000" dirty="0"/>
              <a:t>) &lt;&lt; </a:t>
            </a:r>
            <a:r>
              <a:rPr lang="nb-NO" sz="2000" dirty="0">
                <a:solidFill>
                  <a:srgbClr val="C00000"/>
                </a:solidFill>
              </a:rPr>
              <a:t>"\n"</a:t>
            </a:r>
            <a:r>
              <a:rPr lang="nb-NO" sz="2000" dirty="0"/>
              <a:t>; </a:t>
            </a:r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042B7DD-1776-FE4E-A94D-73BD367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938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2839CD-03CA-F640-9A2E-9AF5940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If-setninger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A8C39A-8E55-CD48-A4E8-5BFEC6703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dirty="0"/>
              <a:t>b=2</a:t>
            </a:r>
          </a:p>
          <a:p>
            <a:pPr marL="0" indent="0">
              <a:buNone/>
            </a:pPr>
            <a:br>
              <a:rPr lang="nb-NO" sz="1600" dirty="0"/>
            </a:br>
            <a:r>
              <a:rPr lang="nb-NO" sz="1600" b="1" dirty="0" err="1">
                <a:solidFill>
                  <a:srgbClr val="92D050"/>
                </a:solidFill>
              </a:rPr>
              <a:t>if</a:t>
            </a:r>
            <a:r>
              <a:rPr lang="nb-NO" sz="1600" b="1" dirty="0"/>
              <a:t> </a:t>
            </a:r>
            <a:r>
              <a:rPr lang="nb-NO" sz="1600" dirty="0"/>
              <a:t>b &gt; 2: </a:t>
            </a:r>
            <a:endParaRPr lang="nb-NO" sz="1600" b="1" dirty="0"/>
          </a:p>
          <a:p>
            <a:pPr marL="0" indent="0">
              <a:buNone/>
            </a:pPr>
            <a:r>
              <a:rPr lang="nb-NO" sz="1600" b="1" dirty="0"/>
              <a:t>	</a:t>
            </a:r>
            <a:r>
              <a:rPr lang="nb-NO" sz="1600" b="1" dirty="0" err="1">
                <a:solidFill>
                  <a:srgbClr val="92D050"/>
                </a:solidFill>
              </a:rPr>
              <a:t>print</a:t>
            </a:r>
            <a:r>
              <a:rPr lang="nb-NO" sz="1600" b="1" dirty="0"/>
              <a:t> </a:t>
            </a:r>
            <a:r>
              <a:rPr lang="nb-NO" sz="1600" dirty="0"/>
              <a:t>(</a:t>
            </a:r>
            <a:r>
              <a:rPr lang="nb-NO" sz="1600" dirty="0">
                <a:solidFill>
                  <a:srgbClr val="C00000"/>
                </a:solidFill>
              </a:rPr>
              <a:t>"B is </a:t>
            </a:r>
            <a:r>
              <a:rPr lang="nb-NO" sz="1600" dirty="0" err="1">
                <a:solidFill>
                  <a:srgbClr val="C00000"/>
                </a:solidFill>
              </a:rPr>
              <a:t>greater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than</a:t>
            </a:r>
            <a:r>
              <a:rPr lang="nb-NO" sz="1600" dirty="0">
                <a:solidFill>
                  <a:srgbClr val="C00000"/>
                </a:solidFill>
              </a:rPr>
              <a:t> 2"</a:t>
            </a:r>
            <a:r>
              <a:rPr lang="nb-NO" sz="1600" dirty="0"/>
              <a:t>) </a:t>
            </a:r>
          </a:p>
          <a:p>
            <a:pPr marL="0" indent="0">
              <a:buNone/>
            </a:pPr>
            <a:r>
              <a:rPr lang="nb-NO" sz="1600" b="1" dirty="0" err="1">
                <a:solidFill>
                  <a:srgbClr val="92D050"/>
                </a:solidFill>
              </a:rPr>
              <a:t>else</a:t>
            </a:r>
            <a:r>
              <a:rPr lang="nb-NO" sz="1600" dirty="0"/>
              <a:t>: </a:t>
            </a:r>
          </a:p>
          <a:p>
            <a:pPr marL="0" indent="0">
              <a:buNone/>
            </a:pPr>
            <a:r>
              <a:rPr lang="nb-NO" sz="1600" b="1" dirty="0"/>
              <a:t>	</a:t>
            </a:r>
            <a:r>
              <a:rPr lang="nb-NO" sz="1600" b="1" dirty="0" err="1">
                <a:solidFill>
                  <a:srgbClr val="92D050"/>
                </a:solidFill>
              </a:rPr>
              <a:t>print</a:t>
            </a:r>
            <a:r>
              <a:rPr lang="nb-NO" sz="1600" b="1" dirty="0"/>
              <a:t> </a:t>
            </a:r>
            <a:r>
              <a:rPr lang="nb-NO" sz="1600" dirty="0"/>
              <a:t>(</a:t>
            </a:r>
            <a:r>
              <a:rPr lang="nb-NO" sz="1600" dirty="0">
                <a:solidFill>
                  <a:srgbClr val="C00000"/>
                </a:solidFill>
              </a:rPr>
              <a:t>"B is less </a:t>
            </a:r>
            <a:r>
              <a:rPr lang="nb-NO" sz="1600" dirty="0" err="1">
                <a:solidFill>
                  <a:srgbClr val="C00000"/>
                </a:solidFill>
              </a:rPr>
              <a:t>than</a:t>
            </a:r>
            <a:r>
              <a:rPr lang="nb-NO" sz="1600" dirty="0">
                <a:solidFill>
                  <a:srgbClr val="C00000"/>
                </a:solidFill>
              </a:rPr>
              <a:t> or </a:t>
            </a:r>
            <a:r>
              <a:rPr lang="nb-NO" sz="1600" dirty="0" err="1">
                <a:solidFill>
                  <a:srgbClr val="C00000"/>
                </a:solidFill>
              </a:rPr>
              <a:t>equal</a:t>
            </a:r>
            <a:r>
              <a:rPr lang="nb-NO" sz="1600" dirty="0">
                <a:solidFill>
                  <a:srgbClr val="C00000"/>
                </a:solidFill>
              </a:rPr>
              <a:t> to 2"</a:t>
            </a:r>
            <a:r>
              <a:rPr lang="nb-NO" sz="1600" dirty="0"/>
              <a:t>) 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332DA4-F901-7843-B98C-D5B43B38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BD9E032-8017-5C4B-9F63-B80CEAF810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b="1" dirty="0" err="1">
                <a:solidFill>
                  <a:srgbClr val="C00000"/>
                </a:solidFill>
              </a:rPr>
              <a:t>int</a:t>
            </a:r>
            <a:r>
              <a:rPr lang="nb-NO" sz="1600" b="1" dirty="0"/>
              <a:t> </a:t>
            </a:r>
            <a:r>
              <a:rPr lang="nb-NO" sz="1600" dirty="0"/>
              <a:t>b = 2; </a:t>
            </a:r>
          </a:p>
          <a:p>
            <a:pPr marL="0" indent="0">
              <a:buNone/>
            </a:pPr>
            <a:r>
              <a:rPr lang="nb-NO" sz="1600" b="1" dirty="0" err="1">
                <a:solidFill>
                  <a:srgbClr val="92D050"/>
                </a:solidFill>
              </a:rPr>
              <a:t>if</a:t>
            </a:r>
            <a:r>
              <a:rPr lang="nb-NO" sz="1600" b="1" dirty="0"/>
              <a:t> </a:t>
            </a:r>
            <a:r>
              <a:rPr lang="nb-NO" sz="1600" dirty="0"/>
              <a:t>(b &gt; 2) { </a:t>
            </a:r>
          </a:p>
          <a:p>
            <a:pPr marL="0" indent="0">
              <a:buNone/>
            </a:pPr>
            <a:r>
              <a:rPr lang="nb-NO" sz="1600" dirty="0"/>
              <a:t>	</a:t>
            </a:r>
            <a:r>
              <a:rPr lang="nb-NO" sz="1600" dirty="0" err="1"/>
              <a:t>cout</a:t>
            </a:r>
            <a:r>
              <a:rPr lang="nb-NO" sz="1600" dirty="0"/>
              <a:t> &lt;&lt; </a:t>
            </a:r>
            <a:r>
              <a:rPr lang="nb-NO" sz="1600" dirty="0">
                <a:solidFill>
                  <a:srgbClr val="C00000"/>
                </a:solidFill>
              </a:rPr>
              <a:t>"B is </a:t>
            </a:r>
            <a:r>
              <a:rPr lang="nb-NO" sz="1600" dirty="0" err="1">
                <a:solidFill>
                  <a:srgbClr val="C00000"/>
                </a:solidFill>
              </a:rPr>
              <a:t>greater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than</a:t>
            </a:r>
            <a:r>
              <a:rPr lang="nb-NO" sz="1600" dirty="0">
                <a:solidFill>
                  <a:srgbClr val="C00000"/>
                </a:solidFill>
              </a:rPr>
              <a:t> 2</a:t>
            </a:r>
            <a:r>
              <a:rPr lang="nb-NO" sz="1600" b="1" dirty="0">
                <a:solidFill>
                  <a:srgbClr val="C00000"/>
                </a:solidFill>
              </a:rPr>
              <a:t>\n</a:t>
            </a:r>
            <a:r>
              <a:rPr lang="nb-NO" sz="1600" dirty="0">
                <a:solidFill>
                  <a:srgbClr val="C00000"/>
                </a:solidFill>
              </a:rPr>
              <a:t>"</a:t>
            </a:r>
            <a:r>
              <a:rPr lang="nb-NO" sz="1600" dirty="0"/>
              <a:t>; </a:t>
            </a:r>
          </a:p>
          <a:p>
            <a:pPr marL="0" indent="0">
              <a:buNone/>
            </a:pPr>
            <a:r>
              <a:rPr lang="nb-NO" sz="1600" dirty="0"/>
              <a:t>} </a:t>
            </a:r>
            <a:r>
              <a:rPr lang="nb-NO" sz="1600" b="1" dirty="0" err="1">
                <a:solidFill>
                  <a:srgbClr val="92D050"/>
                </a:solidFill>
              </a:rPr>
              <a:t>else</a:t>
            </a:r>
            <a:r>
              <a:rPr lang="nb-NO" sz="1600" b="1" dirty="0"/>
              <a:t> </a:t>
            </a:r>
            <a:r>
              <a:rPr lang="nb-NO" sz="1600" dirty="0"/>
              <a:t>{ </a:t>
            </a:r>
          </a:p>
          <a:p>
            <a:pPr marL="0" indent="0">
              <a:buNone/>
            </a:pPr>
            <a:r>
              <a:rPr lang="nb-NO" sz="1600" dirty="0"/>
              <a:t>	</a:t>
            </a:r>
            <a:r>
              <a:rPr lang="nb-NO" sz="1600" dirty="0" err="1"/>
              <a:t>cout</a:t>
            </a:r>
            <a:r>
              <a:rPr lang="nb-NO" sz="1600" dirty="0"/>
              <a:t> &lt;&lt; </a:t>
            </a:r>
            <a:r>
              <a:rPr lang="nb-NO" sz="1600" dirty="0">
                <a:solidFill>
                  <a:srgbClr val="C00000"/>
                </a:solidFill>
              </a:rPr>
              <a:t>"B is less </a:t>
            </a:r>
            <a:r>
              <a:rPr lang="nb-NO" sz="1600" dirty="0" err="1">
                <a:solidFill>
                  <a:srgbClr val="C00000"/>
                </a:solidFill>
              </a:rPr>
              <a:t>than</a:t>
            </a:r>
            <a:r>
              <a:rPr lang="nb-NO" sz="1600" dirty="0">
                <a:solidFill>
                  <a:srgbClr val="C00000"/>
                </a:solidFill>
              </a:rPr>
              <a:t> or </a:t>
            </a:r>
            <a:r>
              <a:rPr lang="nb-NO" sz="1600" dirty="0" err="1">
                <a:solidFill>
                  <a:srgbClr val="C00000"/>
                </a:solidFill>
              </a:rPr>
              <a:t>equal</a:t>
            </a:r>
            <a:r>
              <a:rPr lang="nb-NO" sz="1600" dirty="0">
                <a:solidFill>
                  <a:srgbClr val="C00000"/>
                </a:solidFill>
              </a:rPr>
              <a:t> to </a:t>
            </a:r>
          </a:p>
          <a:p>
            <a:pPr marL="0" indent="0">
              <a:buNone/>
            </a:pPr>
            <a:r>
              <a:rPr lang="nb-NO" sz="1600" dirty="0">
                <a:solidFill>
                  <a:srgbClr val="C00000"/>
                </a:solidFill>
              </a:rPr>
              <a:t>	2</a:t>
            </a:r>
            <a:r>
              <a:rPr lang="nb-NO" sz="1600" b="1" dirty="0">
                <a:solidFill>
                  <a:srgbClr val="C00000"/>
                </a:solidFill>
              </a:rPr>
              <a:t>\n</a:t>
            </a:r>
            <a:r>
              <a:rPr lang="nb-NO" sz="1600" dirty="0">
                <a:solidFill>
                  <a:srgbClr val="C00000"/>
                </a:solidFill>
              </a:rPr>
              <a:t>"</a:t>
            </a:r>
            <a:r>
              <a:rPr lang="nb-NO" sz="1600" dirty="0"/>
              <a:t>; </a:t>
            </a:r>
          </a:p>
          <a:p>
            <a:pPr marL="0" indent="0">
              <a:buNone/>
            </a:pPr>
            <a:r>
              <a:rPr lang="nb-NO" sz="1600" dirty="0"/>
              <a:t>} 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042B7DD-1776-FE4E-A94D-73BD367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230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2839CD-03CA-F640-9A2E-9AF5940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For-løkker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A8C39A-8E55-CD48-A4E8-5BFEC6703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000" b="1" dirty="0">
                <a:solidFill>
                  <a:srgbClr val="92D050"/>
                </a:solidFill>
              </a:rPr>
              <a:t>for</a:t>
            </a:r>
            <a:r>
              <a:rPr lang="nb-NO" sz="2000" b="1" dirty="0"/>
              <a:t> </a:t>
            </a:r>
            <a:r>
              <a:rPr lang="nb-NO" sz="2000" dirty="0"/>
              <a:t>i </a:t>
            </a:r>
            <a:r>
              <a:rPr lang="nb-NO" sz="2000" b="1" dirty="0">
                <a:solidFill>
                  <a:schemeClr val="accent4"/>
                </a:solidFill>
              </a:rPr>
              <a:t>in</a:t>
            </a:r>
            <a:r>
              <a:rPr lang="nb-NO" sz="2000" b="1" dirty="0"/>
              <a:t> </a:t>
            </a:r>
            <a:r>
              <a:rPr lang="nb-NO" sz="2000" dirty="0">
                <a:solidFill>
                  <a:srgbClr val="92D050"/>
                </a:solidFill>
              </a:rPr>
              <a:t>range</a:t>
            </a:r>
            <a:r>
              <a:rPr lang="nb-NO" sz="2000" dirty="0"/>
              <a:t>(1, 10+1):</a:t>
            </a:r>
          </a:p>
          <a:p>
            <a:pPr marL="0" indent="0">
              <a:buNone/>
            </a:pPr>
            <a:r>
              <a:rPr lang="nb-NO" sz="2000" b="1" dirty="0"/>
              <a:t>	</a:t>
            </a:r>
            <a:r>
              <a:rPr lang="nb-NO" sz="2000" b="1" dirty="0" err="1">
                <a:solidFill>
                  <a:srgbClr val="92D050"/>
                </a:solidFill>
              </a:rPr>
              <a:t>print</a:t>
            </a:r>
            <a:r>
              <a:rPr lang="nb-NO" sz="2000" dirty="0"/>
              <a:t>(i)</a:t>
            </a:r>
          </a:p>
          <a:p>
            <a:pPr marL="0" indent="0">
              <a:buNone/>
            </a:pPr>
            <a:endParaRPr lang="nb-NO" sz="18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nb-NO" sz="1600" i="1" dirty="0">
                <a:solidFill>
                  <a:schemeClr val="bg1">
                    <a:lumMod val="50000"/>
                  </a:schemeClr>
                </a:solidFill>
              </a:rPr>
              <a:t>Printer ut alle tall 1-10</a:t>
            </a:r>
          </a:p>
          <a:p>
            <a:endParaRPr lang="nb-NO" sz="2000" dirty="0"/>
          </a:p>
          <a:p>
            <a:pPr marL="0" indent="0">
              <a:buNone/>
            </a:pPr>
            <a:r>
              <a:rPr lang="nb-NO" sz="2000" b="1" dirty="0">
                <a:solidFill>
                  <a:srgbClr val="92D050"/>
                </a:solidFill>
              </a:rPr>
              <a:t>for</a:t>
            </a:r>
            <a:r>
              <a:rPr lang="nb-NO" sz="2000" b="1" dirty="0"/>
              <a:t> </a:t>
            </a:r>
            <a:r>
              <a:rPr lang="nb-NO" sz="2000" dirty="0"/>
              <a:t>i </a:t>
            </a:r>
            <a:r>
              <a:rPr lang="nb-NO" sz="2000" b="1" dirty="0">
                <a:solidFill>
                  <a:schemeClr val="accent4"/>
                </a:solidFill>
              </a:rPr>
              <a:t>in</a:t>
            </a:r>
            <a:r>
              <a:rPr lang="nb-NO" sz="2000" b="1" dirty="0"/>
              <a:t> </a:t>
            </a:r>
            <a:r>
              <a:rPr lang="nb-NO" sz="2000" dirty="0">
                <a:solidFill>
                  <a:srgbClr val="92D050"/>
                </a:solidFill>
              </a:rPr>
              <a:t>range</a:t>
            </a:r>
            <a:r>
              <a:rPr lang="nb-NO" sz="2000" dirty="0"/>
              <a:t>(1, 10+1, 2):</a:t>
            </a:r>
          </a:p>
          <a:p>
            <a:pPr marL="0" indent="0">
              <a:buNone/>
            </a:pPr>
            <a:r>
              <a:rPr lang="nb-NO" sz="2000" b="1" dirty="0">
                <a:solidFill>
                  <a:srgbClr val="92D050"/>
                </a:solidFill>
              </a:rPr>
              <a:t>	</a:t>
            </a:r>
            <a:r>
              <a:rPr lang="nb-NO" sz="2000" b="1" dirty="0" err="1">
                <a:solidFill>
                  <a:srgbClr val="92D050"/>
                </a:solidFill>
              </a:rPr>
              <a:t>print</a:t>
            </a:r>
            <a:r>
              <a:rPr lang="nb-NO" sz="2000" dirty="0"/>
              <a:t>(i)</a:t>
            </a:r>
          </a:p>
          <a:p>
            <a:pPr marL="0" indent="0">
              <a:buNone/>
            </a:pPr>
            <a:r>
              <a:rPr lang="nb-NO" sz="1600" i="1" dirty="0">
                <a:solidFill>
                  <a:schemeClr val="bg1">
                    <a:lumMod val="50000"/>
                  </a:schemeClr>
                </a:solidFill>
              </a:rPr>
              <a:t>Printer ut oddetall fra 1-10</a:t>
            </a:r>
            <a:endParaRPr lang="nb-NO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332DA4-F901-7843-B98C-D5B43B38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BD9E032-8017-5C4B-9F63-B80CEAF810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b="1" dirty="0">
                <a:solidFill>
                  <a:srgbClr val="92D050"/>
                </a:solidFill>
              </a:rPr>
              <a:t>for</a:t>
            </a:r>
            <a:r>
              <a:rPr lang="nb-NO" sz="2000" b="1" dirty="0"/>
              <a:t> </a:t>
            </a:r>
            <a:r>
              <a:rPr lang="nb-NO" sz="2000" dirty="0"/>
              <a:t>(</a:t>
            </a:r>
            <a:r>
              <a:rPr lang="nb-NO" sz="2000" b="1" dirty="0" err="1">
                <a:solidFill>
                  <a:srgbClr val="C00000"/>
                </a:solidFill>
              </a:rPr>
              <a:t>int</a:t>
            </a:r>
            <a:r>
              <a:rPr lang="nb-NO" sz="2000" b="1" dirty="0"/>
              <a:t> </a:t>
            </a:r>
            <a:r>
              <a:rPr lang="nb-NO" sz="2000" dirty="0"/>
              <a:t>i = 1; i &lt; 10+1; ++i) {</a:t>
            </a:r>
          </a:p>
          <a:p>
            <a:pPr marL="0" indent="0">
              <a:buNone/>
            </a:pPr>
            <a:r>
              <a:rPr lang="nb-NO" sz="2000" dirty="0"/>
              <a:t>	</a:t>
            </a:r>
            <a:r>
              <a:rPr lang="nb-NO" sz="2000" dirty="0" err="1"/>
              <a:t>cout</a:t>
            </a:r>
            <a:r>
              <a:rPr lang="nb-NO" sz="2000" dirty="0"/>
              <a:t> &lt;&lt; i &lt;&lt; </a:t>
            </a:r>
            <a:r>
              <a:rPr lang="nb-NO" sz="2000" dirty="0">
                <a:solidFill>
                  <a:srgbClr val="C00000"/>
                </a:solidFill>
              </a:rPr>
              <a:t>" \n"</a:t>
            </a:r>
            <a:r>
              <a:rPr lang="nb-NO" sz="2000" dirty="0"/>
              <a:t>; </a:t>
            </a:r>
          </a:p>
          <a:p>
            <a:pPr marL="0" indent="0">
              <a:buNone/>
            </a:pPr>
            <a:r>
              <a:rPr lang="nb-NO" sz="2000" dirty="0"/>
              <a:t>}</a:t>
            </a:r>
          </a:p>
          <a:p>
            <a:pPr marL="0" indent="0">
              <a:buNone/>
            </a:pPr>
            <a:r>
              <a:rPr lang="nb-NO" sz="1600" i="1" dirty="0">
                <a:solidFill>
                  <a:schemeClr val="bg1">
                    <a:lumMod val="50000"/>
                  </a:schemeClr>
                </a:solidFill>
              </a:rPr>
              <a:t>Printer ut alle tall 1-10</a:t>
            </a:r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r>
              <a:rPr lang="nb-NO" sz="2000" b="1" dirty="0">
                <a:solidFill>
                  <a:srgbClr val="92D050"/>
                </a:solidFill>
              </a:rPr>
              <a:t>for</a:t>
            </a:r>
            <a:r>
              <a:rPr lang="nb-NO" sz="2000" b="1" dirty="0"/>
              <a:t> </a:t>
            </a:r>
            <a:r>
              <a:rPr lang="nb-NO" sz="2000" dirty="0"/>
              <a:t>(</a:t>
            </a:r>
            <a:r>
              <a:rPr lang="nb-NO" sz="2000" b="1" dirty="0" err="1">
                <a:solidFill>
                  <a:srgbClr val="C00000"/>
                </a:solidFill>
              </a:rPr>
              <a:t>int</a:t>
            </a:r>
            <a:r>
              <a:rPr lang="nb-NO" sz="2000" b="1" dirty="0"/>
              <a:t> </a:t>
            </a:r>
            <a:r>
              <a:rPr lang="nb-NO" sz="2000" dirty="0"/>
              <a:t>i = 1; i &lt; 10+1; i = i +2) {</a:t>
            </a:r>
          </a:p>
          <a:p>
            <a:pPr marL="0" indent="0">
              <a:buNone/>
            </a:pPr>
            <a:r>
              <a:rPr lang="nb-NO" sz="2000" dirty="0"/>
              <a:t>	</a:t>
            </a:r>
            <a:r>
              <a:rPr lang="nb-NO" sz="2000" dirty="0" err="1"/>
              <a:t>cout</a:t>
            </a:r>
            <a:r>
              <a:rPr lang="nb-NO" sz="2000" dirty="0"/>
              <a:t> &lt;&lt; i &lt;&lt; </a:t>
            </a:r>
            <a:r>
              <a:rPr lang="nb-NO" sz="2000" dirty="0">
                <a:solidFill>
                  <a:srgbClr val="C00000"/>
                </a:solidFill>
              </a:rPr>
              <a:t>" \n"</a:t>
            </a:r>
            <a:r>
              <a:rPr lang="nb-NO" sz="2000" dirty="0"/>
              <a:t>; </a:t>
            </a:r>
          </a:p>
          <a:p>
            <a:pPr marL="0" indent="0">
              <a:buNone/>
            </a:pPr>
            <a:r>
              <a:rPr lang="nb-NO" sz="2000" dirty="0"/>
              <a:t>}</a:t>
            </a:r>
          </a:p>
          <a:p>
            <a:pPr marL="0" indent="0">
              <a:buNone/>
            </a:pPr>
            <a:r>
              <a:rPr lang="nb-NO" sz="1800" i="1" dirty="0">
                <a:solidFill>
                  <a:schemeClr val="bg1">
                    <a:lumMod val="50000"/>
                  </a:schemeClr>
                </a:solidFill>
              </a:rPr>
              <a:t>Printer ut oddetall fra 1-10</a:t>
            </a:r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042B7DD-1776-FE4E-A94D-73BD367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3337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65E1C3-D5C2-224E-918C-E46677B9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While</a:t>
            </a:r>
            <a:r>
              <a:rPr lang="nb-NO" dirty="0"/>
              <a:t>-løkker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22FDF2-1FC9-9244-9E06-B0FA5FAABC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i = 1</a:t>
            </a:r>
            <a:br>
              <a:rPr lang="nb-NO" dirty="0"/>
            </a:br>
            <a:r>
              <a:rPr lang="nb-NO" b="1" dirty="0" err="1">
                <a:solidFill>
                  <a:srgbClr val="92D050"/>
                </a:solidFill>
              </a:rPr>
              <a:t>while</a:t>
            </a:r>
            <a:r>
              <a:rPr lang="nb-NO" b="1" dirty="0"/>
              <a:t> </a:t>
            </a:r>
            <a:r>
              <a:rPr lang="nb-NO" dirty="0"/>
              <a:t>i &lt; 1000: </a:t>
            </a:r>
          </a:p>
          <a:p>
            <a:pPr marL="0" indent="0">
              <a:buNone/>
            </a:pPr>
            <a:r>
              <a:rPr lang="nb-NO" dirty="0"/>
              <a:t>	i *= 2 </a:t>
            </a:r>
          </a:p>
          <a:p>
            <a:pPr marL="0" indent="0">
              <a:buNone/>
            </a:pPr>
            <a:r>
              <a:rPr lang="nb-NO" b="1" dirty="0"/>
              <a:t>	</a:t>
            </a:r>
            <a:r>
              <a:rPr lang="nb-NO" b="1" dirty="0" err="1">
                <a:solidFill>
                  <a:srgbClr val="92D050"/>
                </a:solidFill>
              </a:rPr>
              <a:t>print</a:t>
            </a:r>
            <a:r>
              <a:rPr lang="nb-NO" dirty="0"/>
              <a:t>(i) </a:t>
            </a:r>
          </a:p>
          <a:p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B90B02D-F759-C940-94C1-4AC41AC2E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C9FE8036-2B83-FB41-A814-76980CF45F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 err="1">
                <a:solidFill>
                  <a:srgbClr val="C00000"/>
                </a:solidFill>
              </a:rPr>
              <a:t>int</a:t>
            </a:r>
            <a:r>
              <a:rPr lang="nb-NO" b="1" dirty="0"/>
              <a:t> </a:t>
            </a:r>
            <a:r>
              <a:rPr lang="nb-NO" dirty="0"/>
              <a:t>i = 1;</a:t>
            </a:r>
            <a:br>
              <a:rPr lang="nb-NO" dirty="0"/>
            </a:br>
            <a:r>
              <a:rPr lang="nb-NO" b="1" dirty="0" err="1">
                <a:solidFill>
                  <a:srgbClr val="92D050"/>
                </a:solidFill>
              </a:rPr>
              <a:t>while</a:t>
            </a:r>
            <a:r>
              <a:rPr lang="nb-NO" b="1" dirty="0"/>
              <a:t> </a:t>
            </a:r>
            <a:r>
              <a:rPr lang="nb-NO" dirty="0"/>
              <a:t>(i &lt; 1000) { </a:t>
            </a:r>
          </a:p>
          <a:p>
            <a:pPr marL="0" indent="0">
              <a:buNone/>
            </a:pPr>
            <a:r>
              <a:rPr lang="nb-NO" dirty="0"/>
              <a:t>	i *= 2; 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cout</a:t>
            </a:r>
            <a:r>
              <a:rPr lang="nb-NO" dirty="0"/>
              <a:t> &lt;&lt; i &lt;&lt; </a:t>
            </a:r>
            <a:r>
              <a:rPr lang="nb-NO" dirty="0">
                <a:solidFill>
                  <a:srgbClr val="C00000"/>
                </a:solidFill>
              </a:rPr>
              <a:t>"\n"</a:t>
            </a:r>
            <a:r>
              <a:rPr lang="nb-NO" dirty="0"/>
              <a:t>; </a:t>
            </a:r>
          </a:p>
          <a:p>
            <a:pPr marL="0" indent="0">
              <a:buNone/>
            </a:pPr>
            <a:r>
              <a:rPr lang="nb-NO" dirty="0"/>
              <a:t>}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DA59873C-5E0E-4A49-A6A1-244129B2A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538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678</Words>
  <Application>Microsoft Macintosh PowerPoint</Application>
  <PresentationFormat>Skjermfremvisning (16:9)</PresentationFormat>
  <Paragraphs>125</Paragraphs>
  <Slides>12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Office-tema</vt:lpstr>
      <vt:lpstr>Kodekurs</vt:lpstr>
      <vt:lpstr>Python</vt:lpstr>
      <vt:lpstr>C++ </vt:lpstr>
      <vt:lpstr>Forskjeller</vt:lpstr>
      <vt:lpstr>Variabler &amp; ‘;’</vt:lpstr>
      <vt:lpstr>Input fra bruker &amp; print</vt:lpstr>
      <vt:lpstr>If-setninger</vt:lpstr>
      <vt:lpstr>For-løkker</vt:lpstr>
      <vt:lpstr>While-løkker</vt:lpstr>
      <vt:lpstr>Funksjoner</vt:lpstr>
      <vt:lpstr>PowerPoint-presentasjon</vt:lpstr>
      <vt:lpstr>PowerPoint-presentasjon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Susann Masdal</cp:lastModifiedBy>
  <cp:revision>137</cp:revision>
  <dcterms:created xsi:type="dcterms:W3CDTF">2013-06-10T16:56:09Z</dcterms:created>
  <dcterms:modified xsi:type="dcterms:W3CDTF">2022-03-30T12:41:42Z</dcterms:modified>
</cp:coreProperties>
</file>