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8" r:id="rId4"/>
    <p:sldId id="257" r:id="rId5"/>
    <p:sldId id="270" r:id="rId6"/>
    <p:sldId id="262" r:id="rId7"/>
    <p:sldId id="263" r:id="rId8"/>
    <p:sldId id="264" r:id="rId9"/>
    <p:sldId id="265" r:id="rId10"/>
    <p:sldId id="271" r:id="rId11"/>
    <p:sldId id="266" r:id="rId12"/>
    <p:sldId id="272" r:id="rId13"/>
    <p:sldId id="274" r:id="rId14"/>
    <p:sldId id="273" r:id="rId15"/>
    <p:sldId id="275" r:id="rId16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574"/>
    <a:srgbClr val="E6EEAD"/>
    <a:srgbClr val="D1C9DE"/>
    <a:srgbClr val="FDEEA8"/>
    <a:srgbClr val="EF8132"/>
    <a:srgbClr val="D0B887"/>
    <a:srgbClr val="A7B3C7"/>
    <a:srgbClr val="C7B98A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 autoAdjust="0"/>
    <p:restoredTop sz="88803"/>
  </p:normalViewPr>
  <p:slideViewPr>
    <p:cSldViewPr snapToGrid="0" snapToObjects="1">
      <p:cViewPr varScale="1">
        <p:scale>
          <a:sx n="145" d="100"/>
          <a:sy n="145" d="100"/>
        </p:scale>
        <p:origin x="464" y="184"/>
      </p:cViewPr>
      <p:guideLst>
        <p:guide orient="horz" pos="16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6E9EE-BF90-A143-96F2-B802D2C8B3CE}" type="datetimeFigureOut">
              <a:rPr lang="nb-NO" smtClean="0"/>
              <a:t>05.04.2022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37C0D-00BC-9749-B8E1-6E3039BF87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278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Høyt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/>
              <a:t>Klasser og objekter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5866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C </a:t>
            </a:r>
            <a:r>
              <a:rPr lang="nb-NO" dirty="0">
                <a:sym typeface="Wingdings" pitchFamily="2" charset="2"/>
              </a:rPr>
              <a:t> C++ (inkrementering av C)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279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Må definere variabler i C++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97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898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Relativt like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411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Må vite hva output er (hva funksjonen skal returnere) og sette dette som type for funksjoner</a:t>
            </a:r>
          </a:p>
          <a:p>
            <a:r>
              <a:rPr lang="nb-NO" dirty="0"/>
              <a:t>Navn er enten _ (Python) eller i ett ord (C++)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847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37C0D-00BC-9749-B8E1-6E3039BF871C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31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  <a:prstGeom prst="rect">
            <a:avLst/>
          </a:prstGeo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313B4243-673D-8446-80E9-474870DD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5CE35FA2-62CD-F64A-A367-5A26CCC5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8241294" y="4815936"/>
            <a:ext cx="426966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959970DA-EE83-6D4C-A7D9-24270734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22250DC5-D43E-DF47-8946-58034554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4938533B-98B9-FE49-BD38-3FE354B5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AAE60141-BB9F-7A45-AD28-419E73408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DE388575-68AB-9547-8F46-F2D9AF39D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323849" y="205979"/>
            <a:ext cx="8458815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3849" y="936523"/>
            <a:ext cx="8458815" cy="365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AB1FCAE9-E6CF-CA49-A956-CEDD0847952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23180" y="4800918"/>
            <a:ext cx="2520045" cy="2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Tittel 1"/>
          <p:cNvSpPr>
            <a:spLocks noGrp="1"/>
          </p:cNvSpPr>
          <p:nvPr>
            <p:ph type="ctrTitle"/>
          </p:nvPr>
        </p:nvSpPr>
        <p:spPr>
          <a:xfrm>
            <a:off x="514956" y="2429423"/>
            <a:ext cx="8114088" cy="646331"/>
          </a:xfrm>
        </p:spPr>
        <p:txBody>
          <a:bodyPr/>
          <a:lstStyle/>
          <a:p>
            <a:pPr algn="ctr"/>
            <a:r>
              <a:rPr lang="nb-NO" dirty="0">
                <a:solidFill>
                  <a:schemeClr val="bg1"/>
                </a:solidFill>
              </a:rPr>
              <a:t>Kodekurs</a:t>
            </a:r>
          </a:p>
        </p:txBody>
      </p:sp>
      <p:sp>
        <p:nvSpPr>
          <p:cNvPr id="10" name="Undertittel 2"/>
          <p:cNvSpPr>
            <a:spLocks noGrp="1"/>
          </p:cNvSpPr>
          <p:nvPr>
            <p:ph type="subTitle" idx="1"/>
          </p:nvPr>
        </p:nvSpPr>
        <p:spPr>
          <a:xfrm>
            <a:off x="514956" y="3069682"/>
            <a:ext cx="8114089" cy="598097"/>
          </a:xfrm>
        </p:spPr>
        <p:txBody>
          <a:bodyPr>
            <a:normAutofit/>
          </a:bodyPr>
          <a:lstStyle/>
          <a:p>
            <a:pPr algn="ctr"/>
            <a:r>
              <a:rPr lang="nb-NO" dirty="0" err="1">
                <a:solidFill>
                  <a:schemeClr val="bg1">
                    <a:lumMod val="85000"/>
                  </a:schemeClr>
                </a:solidFill>
              </a:rPr>
              <a:t>Mastermind</a:t>
            </a:r>
            <a:r>
              <a:rPr lang="nb-NO" dirty="0">
                <a:solidFill>
                  <a:schemeClr val="bg1">
                    <a:lumMod val="85000"/>
                  </a:schemeClr>
                </a:solidFill>
              </a:rPr>
              <a:t> og CTF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89D61C2-2E0E-8541-A434-8E4817E3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15" y="1160664"/>
            <a:ext cx="5406359" cy="4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65E1C3-D5C2-224E-918C-E46677B9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While</a:t>
            </a:r>
            <a:r>
              <a:rPr lang="nb-NO" dirty="0"/>
              <a:t>-løkker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22FDF2-1FC9-9244-9E06-B0FA5FAABC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i = 1</a:t>
            </a:r>
            <a:br>
              <a:rPr lang="nb-NO" dirty="0"/>
            </a:br>
            <a:r>
              <a:rPr lang="nb-NO" b="1" dirty="0" err="1">
                <a:solidFill>
                  <a:srgbClr val="92D050"/>
                </a:solidFill>
              </a:rPr>
              <a:t>while</a:t>
            </a:r>
            <a:r>
              <a:rPr lang="nb-NO" b="1" dirty="0"/>
              <a:t> </a:t>
            </a:r>
            <a:r>
              <a:rPr lang="nb-NO" dirty="0"/>
              <a:t>i &lt; 1000: </a:t>
            </a:r>
          </a:p>
          <a:p>
            <a:pPr marL="0" indent="0">
              <a:buNone/>
            </a:pPr>
            <a:r>
              <a:rPr lang="nb-NO" dirty="0"/>
              <a:t>	i *= 2 </a:t>
            </a:r>
          </a:p>
          <a:p>
            <a:pPr marL="0" indent="0">
              <a:buNone/>
            </a:pPr>
            <a:r>
              <a:rPr lang="nb-NO" b="1" dirty="0"/>
              <a:t>	</a:t>
            </a:r>
            <a:r>
              <a:rPr lang="nb-NO" b="1" dirty="0" err="1">
                <a:solidFill>
                  <a:srgbClr val="92D050"/>
                </a:solidFill>
              </a:rPr>
              <a:t>print</a:t>
            </a:r>
            <a:r>
              <a:rPr lang="nb-NO" dirty="0"/>
              <a:t>(i) </a:t>
            </a:r>
          </a:p>
          <a:p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B90B02D-F759-C940-94C1-4AC41AC2E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C9FE8036-2B83-FB41-A814-76980CF45F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 err="1">
                <a:solidFill>
                  <a:srgbClr val="C00000"/>
                </a:solidFill>
              </a:rPr>
              <a:t>int</a:t>
            </a:r>
            <a:r>
              <a:rPr lang="nb-NO" b="1" dirty="0"/>
              <a:t> </a:t>
            </a:r>
            <a:r>
              <a:rPr lang="nb-NO" dirty="0"/>
              <a:t>i = 1;</a:t>
            </a:r>
            <a:br>
              <a:rPr lang="nb-NO" dirty="0"/>
            </a:br>
            <a:r>
              <a:rPr lang="nb-NO" b="1" dirty="0" err="1">
                <a:solidFill>
                  <a:srgbClr val="92D050"/>
                </a:solidFill>
              </a:rPr>
              <a:t>while</a:t>
            </a:r>
            <a:r>
              <a:rPr lang="nb-NO" b="1" dirty="0"/>
              <a:t> </a:t>
            </a:r>
            <a:r>
              <a:rPr lang="nb-NO" dirty="0"/>
              <a:t>(i &lt; 1000) { </a:t>
            </a:r>
          </a:p>
          <a:p>
            <a:pPr marL="0" indent="0">
              <a:buNone/>
            </a:pPr>
            <a:r>
              <a:rPr lang="nb-NO" dirty="0"/>
              <a:t>	i *= 2; 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cout</a:t>
            </a:r>
            <a:r>
              <a:rPr lang="nb-NO" dirty="0"/>
              <a:t> &lt;&lt; i &lt;&lt; </a:t>
            </a:r>
            <a:r>
              <a:rPr lang="nb-NO" dirty="0">
                <a:solidFill>
                  <a:srgbClr val="C00000"/>
                </a:solidFill>
              </a:rPr>
              <a:t>"\n"</a:t>
            </a:r>
            <a:r>
              <a:rPr lang="nb-NO" dirty="0"/>
              <a:t>; </a:t>
            </a:r>
          </a:p>
          <a:p>
            <a:pPr marL="0" indent="0">
              <a:buNone/>
            </a:pPr>
            <a:r>
              <a:rPr lang="nb-NO" dirty="0"/>
              <a:t>} 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DA59873C-5E0E-4A49-A6A1-244129B2A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538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1800" b="1" dirty="0" err="1">
                <a:solidFill>
                  <a:srgbClr val="92D050"/>
                </a:solidFill>
              </a:rPr>
              <a:t>def</a:t>
            </a:r>
            <a:r>
              <a:rPr lang="nb-NO" sz="1800" b="1" dirty="0"/>
              <a:t> </a:t>
            </a:r>
            <a:r>
              <a:rPr lang="nb-NO" sz="1800" dirty="0" err="1">
                <a:solidFill>
                  <a:schemeClr val="tx2"/>
                </a:solidFill>
              </a:rPr>
              <a:t>get_four</a:t>
            </a:r>
            <a:r>
              <a:rPr lang="nb-NO" sz="1800" dirty="0"/>
              <a:t>(seed): </a:t>
            </a:r>
          </a:p>
          <a:p>
            <a:pPr marL="0" indent="0">
              <a:buNone/>
            </a:pPr>
            <a:r>
              <a:rPr lang="nb-NO" sz="1800" b="1" dirty="0"/>
              <a:t>	</a:t>
            </a:r>
            <a:r>
              <a:rPr lang="nb-NO" sz="1800" b="1" dirty="0" err="1">
                <a:solidFill>
                  <a:srgbClr val="92D050"/>
                </a:solidFill>
              </a:rPr>
              <a:t>return</a:t>
            </a:r>
            <a:r>
              <a:rPr lang="nb-NO" sz="1800" b="1" dirty="0"/>
              <a:t> </a:t>
            </a:r>
            <a:r>
              <a:rPr lang="nb-NO" sz="1800" dirty="0"/>
              <a:t>4 </a:t>
            </a:r>
          </a:p>
          <a:p>
            <a:pPr marL="0" indent="0">
              <a:buNone/>
            </a:pPr>
            <a:endParaRPr lang="nb-NO" sz="1800" dirty="0"/>
          </a:p>
          <a:p>
            <a:pPr marL="0" indent="0">
              <a:buNone/>
            </a:pPr>
            <a:r>
              <a:rPr lang="nb-NO" sz="1800" b="1" dirty="0" err="1">
                <a:solidFill>
                  <a:srgbClr val="92D050"/>
                </a:solidFill>
              </a:rPr>
              <a:t>def</a:t>
            </a:r>
            <a:r>
              <a:rPr lang="nb-NO" sz="1800" b="1" dirty="0"/>
              <a:t> </a:t>
            </a:r>
            <a:r>
              <a:rPr lang="nb-NO" sz="1800" dirty="0" err="1">
                <a:solidFill>
                  <a:schemeClr val="tx2"/>
                </a:solidFill>
              </a:rPr>
              <a:t>is_prime</a:t>
            </a:r>
            <a:r>
              <a:rPr lang="nb-NO" sz="1800" dirty="0"/>
              <a:t>(n):</a:t>
            </a:r>
            <a:br>
              <a:rPr lang="nb-NO" sz="1800" dirty="0"/>
            </a:br>
            <a:r>
              <a:rPr lang="nb-NO" sz="1800" dirty="0"/>
              <a:t>	</a:t>
            </a:r>
            <a:r>
              <a:rPr lang="nb-NO" sz="1800" b="1" dirty="0">
                <a:solidFill>
                  <a:srgbClr val="92D050"/>
                </a:solidFill>
              </a:rPr>
              <a:t>for</a:t>
            </a:r>
            <a:r>
              <a:rPr lang="nb-NO" sz="1800" b="1" dirty="0"/>
              <a:t> </a:t>
            </a:r>
            <a:r>
              <a:rPr lang="nb-NO" sz="1800" dirty="0"/>
              <a:t>j </a:t>
            </a:r>
            <a:r>
              <a:rPr lang="nb-NO" sz="1800" b="1" dirty="0">
                <a:solidFill>
                  <a:schemeClr val="accent4"/>
                </a:solidFill>
              </a:rPr>
              <a:t>in</a:t>
            </a:r>
            <a:r>
              <a:rPr lang="nb-NO" sz="1800" b="1" dirty="0"/>
              <a:t> </a:t>
            </a:r>
            <a:r>
              <a:rPr lang="nb-NO" sz="1800" dirty="0"/>
              <a:t>range(2,n): </a:t>
            </a:r>
          </a:p>
          <a:p>
            <a:pPr marL="0" indent="0">
              <a:buNone/>
            </a:pPr>
            <a:r>
              <a:rPr lang="nb-NO" sz="1800" b="1" dirty="0"/>
              <a:t>		</a:t>
            </a:r>
            <a:r>
              <a:rPr lang="nb-NO" sz="1800" b="1" dirty="0" err="1">
                <a:solidFill>
                  <a:srgbClr val="92D050"/>
                </a:solidFill>
              </a:rPr>
              <a:t>if</a:t>
            </a:r>
            <a:r>
              <a:rPr lang="nb-NO" sz="1800" b="1" dirty="0"/>
              <a:t> </a:t>
            </a:r>
            <a:r>
              <a:rPr lang="nb-NO" sz="1800" dirty="0" err="1"/>
              <a:t>n%j</a:t>
            </a:r>
            <a:r>
              <a:rPr lang="nb-NO" sz="1800" dirty="0"/>
              <a:t> == 0: </a:t>
            </a:r>
          </a:p>
          <a:p>
            <a:pPr marL="0" indent="0">
              <a:buNone/>
            </a:pPr>
            <a:r>
              <a:rPr lang="nb-NO" sz="1800" b="1" dirty="0"/>
              <a:t>			</a:t>
            </a:r>
            <a:r>
              <a:rPr lang="nb-NO" sz="1800" b="1" dirty="0" err="1">
                <a:solidFill>
                  <a:srgbClr val="92D050"/>
                </a:solidFill>
              </a:rPr>
              <a:t>return</a:t>
            </a:r>
            <a:r>
              <a:rPr lang="nb-NO" sz="1800" b="1" dirty="0"/>
              <a:t> </a:t>
            </a:r>
            <a:r>
              <a:rPr lang="nb-NO" sz="1800" dirty="0">
                <a:solidFill>
                  <a:srgbClr val="92D050"/>
                </a:solidFill>
              </a:rPr>
              <a:t>False</a:t>
            </a:r>
          </a:p>
          <a:p>
            <a:pPr marL="0" indent="0">
              <a:buNone/>
            </a:pPr>
            <a:r>
              <a:rPr lang="nb-NO" sz="1800" b="1" dirty="0"/>
              <a:t>	</a:t>
            </a:r>
            <a:r>
              <a:rPr lang="nb-NO" sz="1800" b="1" dirty="0" err="1">
                <a:solidFill>
                  <a:srgbClr val="92D050"/>
                </a:solidFill>
              </a:rPr>
              <a:t>return</a:t>
            </a:r>
            <a:r>
              <a:rPr lang="nb-NO" sz="1800" b="1" dirty="0"/>
              <a:t> </a:t>
            </a:r>
            <a:r>
              <a:rPr lang="nb-NO" sz="1800" dirty="0">
                <a:solidFill>
                  <a:srgbClr val="92D050"/>
                </a:solidFill>
              </a:rPr>
              <a:t>True</a:t>
            </a:r>
            <a:r>
              <a:rPr lang="nb-NO" sz="1800" dirty="0"/>
              <a:t>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590230" cy="3363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2100" b="1" dirty="0" err="1">
                <a:solidFill>
                  <a:srgbClr val="C00000"/>
                </a:solidFill>
              </a:rPr>
              <a:t>int</a:t>
            </a:r>
            <a:r>
              <a:rPr lang="nb-NO" sz="2100" b="1" dirty="0"/>
              <a:t> </a:t>
            </a:r>
            <a:r>
              <a:rPr lang="nb-NO" sz="2100" dirty="0" err="1">
                <a:solidFill>
                  <a:schemeClr val="tx2"/>
                </a:solidFill>
              </a:rPr>
              <a:t>getFour</a:t>
            </a:r>
            <a:r>
              <a:rPr lang="nb-NO" sz="2100" dirty="0"/>
              <a:t>(</a:t>
            </a:r>
            <a:r>
              <a:rPr lang="nb-NO" sz="2100" b="1" dirty="0" err="1">
                <a:solidFill>
                  <a:srgbClr val="C00000"/>
                </a:solidFill>
              </a:rPr>
              <a:t>int</a:t>
            </a:r>
            <a:r>
              <a:rPr lang="nb-NO" sz="2100" b="1" dirty="0"/>
              <a:t> </a:t>
            </a:r>
            <a:r>
              <a:rPr lang="nb-NO" sz="2100" dirty="0"/>
              <a:t>seed) { </a:t>
            </a:r>
          </a:p>
          <a:p>
            <a:pPr marL="0" indent="0">
              <a:buNone/>
            </a:pPr>
            <a:r>
              <a:rPr lang="nb-NO" sz="2100" dirty="0"/>
              <a:t>	</a:t>
            </a:r>
            <a:r>
              <a:rPr lang="nb-NO" sz="2100" b="1" dirty="0" err="1">
                <a:solidFill>
                  <a:srgbClr val="92D050"/>
                </a:solidFill>
              </a:rPr>
              <a:t>return</a:t>
            </a:r>
            <a:r>
              <a:rPr lang="nb-NO" sz="2100" b="1" dirty="0"/>
              <a:t> </a:t>
            </a:r>
            <a:r>
              <a:rPr lang="nb-NO" sz="2100" dirty="0"/>
              <a:t>4; </a:t>
            </a:r>
          </a:p>
          <a:p>
            <a:pPr marL="0" indent="0">
              <a:buNone/>
            </a:pPr>
            <a:r>
              <a:rPr lang="nb-NO" sz="2100" dirty="0"/>
              <a:t>} </a:t>
            </a:r>
          </a:p>
          <a:p>
            <a:pPr marL="0" indent="0">
              <a:buNone/>
            </a:pPr>
            <a:endParaRPr lang="nb-NO" sz="1200" dirty="0"/>
          </a:p>
          <a:p>
            <a:pPr marL="0" indent="0">
              <a:buNone/>
            </a:pPr>
            <a:r>
              <a:rPr lang="nb-NO" sz="1400" b="1" dirty="0" err="1">
                <a:solidFill>
                  <a:srgbClr val="92D050"/>
                </a:solidFill>
              </a:rPr>
              <a:t>bool</a:t>
            </a:r>
            <a:r>
              <a:rPr lang="nb-NO" sz="1400" dirty="0"/>
              <a:t> </a:t>
            </a:r>
            <a:r>
              <a:rPr lang="nb-NO" sz="1400" dirty="0" err="1">
                <a:solidFill>
                  <a:schemeClr val="tx2"/>
                </a:solidFill>
              </a:rPr>
              <a:t>isPrime</a:t>
            </a:r>
            <a:r>
              <a:rPr lang="nb-NO" sz="1400" dirty="0"/>
              <a:t>(</a:t>
            </a:r>
            <a:r>
              <a:rPr lang="nb-NO" sz="1400" dirty="0" err="1">
                <a:solidFill>
                  <a:srgbClr val="C00000"/>
                </a:solidFill>
              </a:rPr>
              <a:t>int</a:t>
            </a:r>
            <a:r>
              <a:rPr lang="nb-NO" sz="1400" dirty="0"/>
              <a:t> </a:t>
            </a:r>
            <a:r>
              <a:rPr lang="nb-NO" sz="1400" dirty="0" err="1"/>
              <a:t>number</a:t>
            </a:r>
            <a:r>
              <a:rPr lang="nb-NO" sz="1400" dirty="0"/>
              <a:t>){</a:t>
            </a:r>
          </a:p>
          <a:p>
            <a:pPr marL="0" indent="0">
              <a:buNone/>
            </a:pPr>
            <a:r>
              <a:rPr lang="nb-NO" sz="1400" dirty="0"/>
              <a:t>	</a:t>
            </a:r>
            <a:r>
              <a:rPr lang="nb-NO" sz="1400" b="1" dirty="0">
                <a:solidFill>
                  <a:srgbClr val="92D050"/>
                </a:solidFill>
              </a:rPr>
              <a:t>for</a:t>
            </a:r>
            <a:r>
              <a:rPr lang="nb-NO" sz="1400" dirty="0"/>
              <a:t> (</a:t>
            </a:r>
            <a:r>
              <a:rPr lang="nb-NO" sz="1400" dirty="0" err="1">
                <a:solidFill>
                  <a:srgbClr val="C00000"/>
                </a:solidFill>
              </a:rPr>
              <a:t>int</a:t>
            </a:r>
            <a:r>
              <a:rPr lang="nb-NO" sz="1400" dirty="0"/>
              <a:t> divisor = 2; divisor &lt; </a:t>
            </a:r>
            <a:r>
              <a:rPr lang="nb-NO" sz="1400" dirty="0" err="1"/>
              <a:t>number</a:t>
            </a:r>
            <a:r>
              <a:rPr lang="nb-NO" sz="1400" dirty="0"/>
              <a:t>; ++divisor){</a:t>
            </a:r>
          </a:p>
          <a:p>
            <a:pPr marL="0" indent="0">
              <a:buNone/>
            </a:pPr>
            <a:r>
              <a:rPr lang="nb-NO" sz="1400" dirty="0"/>
              <a:t>		</a:t>
            </a:r>
            <a:r>
              <a:rPr lang="nb-NO" sz="1400" b="1" dirty="0" err="1">
                <a:solidFill>
                  <a:srgbClr val="92D050"/>
                </a:solidFill>
              </a:rPr>
              <a:t>if</a:t>
            </a:r>
            <a:r>
              <a:rPr lang="nb-NO" sz="1400" dirty="0"/>
              <a:t> (</a:t>
            </a:r>
            <a:r>
              <a:rPr lang="nb-NO" sz="1400" dirty="0" err="1"/>
              <a:t>number</a:t>
            </a:r>
            <a:r>
              <a:rPr lang="nb-NO" sz="1400" dirty="0"/>
              <a:t> % divisor == 0){</a:t>
            </a:r>
          </a:p>
          <a:p>
            <a:pPr marL="0" indent="0">
              <a:buNone/>
            </a:pPr>
            <a:r>
              <a:rPr lang="nb-NO" sz="1400" dirty="0"/>
              <a:t>			</a:t>
            </a:r>
            <a:r>
              <a:rPr lang="nb-NO" sz="1400" b="1" dirty="0" err="1">
                <a:solidFill>
                  <a:srgbClr val="92D050"/>
                </a:solidFill>
              </a:rPr>
              <a:t>return</a:t>
            </a:r>
            <a:r>
              <a:rPr lang="nb-NO" sz="1400" dirty="0">
                <a:solidFill>
                  <a:srgbClr val="92D050"/>
                </a:solidFill>
              </a:rPr>
              <a:t> false</a:t>
            </a:r>
            <a:r>
              <a:rPr lang="nb-NO" sz="1400" dirty="0"/>
              <a:t>;</a:t>
            </a:r>
          </a:p>
          <a:p>
            <a:pPr marL="0" indent="0">
              <a:buNone/>
            </a:pPr>
            <a:r>
              <a:rPr lang="nb-NO" sz="1400" dirty="0"/>
              <a:t>			}</a:t>
            </a:r>
          </a:p>
          <a:p>
            <a:pPr marL="0" indent="0">
              <a:buNone/>
            </a:pPr>
            <a:r>
              <a:rPr lang="nb-NO" sz="1400" dirty="0"/>
              <a:t>		}</a:t>
            </a:r>
          </a:p>
          <a:p>
            <a:pPr marL="0" indent="0">
              <a:buNone/>
            </a:pPr>
            <a:r>
              <a:rPr lang="nb-NO" sz="1400" dirty="0"/>
              <a:t>	</a:t>
            </a:r>
            <a:r>
              <a:rPr lang="nb-NO" sz="1400" b="1" dirty="0" err="1">
                <a:solidFill>
                  <a:srgbClr val="92D050"/>
                </a:solidFill>
              </a:rPr>
              <a:t>return</a:t>
            </a:r>
            <a:r>
              <a:rPr lang="nb-NO" sz="1400" dirty="0"/>
              <a:t> </a:t>
            </a:r>
            <a:r>
              <a:rPr lang="nb-NO" sz="1400" dirty="0">
                <a:solidFill>
                  <a:srgbClr val="92D050"/>
                </a:solidFill>
              </a:rPr>
              <a:t>true</a:t>
            </a:r>
            <a:r>
              <a:rPr lang="nb-NO" sz="1400" dirty="0"/>
              <a:t>;</a:t>
            </a:r>
          </a:p>
          <a:p>
            <a:pPr marL="0" indent="0">
              <a:buNone/>
            </a:pPr>
            <a:r>
              <a:rPr lang="nb-NO" sz="1400" dirty="0"/>
              <a:t>}</a:t>
            </a:r>
            <a:endParaRPr lang="nb-NO" sz="1800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9326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D2538E-5F54-E74D-9E63-C0EE40BE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707886"/>
          </a:xfrm>
        </p:spPr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75D73F7-09E3-064E-81BB-542851D2F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https</a:t>
            </a:r>
            <a:r>
              <a:rPr lang="nb-NO" dirty="0"/>
              <a:t>://</a:t>
            </a:r>
            <a:r>
              <a:rPr lang="nb-NO" dirty="0" err="1"/>
              <a:t>github.com</a:t>
            </a:r>
            <a:r>
              <a:rPr lang="nb-NO" dirty="0"/>
              <a:t>/</a:t>
            </a:r>
            <a:r>
              <a:rPr lang="nb-NO" dirty="0" err="1"/>
              <a:t>SusannMd</a:t>
            </a:r>
            <a:r>
              <a:rPr lang="nb-NO" dirty="0"/>
              <a:t>/Kodekurs</a:t>
            </a:r>
          </a:p>
        </p:txBody>
      </p:sp>
      <p:pic>
        <p:nvPicPr>
          <p:cNvPr id="2050" name="Picture 2" descr="GitHub Logo, history, meaning, symbol, PNG">
            <a:extLst>
              <a:ext uri="{FF2B5EF4-FFF2-40B4-BE49-F238E27FC236}">
                <a16:creationId xmlns:a16="http://schemas.microsoft.com/office/drawing/2014/main" id="{277EC246-DC73-D245-A2BF-DAEB09E02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815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5439EF5-96D2-F148-9BA2-037B34A4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707886"/>
          </a:xfrm>
        </p:spPr>
        <p:txBody>
          <a:bodyPr/>
          <a:lstStyle/>
          <a:p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flag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B7EFBFB-6898-224B-9C9F-10940D5E4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F22680-A5C3-124E-A88E-77C31D1F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661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AAE97E-7A65-B24C-8D11-A4D24B85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Capture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Flag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1C2859-269F-6642-A313-AA1D1A5BD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400" b="1" dirty="0"/>
              <a:t>Regler for denne </a:t>
            </a:r>
            <a:r>
              <a:rPr lang="nb-NO" sz="1400" b="1" dirty="0" err="1"/>
              <a:t>CTF'en</a:t>
            </a:r>
            <a:endParaRPr lang="nb-NO" sz="1400" b="1" dirty="0"/>
          </a:p>
          <a:p>
            <a:r>
              <a:rPr lang="nb-NO" sz="1400" dirty="0"/>
              <a:t>Det er om å gjøre å samle flest poeng. Hvert flagg </a:t>
            </a:r>
            <a:r>
              <a:rPr lang="nb-NO" sz="1400" i="1" dirty="0"/>
              <a:t>(oppgave)</a:t>
            </a:r>
            <a:r>
              <a:rPr lang="nb-NO" sz="1400" dirty="0"/>
              <a:t> har </a:t>
            </a:r>
            <a:r>
              <a:rPr lang="nb-NO" sz="1400" b="1" dirty="0"/>
              <a:t>x</a:t>
            </a:r>
            <a:r>
              <a:rPr lang="nb-NO" sz="1400" dirty="0"/>
              <a:t> antall poeng.</a:t>
            </a:r>
          </a:p>
          <a:p>
            <a:r>
              <a:rPr lang="nb-NO" sz="1400" dirty="0"/>
              <a:t>Dersom det er flere lag som har løst den samme oppgaven, får det laget med best tid maks poengscore, mens de andre får </a:t>
            </a:r>
            <a:r>
              <a:rPr lang="nb-NO" sz="1400" i="1" dirty="0"/>
              <a:t>[maks poeng - (rangering-1)]</a:t>
            </a:r>
            <a:r>
              <a:rPr lang="nb-NO" sz="1400" dirty="0"/>
              <a:t>.</a:t>
            </a:r>
          </a:p>
          <a:p>
            <a:r>
              <a:rPr lang="nb-NO" sz="1400" dirty="0"/>
              <a:t>Dersom dere har løst en oppgave, får dere uansett poeng.</a:t>
            </a:r>
          </a:p>
          <a:p>
            <a:r>
              <a:rPr lang="nb-NO" sz="1400" dirty="0"/>
              <a:t>Dersom dere ikke får til en oppgave, kan dere spørre om hjelp. Det gis </a:t>
            </a:r>
            <a:r>
              <a:rPr lang="nb-NO" sz="1400" b="1" dirty="0"/>
              <a:t>ikke</a:t>
            </a:r>
            <a:r>
              <a:rPr lang="nb-NO" sz="1400" dirty="0"/>
              <a:t> minuspoeng for dette.</a:t>
            </a:r>
          </a:p>
          <a:p>
            <a:r>
              <a:rPr lang="nb-NO" sz="1400" b="1" dirty="0"/>
              <a:t>Alle</a:t>
            </a:r>
            <a:r>
              <a:rPr lang="nb-NO" sz="1400" dirty="0"/>
              <a:t> hjelpemidler er lov.</a:t>
            </a:r>
          </a:p>
          <a:p>
            <a:r>
              <a:rPr lang="nb-NO" sz="1400" dirty="0"/>
              <a:t>Løsningen på hver oppgave er et norsk ord som er kryptert ved bruk av Cæsar-siffer, med mindre oppgaven spesifiserer noe annet.</a:t>
            </a:r>
          </a:p>
          <a:p>
            <a:r>
              <a:rPr lang="nb-NO" sz="1400" dirty="0"/>
              <a:t>Flagg kapres ved å hente fysiske flagg hos hovedkvarteret. Det finnes flere flagg per oppgave med tilhørende poeng. Dere må oppgi løsningen på oppgaven for å få flagg. Hvis dere ikke har fått til oppgaven, men har prøvd, kan dere forklare det, og allikevel få flagg</a:t>
            </a:r>
            <a:r>
              <a:rPr lang="nb-NO" sz="1400" i="1" dirty="0"/>
              <a:t> (med lavere poeng)</a:t>
            </a:r>
            <a:r>
              <a:rPr lang="nb-NO" sz="1400" dirty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924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BCE5AA-23EF-1543-9FDC-7CF95856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707886"/>
          </a:xfrm>
        </p:spPr>
        <p:txBody>
          <a:bodyPr/>
          <a:lstStyle/>
          <a:p>
            <a:r>
              <a:rPr lang="nb-NO" dirty="0"/>
              <a:t>Tusen takk for oss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5E885A-E97F-1748-AB16-AA4756CD0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Spørsmål om studier på NTNU? </a:t>
            </a:r>
            <a:br>
              <a:rPr lang="nb-NO" dirty="0"/>
            </a:br>
            <a:r>
              <a:rPr lang="nb-NO" dirty="0"/>
              <a:t>Huk tak i oss så kan vi fortelle mer! </a:t>
            </a:r>
          </a:p>
        </p:txBody>
      </p:sp>
      <p:grpSp>
        <p:nvGrpSpPr>
          <p:cNvPr id="4" name="Gruppe 3">
            <a:extLst>
              <a:ext uri="{FF2B5EF4-FFF2-40B4-BE49-F238E27FC236}">
                <a16:creationId xmlns:a16="http://schemas.microsoft.com/office/drawing/2014/main" id="{21E92394-7087-4F43-8148-CB5738952DEB}"/>
              </a:ext>
            </a:extLst>
          </p:cNvPr>
          <p:cNvGrpSpPr>
            <a:grpSpLocks noChangeAspect="1"/>
          </p:cNvGrpSpPr>
          <p:nvPr/>
        </p:nvGrpSpPr>
        <p:grpSpPr>
          <a:xfrm>
            <a:off x="7657830" y="114302"/>
            <a:ext cx="1908201" cy="1055727"/>
            <a:chOff x="6497950" y="502878"/>
            <a:chExt cx="2676047" cy="1480546"/>
          </a:xfrm>
        </p:grpSpPr>
        <p:grpSp>
          <p:nvGrpSpPr>
            <p:cNvPr id="5" name="Gruppe 4">
              <a:extLst>
                <a:ext uri="{FF2B5EF4-FFF2-40B4-BE49-F238E27FC236}">
                  <a16:creationId xmlns:a16="http://schemas.microsoft.com/office/drawing/2014/main" id="{7C224567-C783-5648-8A8E-5A236BE3B7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7950" y="553249"/>
              <a:ext cx="280920" cy="941024"/>
              <a:chOff x="5856111" y="734158"/>
              <a:chExt cx="433735" cy="1452923"/>
            </a:xfrm>
          </p:grpSpPr>
          <p:pic>
            <p:nvPicPr>
              <p:cNvPr id="9" name="Picture 4" descr="instagram-logo-A807AD378B-seeklogo.com - WILD WOOL">
                <a:extLst>
                  <a:ext uri="{FF2B5EF4-FFF2-40B4-BE49-F238E27FC236}">
                    <a16:creationId xmlns:a16="http://schemas.microsoft.com/office/drawing/2014/main" id="{DF445240-2EAE-9143-9E89-512930F4AA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6979" y="734158"/>
                <a:ext cx="432000" cy="4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Facebook Icon logo vector free download - Brandslogo.net">
                <a:extLst>
                  <a:ext uri="{FF2B5EF4-FFF2-40B4-BE49-F238E27FC236}">
                    <a16:creationId xmlns:a16="http://schemas.microsoft.com/office/drawing/2014/main" id="{8972527A-6BFD-5F4A-998A-FA53C0DEF7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51" t="17778" r="17691" b="17265"/>
              <a:stretch/>
            </p:blipFill>
            <p:spPr bwMode="auto">
              <a:xfrm>
                <a:off x="5856979" y="1755081"/>
                <a:ext cx="432001" cy="4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Internet Icon | IconBros">
                <a:extLst>
                  <a:ext uri="{FF2B5EF4-FFF2-40B4-BE49-F238E27FC236}">
                    <a16:creationId xmlns:a16="http://schemas.microsoft.com/office/drawing/2014/main" id="{55C0EFCF-0C1A-7C47-9357-17DBC7D6A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9" t="4245" r="3967" b="4060"/>
              <a:stretch/>
            </p:blipFill>
            <p:spPr bwMode="auto">
              <a:xfrm>
                <a:off x="5856111" y="1244620"/>
                <a:ext cx="433735" cy="431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kstSylinder 5">
              <a:extLst>
                <a:ext uri="{FF2B5EF4-FFF2-40B4-BE49-F238E27FC236}">
                  <a16:creationId xmlns:a16="http://schemas.microsoft.com/office/drawing/2014/main" id="{FB0D8DE8-01FC-8649-9E62-33B3F95BB3C9}"/>
                </a:ext>
              </a:extLst>
            </p:cNvPr>
            <p:cNvSpPr txBox="1"/>
            <p:nvPr/>
          </p:nvSpPr>
          <p:spPr>
            <a:xfrm>
              <a:off x="6764215" y="502878"/>
              <a:ext cx="1661745" cy="36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50" b="1" dirty="0">
                  <a:solidFill>
                    <a:srgbClr val="A7B3C7"/>
                  </a:solidFill>
                </a:rPr>
                <a:t>@</a:t>
              </a:r>
              <a:r>
                <a:rPr lang="nb-NO" sz="1050" b="1" dirty="0" err="1">
                  <a:solidFill>
                    <a:srgbClr val="A7B3C7"/>
                  </a:solidFill>
                </a:rPr>
                <a:t>ada_ntnu</a:t>
              </a:r>
              <a:endParaRPr lang="nb-NO" sz="1050" b="1" dirty="0">
                <a:solidFill>
                  <a:srgbClr val="A7B3C7"/>
                </a:solidFill>
              </a:endParaRPr>
            </a:p>
          </p:txBody>
        </p:sp>
        <p:sp>
          <p:nvSpPr>
            <p:cNvPr id="7" name="TekstSylinder 6">
              <a:extLst>
                <a:ext uri="{FF2B5EF4-FFF2-40B4-BE49-F238E27FC236}">
                  <a16:creationId xmlns:a16="http://schemas.microsoft.com/office/drawing/2014/main" id="{D2C4EDF7-BA81-E04F-8B59-5EC3D00C2368}"/>
                </a:ext>
              </a:extLst>
            </p:cNvPr>
            <p:cNvSpPr txBox="1"/>
            <p:nvPr/>
          </p:nvSpPr>
          <p:spPr>
            <a:xfrm>
              <a:off x="6764215" y="1174129"/>
              <a:ext cx="2409782" cy="809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50" b="1" dirty="0">
                  <a:solidFill>
                    <a:srgbClr val="A7B3C7"/>
                  </a:solidFill>
                </a:rPr>
                <a:t>Ada Trondheim / </a:t>
              </a:r>
              <a:br>
                <a:rPr lang="nb-NO" sz="1050" b="1" dirty="0">
                  <a:solidFill>
                    <a:srgbClr val="A7B3C7"/>
                  </a:solidFill>
                </a:rPr>
              </a:br>
              <a:r>
                <a:rPr lang="nb-NO" sz="1050" b="1" dirty="0">
                  <a:solidFill>
                    <a:srgbClr val="A7B3C7"/>
                  </a:solidFill>
                </a:rPr>
                <a:t>Ada Ålesund / </a:t>
              </a:r>
              <a:br>
                <a:rPr lang="nb-NO" sz="1050" b="1" dirty="0">
                  <a:solidFill>
                    <a:srgbClr val="A7B3C7"/>
                  </a:solidFill>
                </a:rPr>
              </a:br>
              <a:r>
                <a:rPr lang="nb-NO" sz="1050" b="1" dirty="0">
                  <a:solidFill>
                    <a:srgbClr val="A7B3C7"/>
                  </a:solidFill>
                </a:rPr>
                <a:t>Ada Gjøvik</a:t>
              </a:r>
            </a:p>
          </p:txBody>
        </p:sp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AD123290-FCD2-4641-8936-848AC1C2E03E}"/>
                </a:ext>
              </a:extLst>
            </p:cNvPr>
            <p:cNvSpPr txBox="1"/>
            <p:nvPr/>
          </p:nvSpPr>
          <p:spPr>
            <a:xfrm>
              <a:off x="6764214" y="820009"/>
              <a:ext cx="1965892" cy="35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50" b="1" dirty="0" err="1">
                  <a:solidFill>
                    <a:srgbClr val="A7B3C7"/>
                  </a:solidFill>
                </a:rPr>
                <a:t>www.ntnu.no</a:t>
              </a:r>
              <a:r>
                <a:rPr lang="nb-NO" sz="1050" b="1" dirty="0">
                  <a:solidFill>
                    <a:srgbClr val="A7B3C7"/>
                  </a:solidFill>
                </a:rPr>
                <a:t>/</a:t>
              </a:r>
              <a:r>
                <a:rPr lang="nb-NO" sz="1050" b="1" dirty="0" err="1">
                  <a:solidFill>
                    <a:srgbClr val="A7B3C7"/>
                  </a:solidFill>
                </a:rPr>
                <a:t>ada</a:t>
              </a:r>
              <a:endParaRPr lang="nb-NO" sz="1050" b="1" dirty="0">
                <a:solidFill>
                  <a:srgbClr val="A7B3C7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D16A2FA8-5C3D-EC4A-ACE4-B270D70A1566}"/>
              </a:ext>
            </a:extLst>
          </p:cNvPr>
          <p:cNvGrpSpPr/>
          <p:nvPr/>
        </p:nvGrpSpPr>
        <p:grpSpPr>
          <a:xfrm>
            <a:off x="7678745" y="1172310"/>
            <a:ext cx="1342163" cy="476654"/>
            <a:chOff x="636107" y="354625"/>
            <a:chExt cx="1342163" cy="476654"/>
          </a:xfrm>
        </p:grpSpPr>
        <p:grpSp>
          <p:nvGrpSpPr>
            <p:cNvPr id="14" name="Gruppe 13">
              <a:extLst>
                <a:ext uri="{FF2B5EF4-FFF2-40B4-BE49-F238E27FC236}">
                  <a16:creationId xmlns:a16="http://schemas.microsoft.com/office/drawing/2014/main" id="{EFC1BF37-8698-1645-BA05-03324D1207E1}"/>
                </a:ext>
              </a:extLst>
            </p:cNvPr>
            <p:cNvGrpSpPr/>
            <p:nvPr/>
          </p:nvGrpSpPr>
          <p:grpSpPr>
            <a:xfrm>
              <a:off x="636107" y="354625"/>
              <a:ext cx="1330440" cy="261610"/>
              <a:chOff x="636107" y="354625"/>
              <a:chExt cx="1330440" cy="261610"/>
            </a:xfrm>
          </p:grpSpPr>
          <p:pic>
            <p:nvPicPr>
              <p:cNvPr id="12" name="Picture 4" descr="instagram-logo-A807AD378B-seeklogo.com - WILD WOOL">
                <a:extLst>
                  <a:ext uri="{FF2B5EF4-FFF2-40B4-BE49-F238E27FC236}">
                    <a16:creationId xmlns:a16="http://schemas.microsoft.com/office/drawing/2014/main" id="{846C6BDC-A9C1-CA4E-855E-9110CB4487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107" y="385674"/>
                <a:ext cx="199514" cy="199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8ED0BA43-E5A4-0C44-8E93-4EE702C607BA}"/>
                  </a:ext>
                </a:extLst>
              </p:cNvPr>
              <p:cNvSpPr txBox="1"/>
              <p:nvPr/>
            </p:nvSpPr>
            <p:spPr>
              <a:xfrm>
                <a:off x="781611" y="354625"/>
                <a:ext cx="11849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50" b="1" dirty="0">
                    <a:solidFill>
                      <a:srgbClr val="A7B3C7"/>
                    </a:solidFill>
                  </a:rPr>
                  <a:t>@</a:t>
                </a:r>
                <a:r>
                  <a:rPr lang="nb-NO" sz="1050" b="1" dirty="0" err="1">
                    <a:solidFill>
                      <a:srgbClr val="A7B3C7"/>
                    </a:solidFill>
                  </a:rPr>
                  <a:t>ntnustudent</a:t>
                </a:r>
                <a:endParaRPr lang="nb-NO" sz="1050" b="1" dirty="0">
                  <a:solidFill>
                    <a:srgbClr val="A7B3C7"/>
                  </a:solidFill>
                </a:endParaRPr>
              </a:p>
            </p:txBody>
          </p:sp>
        </p:grpSp>
        <p:pic>
          <p:nvPicPr>
            <p:cNvPr id="4100" name="Picture 4" descr="Snapchat – Store norske leksikon">
              <a:extLst>
                <a:ext uri="{FF2B5EF4-FFF2-40B4-BE49-F238E27FC236}">
                  <a16:creationId xmlns:a16="http://schemas.microsoft.com/office/drawing/2014/main" id="{D22B15AD-E2DD-3547-9F88-C024F45DE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885" y="624254"/>
              <a:ext cx="198489" cy="19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kstSylinder 16">
              <a:extLst>
                <a:ext uri="{FF2B5EF4-FFF2-40B4-BE49-F238E27FC236}">
                  <a16:creationId xmlns:a16="http://schemas.microsoft.com/office/drawing/2014/main" id="{C0364BD0-1F43-9048-9960-74CF58EC0985}"/>
                </a:ext>
              </a:extLst>
            </p:cNvPr>
            <p:cNvSpPr txBox="1"/>
            <p:nvPr/>
          </p:nvSpPr>
          <p:spPr>
            <a:xfrm>
              <a:off x="793334" y="577363"/>
              <a:ext cx="1184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50" b="1" dirty="0">
                  <a:solidFill>
                    <a:srgbClr val="A7B3C7"/>
                  </a:solidFill>
                </a:rPr>
                <a:t>@</a:t>
              </a:r>
              <a:r>
                <a:rPr lang="nb-NO" sz="1050" b="1" dirty="0" err="1">
                  <a:solidFill>
                    <a:srgbClr val="A7B3C7"/>
                  </a:solidFill>
                </a:rPr>
                <a:t>ntnu_teknat</a:t>
              </a:r>
              <a:endParaRPr lang="nb-NO" sz="1050" b="1" dirty="0">
                <a:solidFill>
                  <a:srgbClr val="A7B3C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86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0967C2-971B-9149-A284-A311F7DB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6952269" cy="648512"/>
          </a:xfrm>
        </p:spPr>
        <p:txBody>
          <a:bodyPr/>
          <a:lstStyle/>
          <a:p>
            <a:r>
              <a:rPr lang="nb-NO" dirty="0"/>
              <a:t>Ada </a:t>
            </a:r>
            <a:r>
              <a:rPr lang="nb-NO" dirty="0" err="1"/>
              <a:t>Lovelace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969DDF1-F344-0743-BF52-01E5BCB8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5"/>
            <a:ext cx="7110530" cy="2726466"/>
          </a:xfrm>
        </p:spPr>
        <p:txBody>
          <a:bodyPr/>
          <a:lstStyle/>
          <a:p>
            <a:r>
              <a:rPr lang="nb-NO" sz="1800" dirty="0"/>
              <a:t>Verdens første programmerer</a:t>
            </a:r>
          </a:p>
          <a:p>
            <a:r>
              <a:rPr lang="nb-NO" sz="1800" dirty="0"/>
              <a:t>Teknologistudier med lav kvinneandel</a:t>
            </a:r>
          </a:p>
          <a:p>
            <a:pPr lvl="1"/>
            <a:r>
              <a:rPr lang="nb-NO" sz="1400" dirty="0"/>
              <a:t>Trondheim</a:t>
            </a:r>
          </a:p>
          <a:p>
            <a:pPr lvl="1"/>
            <a:r>
              <a:rPr lang="nb-NO" sz="1400" dirty="0"/>
              <a:t>Gjøvik</a:t>
            </a:r>
          </a:p>
          <a:p>
            <a:pPr lvl="1"/>
            <a:r>
              <a:rPr lang="nb-NO" sz="1400" dirty="0"/>
              <a:t>Ålesund</a:t>
            </a:r>
          </a:p>
          <a:p>
            <a:r>
              <a:rPr lang="nb-NO" sz="1800" dirty="0"/>
              <a:t>Kan det meste om studiene på NTNU, så spør oss hvis dere lurer på noe!</a:t>
            </a:r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C92D4C37-7B78-F54B-B72A-51ED898295B4}"/>
              </a:ext>
            </a:extLst>
          </p:cNvPr>
          <p:cNvGrpSpPr>
            <a:grpSpLocks noChangeAspect="1"/>
          </p:cNvGrpSpPr>
          <p:nvPr/>
        </p:nvGrpSpPr>
        <p:grpSpPr>
          <a:xfrm>
            <a:off x="7657831" y="114302"/>
            <a:ext cx="1864242" cy="1055727"/>
            <a:chOff x="6497950" y="502878"/>
            <a:chExt cx="2614398" cy="1480546"/>
          </a:xfrm>
        </p:grpSpPr>
        <p:grpSp>
          <p:nvGrpSpPr>
            <p:cNvPr id="4" name="Gruppe 3">
              <a:extLst>
                <a:ext uri="{FF2B5EF4-FFF2-40B4-BE49-F238E27FC236}">
                  <a16:creationId xmlns:a16="http://schemas.microsoft.com/office/drawing/2014/main" id="{13E4631F-5F9B-1840-ABC4-BCF584CDC3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7950" y="553249"/>
              <a:ext cx="280920" cy="941024"/>
              <a:chOff x="5856111" y="734158"/>
              <a:chExt cx="433735" cy="1452923"/>
            </a:xfrm>
          </p:grpSpPr>
          <p:pic>
            <p:nvPicPr>
              <p:cNvPr id="3076" name="Picture 4" descr="instagram-logo-A807AD378B-seeklogo.com - WILD WOOL">
                <a:extLst>
                  <a:ext uri="{FF2B5EF4-FFF2-40B4-BE49-F238E27FC236}">
                    <a16:creationId xmlns:a16="http://schemas.microsoft.com/office/drawing/2014/main" id="{FB1277CB-C440-FE4A-935A-1C1906D91F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6979" y="734158"/>
                <a:ext cx="432000" cy="4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Facebook Icon logo vector free download - Brandslogo.net">
                <a:extLst>
                  <a:ext uri="{FF2B5EF4-FFF2-40B4-BE49-F238E27FC236}">
                    <a16:creationId xmlns:a16="http://schemas.microsoft.com/office/drawing/2014/main" id="{76B6E47F-F3AA-5B4F-8107-46D01CEE79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51" t="17778" r="17691" b="17265"/>
              <a:stretch/>
            </p:blipFill>
            <p:spPr bwMode="auto">
              <a:xfrm>
                <a:off x="5856979" y="1755081"/>
                <a:ext cx="432001" cy="4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Internet Icon | IconBros">
                <a:extLst>
                  <a:ext uri="{FF2B5EF4-FFF2-40B4-BE49-F238E27FC236}">
                    <a16:creationId xmlns:a16="http://schemas.microsoft.com/office/drawing/2014/main" id="{66B9699E-D8F3-9E46-B871-46D510AC2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9" t="4245" r="3967" b="4060"/>
              <a:stretch/>
            </p:blipFill>
            <p:spPr bwMode="auto">
              <a:xfrm>
                <a:off x="5856111" y="1244620"/>
                <a:ext cx="433735" cy="431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kstSylinder 4">
              <a:extLst>
                <a:ext uri="{FF2B5EF4-FFF2-40B4-BE49-F238E27FC236}">
                  <a16:creationId xmlns:a16="http://schemas.microsoft.com/office/drawing/2014/main" id="{97ADED86-031E-8C4D-AE61-603028B3E671}"/>
                </a:ext>
              </a:extLst>
            </p:cNvPr>
            <p:cNvSpPr txBox="1"/>
            <p:nvPr/>
          </p:nvSpPr>
          <p:spPr>
            <a:xfrm>
              <a:off x="6702566" y="502878"/>
              <a:ext cx="1661745" cy="36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50" b="1" dirty="0">
                  <a:solidFill>
                    <a:srgbClr val="A7B3C7"/>
                  </a:solidFill>
                </a:rPr>
                <a:t>@</a:t>
              </a:r>
              <a:r>
                <a:rPr lang="nb-NO" sz="1050" b="1" dirty="0" err="1">
                  <a:solidFill>
                    <a:srgbClr val="A7B3C7"/>
                  </a:solidFill>
                </a:rPr>
                <a:t>ada_ntnu</a:t>
              </a:r>
              <a:endParaRPr lang="nb-NO" sz="1050" b="1" dirty="0">
                <a:solidFill>
                  <a:srgbClr val="A7B3C7"/>
                </a:solidFill>
              </a:endParaRPr>
            </a:p>
          </p:txBody>
        </p:sp>
        <p:sp>
          <p:nvSpPr>
            <p:cNvPr id="10" name="TekstSylinder 9">
              <a:extLst>
                <a:ext uri="{FF2B5EF4-FFF2-40B4-BE49-F238E27FC236}">
                  <a16:creationId xmlns:a16="http://schemas.microsoft.com/office/drawing/2014/main" id="{9F2F8E96-174D-0A4F-85B8-41D9943BCCA7}"/>
                </a:ext>
              </a:extLst>
            </p:cNvPr>
            <p:cNvSpPr txBox="1"/>
            <p:nvPr/>
          </p:nvSpPr>
          <p:spPr>
            <a:xfrm>
              <a:off x="6702566" y="1174129"/>
              <a:ext cx="2409782" cy="809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50" b="1" dirty="0">
                  <a:solidFill>
                    <a:srgbClr val="A7B3C7"/>
                  </a:solidFill>
                </a:rPr>
                <a:t>Ada Trondheim / </a:t>
              </a:r>
              <a:br>
                <a:rPr lang="nb-NO" sz="1050" b="1" dirty="0">
                  <a:solidFill>
                    <a:srgbClr val="A7B3C7"/>
                  </a:solidFill>
                </a:rPr>
              </a:br>
              <a:r>
                <a:rPr lang="nb-NO" sz="1050" b="1" dirty="0">
                  <a:solidFill>
                    <a:srgbClr val="A7B3C7"/>
                  </a:solidFill>
                </a:rPr>
                <a:t>Ada Ålesund / </a:t>
              </a:r>
              <a:br>
                <a:rPr lang="nb-NO" sz="1050" b="1" dirty="0">
                  <a:solidFill>
                    <a:srgbClr val="A7B3C7"/>
                  </a:solidFill>
                </a:rPr>
              </a:br>
              <a:r>
                <a:rPr lang="nb-NO" sz="1050" b="1" dirty="0">
                  <a:solidFill>
                    <a:srgbClr val="A7B3C7"/>
                  </a:solidFill>
                </a:rPr>
                <a:t>Ada Gjøvik</a:t>
              </a:r>
            </a:p>
          </p:txBody>
        </p:sp>
        <p:sp>
          <p:nvSpPr>
            <p:cNvPr id="11" name="TekstSylinder 10">
              <a:extLst>
                <a:ext uri="{FF2B5EF4-FFF2-40B4-BE49-F238E27FC236}">
                  <a16:creationId xmlns:a16="http://schemas.microsoft.com/office/drawing/2014/main" id="{DDAD63C5-DDAF-854A-AF7E-362694D14A1B}"/>
                </a:ext>
              </a:extLst>
            </p:cNvPr>
            <p:cNvSpPr txBox="1"/>
            <p:nvPr/>
          </p:nvSpPr>
          <p:spPr>
            <a:xfrm>
              <a:off x="6702565" y="820009"/>
              <a:ext cx="1965891" cy="35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050" b="1" dirty="0" err="1">
                  <a:solidFill>
                    <a:srgbClr val="A7B3C7"/>
                  </a:solidFill>
                </a:rPr>
                <a:t>www.ntnu.no</a:t>
              </a:r>
              <a:r>
                <a:rPr lang="nb-NO" sz="1050" b="1" dirty="0">
                  <a:solidFill>
                    <a:srgbClr val="A7B3C7"/>
                  </a:solidFill>
                </a:rPr>
                <a:t>/</a:t>
              </a:r>
              <a:r>
                <a:rPr lang="nb-NO" sz="1050" b="1" dirty="0" err="1">
                  <a:solidFill>
                    <a:srgbClr val="A7B3C7"/>
                  </a:solidFill>
                </a:rPr>
                <a:t>ada</a:t>
              </a:r>
              <a:endParaRPr lang="nb-NO" sz="1050" b="1" dirty="0">
                <a:solidFill>
                  <a:srgbClr val="A7B3C7"/>
                </a:solidFill>
              </a:endParaRPr>
            </a:p>
          </p:txBody>
        </p:sp>
      </p:grpSp>
      <p:sp>
        <p:nvSpPr>
          <p:cNvPr id="7" name="Rektangel 6">
            <a:extLst>
              <a:ext uri="{FF2B5EF4-FFF2-40B4-BE49-F238E27FC236}">
                <a16:creationId xmlns:a16="http://schemas.microsoft.com/office/drawing/2014/main" id="{4D3A0296-9B7B-224F-A536-961F0C9AFFCA}"/>
              </a:ext>
            </a:extLst>
          </p:cNvPr>
          <p:cNvSpPr/>
          <p:nvPr/>
        </p:nvSpPr>
        <p:spPr>
          <a:xfrm>
            <a:off x="5574322" y="3727938"/>
            <a:ext cx="3569677" cy="1415561"/>
          </a:xfrm>
          <a:prstGeom prst="rect">
            <a:avLst/>
          </a:prstGeom>
          <a:solidFill>
            <a:srgbClr val="4625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4C79675-2E24-2245-82A3-E61A9285AC2B}"/>
              </a:ext>
            </a:extLst>
          </p:cNvPr>
          <p:cNvSpPr/>
          <p:nvPr/>
        </p:nvSpPr>
        <p:spPr>
          <a:xfrm>
            <a:off x="1946030" y="3727938"/>
            <a:ext cx="3640015" cy="1354016"/>
          </a:xfrm>
          <a:prstGeom prst="rect">
            <a:avLst/>
          </a:prstGeom>
          <a:solidFill>
            <a:srgbClr val="FDEE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5576C20-3FEF-774E-AA2D-CD4FC91EB7E5}"/>
              </a:ext>
            </a:extLst>
          </p:cNvPr>
          <p:cNvSpPr/>
          <p:nvPr/>
        </p:nvSpPr>
        <p:spPr>
          <a:xfrm>
            <a:off x="1532791" y="4853354"/>
            <a:ext cx="4053254" cy="290146"/>
          </a:xfrm>
          <a:prstGeom prst="rect">
            <a:avLst/>
          </a:prstGeom>
          <a:solidFill>
            <a:srgbClr val="D0B8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4549762-282F-1246-BB3A-6A650C05230E}"/>
              </a:ext>
            </a:extLst>
          </p:cNvPr>
          <p:cNvSpPr/>
          <p:nvPr/>
        </p:nvSpPr>
        <p:spPr>
          <a:xfrm>
            <a:off x="-1" y="3736731"/>
            <a:ext cx="1951893" cy="914400"/>
          </a:xfrm>
          <a:prstGeom prst="rect">
            <a:avLst/>
          </a:prstGeom>
          <a:solidFill>
            <a:srgbClr val="D1C9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B14DFD25-6150-734E-8DE9-46865B6A0089}"/>
              </a:ext>
            </a:extLst>
          </p:cNvPr>
          <p:cNvSpPr/>
          <p:nvPr/>
        </p:nvSpPr>
        <p:spPr>
          <a:xfrm>
            <a:off x="-1" y="4783015"/>
            <a:ext cx="1951893" cy="360485"/>
          </a:xfrm>
          <a:prstGeom prst="rect">
            <a:avLst/>
          </a:prstGeom>
          <a:solidFill>
            <a:srgbClr val="E6EE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06BBF51C-5B17-4A44-AA0A-26C161DE891A}"/>
              </a:ext>
            </a:extLst>
          </p:cNvPr>
          <p:cNvSpPr/>
          <p:nvPr/>
        </p:nvSpPr>
        <p:spPr>
          <a:xfrm>
            <a:off x="0" y="4566139"/>
            <a:ext cx="5586045" cy="290146"/>
          </a:xfrm>
          <a:prstGeom prst="rect">
            <a:avLst/>
          </a:prstGeom>
          <a:solidFill>
            <a:srgbClr val="EF81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4CA22AF9-D18F-2D44-AD2D-5BA85DD77620}"/>
              </a:ext>
            </a:extLst>
          </p:cNvPr>
          <p:cNvSpPr/>
          <p:nvPr/>
        </p:nvSpPr>
        <p:spPr>
          <a:xfrm>
            <a:off x="0" y="3596053"/>
            <a:ext cx="9144000" cy="1875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67C98825-BB1B-6849-8FE9-8AA1455D0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056" y="3894990"/>
            <a:ext cx="1134208" cy="1134208"/>
          </a:xfrm>
          <a:prstGeom prst="rect">
            <a:avLst/>
          </a:prstGeom>
        </p:spPr>
      </p:pic>
      <p:sp>
        <p:nvSpPr>
          <p:cNvPr id="22" name="TekstSylinder 21">
            <a:extLst>
              <a:ext uri="{FF2B5EF4-FFF2-40B4-BE49-F238E27FC236}">
                <a16:creationId xmlns:a16="http://schemas.microsoft.com/office/drawing/2014/main" id="{423C8EAF-0E8F-C048-84F2-E15A52ED7C7A}"/>
              </a:ext>
            </a:extLst>
          </p:cNvPr>
          <p:cNvSpPr txBox="1"/>
          <p:nvPr/>
        </p:nvSpPr>
        <p:spPr>
          <a:xfrm>
            <a:off x="2321170" y="3886201"/>
            <a:ext cx="28750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sz="1100" dirty="0">
                <a:solidFill>
                  <a:srgbClr val="462574"/>
                </a:solidFill>
                <a:latin typeface="Oriya Sangam MN" pitchFamily="2" charset="0"/>
                <a:cs typeface="Oriya Sangam MN" pitchFamily="2" charset="0"/>
              </a:rPr>
              <a:t>Ada er et prosjekt som skal motivere flere kvinner til å fullføre utdanning og jobbe i teknologibransjen</a:t>
            </a:r>
          </a:p>
        </p:txBody>
      </p:sp>
    </p:spTree>
    <p:extLst>
      <p:ext uri="{BB962C8B-B14F-4D97-AF65-F5344CB8AC3E}">
        <p14:creationId xmlns:p14="http://schemas.microsoft.com/office/powerpoint/2010/main" val="238485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FE23F8-72D2-E64B-B9C2-8C16EC1B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95E83B-4A59-3B43-8765-AD5BE8E0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Populært høynivå programmeringsspråk</a:t>
            </a:r>
          </a:p>
          <a:p>
            <a:r>
              <a:rPr lang="nb-NO" dirty="0" err="1"/>
              <a:t>Objektorientert</a:t>
            </a:r>
            <a:r>
              <a:rPr lang="nb-NO" dirty="0"/>
              <a:t> programmeringsspråk fra 1989</a:t>
            </a:r>
          </a:p>
          <a:p>
            <a:r>
              <a:rPr lang="nb-NO" dirty="0"/>
              <a:t>Baser seg mye på ‘ABC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language</a:t>
            </a:r>
            <a:r>
              <a:rPr lang="nb-NO" dirty="0"/>
              <a:t>’, Perl og Java</a:t>
            </a:r>
          </a:p>
          <a:p>
            <a:r>
              <a:rPr lang="nb-NO" dirty="0"/>
              <a:t>Deles inn etter ‘innrykk’, ikke spesialtegn eller </a:t>
            </a:r>
            <a:r>
              <a:rPr lang="nb-NO" dirty="0">
                <a:solidFill>
                  <a:schemeClr val="tx2"/>
                </a:solidFill>
              </a:rPr>
              <a:t>BEGIN</a:t>
            </a:r>
            <a:r>
              <a:rPr lang="nb-NO" dirty="0"/>
              <a:t> og </a:t>
            </a:r>
            <a:r>
              <a:rPr lang="nb-NO" dirty="0">
                <a:solidFill>
                  <a:schemeClr val="tx2"/>
                </a:solidFill>
              </a:rPr>
              <a:t>END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78BC29D-63DB-7C4B-85AA-E3D0F7657272}"/>
              </a:ext>
            </a:extLst>
          </p:cNvPr>
          <p:cNvSpPr/>
          <p:nvPr/>
        </p:nvSpPr>
        <p:spPr>
          <a:xfrm>
            <a:off x="6938682" y="2700169"/>
            <a:ext cx="1011219" cy="441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3C1D905-7C34-4048-82F7-B61C1C5C131D}"/>
              </a:ext>
            </a:extLst>
          </p:cNvPr>
          <p:cNvSpPr/>
          <p:nvPr/>
        </p:nvSpPr>
        <p:spPr>
          <a:xfrm>
            <a:off x="682191" y="3071054"/>
            <a:ext cx="742008" cy="441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191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6FE23F8-72D2-E64B-B9C2-8C16EC1B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C++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95E83B-4A59-3B43-8765-AD5BE8E0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Populært høynivå programmeringsspråk</a:t>
            </a:r>
          </a:p>
          <a:p>
            <a:r>
              <a:rPr lang="nb-NO" dirty="0"/>
              <a:t>Utvidelse av C</a:t>
            </a:r>
          </a:p>
          <a:p>
            <a:r>
              <a:rPr lang="nb-NO" dirty="0"/>
              <a:t>Utviklet og implementert av dansken Bjarne </a:t>
            </a:r>
            <a:r>
              <a:rPr lang="nb-NO" dirty="0" err="1"/>
              <a:t>Stroustrup</a:t>
            </a:r>
            <a:r>
              <a:rPr lang="nb-NO" dirty="0"/>
              <a:t>, rundt 1983-85</a:t>
            </a:r>
          </a:p>
          <a:p>
            <a:r>
              <a:rPr lang="nb-NO" dirty="0"/>
              <a:t>Støtte for blant annet </a:t>
            </a:r>
            <a:r>
              <a:rPr lang="nb-NO" dirty="0" err="1"/>
              <a:t>objektorientert</a:t>
            </a:r>
            <a:r>
              <a:rPr lang="nb-NO" dirty="0"/>
              <a:t> programmering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114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27AAEE-54B8-B343-A6F4-5060ABFC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Forskjeller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C5B9AA-17B4-D743-A8E8-07658EE2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9FBAC1A6-77CE-8F40-8711-DD0B66B92A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  <p:pic>
        <p:nvPicPr>
          <p:cNvPr id="1026" name="Picture 2" descr="Python Logo, history, meaning, symbol, PNG">
            <a:extLst>
              <a:ext uri="{FF2B5EF4-FFF2-40B4-BE49-F238E27FC236}">
                <a16:creationId xmlns:a16="http://schemas.microsoft.com/office/drawing/2014/main" id="{FF3144B1-C7D4-3C42-9FFE-32BDC874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06717"/>
            <a:ext cx="3581400" cy="201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C9B7A4-A84C-9E4C-AEBB-21379B25E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608422"/>
            <a:ext cx="2144713" cy="241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23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2DEFBB-2D6B-1A45-8227-BED73DEC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Variabler &amp; ‘;’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AF2D03-9D46-DA42-A994-E75EE7FD89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	a = 1</a:t>
            </a:r>
          </a:p>
          <a:p>
            <a:pPr marL="0" indent="0">
              <a:buNone/>
            </a:pPr>
            <a:r>
              <a:rPr lang="nb-NO" dirty="0"/>
              <a:t>	b = 4</a:t>
            </a:r>
          </a:p>
          <a:p>
            <a:pPr marL="0" indent="0">
              <a:buNone/>
            </a:pPr>
            <a:r>
              <a:rPr lang="nb-NO" dirty="0"/>
              <a:t>	c = a + b</a:t>
            </a:r>
          </a:p>
          <a:p>
            <a:pPr marL="0" indent="0">
              <a:buNone/>
            </a:pPr>
            <a:r>
              <a:rPr lang="nb-NO" dirty="0"/>
              <a:t>	d = b // a</a:t>
            </a:r>
          </a:p>
          <a:p>
            <a:pPr marL="0" indent="0">
              <a:buNone/>
            </a:pPr>
            <a:r>
              <a:rPr lang="nb-NO" dirty="0"/>
              <a:t>	d = d*d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e = c</a:t>
            </a:r>
          </a:p>
          <a:p>
            <a:pPr marL="0" indent="0">
              <a:buNone/>
            </a:pPr>
            <a:r>
              <a:rPr lang="nb-NO" dirty="0"/>
              <a:t>	f = e / 2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0DAE12D-D579-D94F-BB23-DFE78F053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ABE0178-E7E4-714F-9B9E-3AD84A3C266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>
                <a:solidFill>
                  <a:srgbClr val="C00000"/>
                </a:solidFill>
              </a:rPr>
              <a:t>	</a:t>
            </a:r>
            <a:r>
              <a:rPr lang="nb-NO" dirty="0" err="1">
                <a:solidFill>
                  <a:srgbClr val="C00000"/>
                </a:solidFill>
              </a:rPr>
              <a:t>int</a:t>
            </a:r>
            <a:r>
              <a:rPr lang="nb-NO" dirty="0"/>
              <a:t> a = 1;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rgbClr val="C00000"/>
                </a:solidFill>
              </a:rPr>
              <a:t>int</a:t>
            </a:r>
            <a:r>
              <a:rPr lang="nb-NO" dirty="0"/>
              <a:t> b = 4; 		</a:t>
            </a:r>
          </a:p>
          <a:p>
            <a:pPr marL="0" indent="0">
              <a:buNone/>
            </a:pPr>
            <a:r>
              <a:rPr lang="nb-NO" dirty="0">
                <a:solidFill>
                  <a:srgbClr val="C00000"/>
                </a:solidFill>
              </a:rPr>
              <a:t>	</a:t>
            </a:r>
            <a:r>
              <a:rPr lang="nb-NO" dirty="0" err="1">
                <a:solidFill>
                  <a:srgbClr val="C00000"/>
                </a:solidFill>
              </a:rPr>
              <a:t>int</a:t>
            </a:r>
            <a:r>
              <a:rPr lang="nb-NO" dirty="0"/>
              <a:t> c = a + b;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rgbClr val="C00000"/>
                </a:solidFill>
              </a:rPr>
              <a:t>int</a:t>
            </a:r>
            <a:r>
              <a:rPr lang="nb-NO" dirty="0"/>
              <a:t> d = b / a;</a:t>
            </a:r>
          </a:p>
          <a:p>
            <a:pPr marL="0" indent="0">
              <a:buNone/>
            </a:pPr>
            <a:r>
              <a:rPr lang="nb-NO" dirty="0"/>
              <a:t>	d = d*d;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solidFill>
                  <a:srgbClr val="C00000"/>
                </a:solidFill>
              </a:rPr>
              <a:t>	double</a:t>
            </a:r>
            <a:r>
              <a:rPr lang="nb-NO" dirty="0"/>
              <a:t> e = c;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rgbClr val="C00000"/>
                </a:solidFill>
              </a:rPr>
              <a:t>double</a:t>
            </a:r>
            <a:r>
              <a:rPr lang="nb-NO" dirty="0"/>
              <a:t> f = e / 2.0;</a:t>
            </a: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18744EE8-0F2C-4C4B-B621-E21DB53FD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8902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Input fra bruker &amp; </a:t>
            </a:r>
            <a:r>
              <a:rPr lang="nb-NO" dirty="0" err="1"/>
              <a:t>print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800" dirty="0"/>
              <a:t>i = </a:t>
            </a:r>
            <a:r>
              <a:rPr lang="nb-NO" sz="1800" dirty="0">
                <a:solidFill>
                  <a:srgbClr val="92D050"/>
                </a:solidFill>
              </a:rPr>
              <a:t>input</a:t>
            </a:r>
            <a:r>
              <a:rPr lang="nb-NO" sz="1800" dirty="0"/>
              <a:t>(</a:t>
            </a:r>
            <a:r>
              <a:rPr lang="nb-NO" sz="1800" dirty="0">
                <a:solidFill>
                  <a:srgbClr val="C00000"/>
                </a:solidFill>
              </a:rPr>
              <a:t>"Skriv inn et tall: "</a:t>
            </a:r>
            <a:r>
              <a:rPr lang="nb-NO" sz="1800" dirty="0"/>
              <a:t>)</a:t>
            </a:r>
            <a:br>
              <a:rPr lang="nb-NO" sz="1800" dirty="0"/>
            </a:br>
            <a:r>
              <a:rPr lang="nb-NO" sz="1800" dirty="0"/>
              <a:t>j = </a:t>
            </a:r>
            <a:r>
              <a:rPr lang="nb-NO" sz="1800" dirty="0">
                <a:solidFill>
                  <a:srgbClr val="92D050"/>
                </a:solidFill>
              </a:rPr>
              <a:t>input</a:t>
            </a:r>
            <a:r>
              <a:rPr lang="nb-NO" sz="1800" dirty="0"/>
              <a:t>(</a:t>
            </a:r>
            <a:r>
              <a:rPr lang="nb-NO" sz="1800" dirty="0">
                <a:solidFill>
                  <a:srgbClr val="C00000"/>
                </a:solidFill>
              </a:rPr>
              <a:t>"Skriv inn et tall: "</a:t>
            </a:r>
            <a:r>
              <a:rPr lang="nb-NO" sz="1800" dirty="0"/>
              <a:t>)</a:t>
            </a:r>
          </a:p>
          <a:p>
            <a:pPr marL="0" indent="0">
              <a:buNone/>
            </a:pPr>
            <a:br>
              <a:rPr lang="nb-NO" sz="1800" dirty="0"/>
            </a:br>
            <a:r>
              <a:rPr lang="nb-NO" sz="1800" b="1" dirty="0" err="1">
                <a:solidFill>
                  <a:srgbClr val="92D050"/>
                </a:solidFill>
              </a:rPr>
              <a:t>print</a:t>
            </a:r>
            <a:r>
              <a:rPr lang="nb-NO" sz="1800" dirty="0"/>
              <a:t>(</a:t>
            </a:r>
            <a:r>
              <a:rPr lang="nb-NO" sz="1800" dirty="0">
                <a:solidFill>
                  <a:srgbClr val="C00000"/>
                </a:solidFill>
              </a:rPr>
              <a:t>"Summen av de to tallene: 	"</a:t>
            </a:r>
            <a:r>
              <a:rPr lang="nb-NO" sz="1800" dirty="0"/>
              <a:t>,</a:t>
            </a:r>
          </a:p>
          <a:p>
            <a:pPr marL="0" indent="0">
              <a:buNone/>
            </a:pPr>
            <a:r>
              <a:rPr lang="nb-NO" sz="1800" dirty="0">
                <a:solidFill>
                  <a:srgbClr val="92D050"/>
                </a:solidFill>
              </a:rPr>
              <a:t> float</a:t>
            </a:r>
            <a:r>
              <a:rPr lang="nb-NO" sz="1800" dirty="0"/>
              <a:t>(i)+</a:t>
            </a:r>
            <a:r>
              <a:rPr lang="nb-NO" sz="1800" dirty="0">
                <a:solidFill>
                  <a:srgbClr val="92D050"/>
                </a:solidFill>
              </a:rPr>
              <a:t>float</a:t>
            </a:r>
            <a:r>
              <a:rPr lang="nb-NO" sz="1800" dirty="0"/>
              <a:t>(j))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2000" b="1" dirty="0">
                <a:solidFill>
                  <a:srgbClr val="C00000"/>
                </a:solidFill>
              </a:rPr>
              <a:t>double</a:t>
            </a:r>
            <a:r>
              <a:rPr lang="nb-NO" sz="2000" b="1" dirty="0"/>
              <a:t> </a:t>
            </a:r>
            <a:r>
              <a:rPr lang="nb-NO" sz="2000" dirty="0"/>
              <a:t>i = 0.0;</a:t>
            </a:r>
            <a:br>
              <a:rPr lang="nb-NO" sz="2000" dirty="0"/>
            </a:br>
            <a:r>
              <a:rPr lang="nb-NO" sz="2000" b="1" dirty="0">
                <a:solidFill>
                  <a:srgbClr val="C00000"/>
                </a:solidFill>
              </a:rPr>
              <a:t>double</a:t>
            </a:r>
            <a:r>
              <a:rPr lang="nb-NO" sz="2000" b="1" dirty="0"/>
              <a:t> </a:t>
            </a:r>
            <a:r>
              <a:rPr lang="nb-NO" sz="2000" dirty="0"/>
              <a:t>j = 0.0;</a:t>
            </a:r>
          </a:p>
          <a:p>
            <a:pPr marL="0" indent="0">
              <a:buNone/>
            </a:pPr>
            <a:br>
              <a:rPr lang="nb-NO" sz="2000" dirty="0"/>
            </a:br>
            <a:r>
              <a:rPr lang="nb-NO" sz="2000" dirty="0" err="1"/>
              <a:t>cout</a:t>
            </a:r>
            <a:r>
              <a:rPr lang="nb-NO" sz="2000" dirty="0"/>
              <a:t> &lt;&lt; </a:t>
            </a:r>
            <a:r>
              <a:rPr lang="nb-NO" sz="2000" dirty="0">
                <a:solidFill>
                  <a:srgbClr val="C00000"/>
                </a:solidFill>
              </a:rPr>
              <a:t>"Skriv inn et tall: "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 err="1"/>
              <a:t>cin</a:t>
            </a:r>
            <a:r>
              <a:rPr lang="nb-NO" sz="2000" dirty="0"/>
              <a:t> &gt;&gt; i;</a:t>
            </a:r>
          </a:p>
          <a:p>
            <a:pPr marL="0" indent="0">
              <a:buNone/>
            </a:pPr>
            <a:br>
              <a:rPr lang="nb-NO" sz="2000" dirty="0"/>
            </a:br>
            <a:r>
              <a:rPr lang="nb-NO" sz="2000" dirty="0" err="1"/>
              <a:t>cout</a:t>
            </a:r>
            <a:r>
              <a:rPr lang="nb-NO" sz="2000" dirty="0"/>
              <a:t> &lt;&lt; </a:t>
            </a:r>
            <a:r>
              <a:rPr lang="nb-NO" sz="2000" dirty="0">
                <a:solidFill>
                  <a:srgbClr val="C00000"/>
                </a:solidFill>
              </a:rPr>
              <a:t>"Skriv inn et tall: "</a:t>
            </a:r>
            <a:r>
              <a:rPr lang="nb-NO" sz="2000" dirty="0"/>
              <a:t>;</a:t>
            </a:r>
            <a:br>
              <a:rPr lang="nb-NO" sz="2000" dirty="0"/>
            </a:br>
            <a:r>
              <a:rPr lang="nb-NO" sz="2000" dirty="0" err="1"/>
              <a:t>cin</a:t>
            </a:r>
            <a:r>
              <a:rPr lang="nb-NO" sz="2000" dirty="0"/>
              <a:t> &gt;&gt; j;</a:t>
            </a:r>
          </a:p>
          <a:p>
            <a:pPr marL="0" indent="0">
              <a:buNone/>
            </a:pPr>
            <a:br>
              <a:rPr lang="nb-NO" sz="2000" dirty="0"/>
            </a:br>
            <a:r>
              <a:rPr lang="nb-NO" sz="2000" dirty="0" err="1"/>
              <a:t>cout</a:t>
            </a:r>
            <a:r>
              <a:rPr lang="nb-NO" sz="2000" dirty="0"/>
              <a:t> &lt;&lt; </a:t>
            </a:r>
            <a:r>
              <a:rPr lang="nb-NO" sz="2000" dirty="0">
                <a:solidFill>
                  <a:srgbClr val="C00000"/>
                </a:solidFill>
              </a:rPr>
              <a:t>"Summen av de to tallene: "</a:t>
            </a:r>
            <a:r>
              <a:rPr lang="nb-NO" sz="2000" dirty="0"/>
              <a:t> &lt;&lt; (</a:t>
            </a:r>
            <a:r>
              <a:rPr lang="nb-NO" sz="2000" dirty="0" err="1"/>
              <a:t>i+j</a:t>
            </a:r>
            <a:r>
              <a:rPr lang="nb-NO" sz="2000" dirty="0"/>
              <a:t>) &lt;&lt; </a:t>
            </a:r>
            <a:r>
              <a:rPr lang="nb-NO" sz="2000" dirty="0">
                <a:solidFill>
                  <a:srgbClr val="C00000"/>
                </a:solidFill>
              </a:rPr>
              <a:t>"\n"</a:t>
            </a:r>
            <a:r>
              <a:rPr lang="nb-NO" sz="2000" dirty="0"/>
              <a:t>; </a:t>
            </a: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938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If-setninger &amp; ‘{ }’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dirty="0"/>
              <a:t>b = 2</a:t>
            </a:r>
          </a:p>
          <a:p>
            <a:pPr marL="0" indent="0">
              <a:buNone/>
            </a:pPr>
            <a:br>
              <a:rPr lang="nb-NO" sz="1600" dirty="0"/>
            </a:br>
            <a:r>
              <a:rPr lang="nb-NO" sz="1600" b="1" dirty="0" err="1">
                <a:solidFill>
                  <a:srgbClr val="92D050"/>
                </a:solidFill>
              </a:rPr>
              <a:t>if</a:t>
            </a:r>
            <a:r>
              <a:rPr lang="nb-NO" sz="1600" b="1" dirty="0"/>
              <a:t> </a:t>
            </a:r>
            <a:r>
              <a:rPr lang="nb-NO" sz="1600" dirty="0"/>
              <a:t>b &gt; 2: </a:t>
            </a:r>
            <a:endParaRPr lang="nb-NO" sz="1600" b="1" dirty="0"/>
          </a:p>
          <a:p>
            <a:pPr marL="0" indent="0">
              <a:buNone/>
            </a:pPr>
            <a:r>
              <a:rPr lang="nb-NO" sz="1600" b="1" dirty="0"/>
              <a:t>	</a:t>
            </a:r>
            <a:r>
              <a:rPr lang="nb-NO" sz="1600" b="1" dirty="0" err="1">
                <a:solidFill>
                  <a:srgbClr val="92D050"/>
                </a:solidFill>
              </a:rPr>
              <a:t>print</a:t>
            </a:r>
            <a:r>
              <a:rPr lang="nb-NO" sz="1600" b="1" dirty="0"/>
              <a:t> </a:t>
            </a:r>
            <a:r>
              <a:rPr lang="nb-NO" sz="1600" dirty="0"/>
              <a:t>(</a:t>
            </a:r>
            <a:r>
              <a:rPr lang="nb-NO" sz="1600" dirty="0">
                <a:solidFill>
                  <a:srgbClr val="C00000"/>
                </a:solidFill>
              </a:rPr>
              <a:t>"B is </a:t>
            </a:r>
            <a:r>
              <a:rPr lang="nb-NO" sz="1600" dirty="0" err="1">
                <a:solidFill>
                  <a:srgbClr val="C00000"/>
                </a:solidFill>
              </a:rPr>
              <a:t>greater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2"</a:t>
            </a:r>
            <a:r>
              <a:rPr lang="nb-NO" sz="1600" dirty="0"/>
              <a:t>) </a:t>
            </a:r>
          </a:p>
          <a:p>
            <a:pPr marL="0" indent="0">
              <a:buNone/>
            </a:pPr>
            <a:r>
              <a:rPr lang="nb-NO" sz="1600" b="1" dirty="0" err="1">
                <a:solidFill>
                  <a:srgbClr val="92D050"/>
                </a:solidFill>
              </a:rPr>
              <a:t>else</a:t>
            </a:r>
            <a:r>
              <a:rPr lang="nb-NO" sz="1600" dirty="0"/>
              <a:t>: </a:t>
            </a:r>
          </a:p>
          <a:p>
            <a:pPr marL="0" indent="0">
              <a:buNone/>
            </a:pPr>
            <a:r>
              <a:rPr lang="nb-NO" sz="1600" b="1" dirty="0"/>
              <a:t>	</a:t>
            </a:r>
            <a:r>
              <a:rPr lang="nb-NO" sz="1600" b="1" dirty="0" err="1">
                <a:solidFill>
                  <a:srgbClr val="92D050"/>
                </a:solidFill>
              </a:rPr>
              <a:t>print</a:t>
            </a:r>
            <a:r>
              <a:rPr lang="nb-NO" sz="1600" b="1" dirty="0"/>
              <a:t> </a:t>
            </a:r>
            <a:r>
              <a:rPr lang="nb-NO" sz="1600" dirty="0"/>
              <a:t>(</a:t>
            </a:r>
            <a:r>
              <a:rPr lang="nb-NO" sz="1600" dirty="0">
                <a:solidFill>
                  <a:srgbClr val="C00000"/>
                </a:solidFill>
              </a:rPr>
              <a:t>"B is less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or </a:t>
            </a:r>
            <a:r>
              <a:rPr lang="nb-NO" sz="1600" dirty="0" err="1">
                <a:solidFill>
                  <a:srgbClr val="C00000"/>
                </a:solidFill>
              </a:rPr>
              <a:t>equal</a:t>
            </a:r>
            <a:r>
              <a:rPr lang="nb-NO" sz="1600" dirty="0">
                <a:solidFill>
                  <a:srgbClr val="C00000"/>
                </a:solidFill>
              </a:rPr>
              <a:t> to 2"</a:t>
            </a:r>
            <a:r>
              <a:rPr lang="nb-NO" sz="1600" dirty="0"/>
              <a:t>)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1600" b="1" dirty="0" err="1">
                <a:solidFill>
                  <a:srgbClr val="C00000"/>
                </a:solidFill>
              </a:rPr>
              <a:t>int</a:t>
            </a:r>
            <a:r>
              <a:rPr lang="nb-NO" sz="1600" b="1" dirty="0"/>
              <a:t> </a:t>
            </a:r>
            <a:r>
              <a:rPr lang="nb-NO" sz="1600" dirty="0"/>
              <a:t>b = 2; </a:t>
            </a:r>
          </a:p>
          <a:p>
            <a:pPr marL="0" indent="0">
              <a:buNone/>
            </a:pPr>
            <a:r>
              <a:rPr lang="nb-NO" sz="1600" b="1" dirty="0" err="1">
                <a:solidFill>
                  <a:srgbClr val="92D050"/>
                </a:solidFill>
              </a:rPr>
              <a:t>if</a:t>
            </a:r>
            <a:r>
              <a:rPr lang="nb-NO" sz="1600" b="1" dirty="0"/>
              <a:t> </a:t>
            </a:r>
            <a:r>
              <a:rPr lang="nb-NO" sz="1600" dirty="0"/>
              <a:t>(b &gt; 2) { </a:t>
            </a:r>
          </a:p>
          <a:p>
            <a:pPr marL="0" indent="0">
              <a:buNone/>
            </a:pPr>
            <a:r>
              <a:rPr lang="nb-NO" sz="1600" dirty="0"/>
              <a:t>	</a:t>
            </a:r>
            <a:r>
              <a:rPr lang="nb-NO" sz="1600" dirty="0" err="1"/>
              <a:t>cout</a:t>
            </a:r>
            <a:r>
              <a:rPr lang="nb-NO" sz="1600" dirty="0"/>
              <a:t> &lt;&lt; </a:t>
            </a:r>
            <a:r>
              <a:rPr lang="nb-NO" sz="1600" dirty="0">
                <a:solidFill>
                  <a:srgbClr val="C00000"/>
                </a:solidFill>
              </a:rPr>
              <a:t>"B is </a:t>
            </a:r>
            <a:r>
              <a:rPr lang="nb-NO" sz="1600" dirty="0" err="1">
                <a:solidFill>
                  <a:srgbClr val="C00000"/>
                </a:solidFill>
              </a:rPr>
              <a:t>greater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2</a:t>
            </a:r>
            <a:r>
              <a:rPr lang="nb-NO" sz="1600" b="1" dirty="0">
                <a:solidFill>
                  <a:srgbClr val="C00000"/>
                </a:solidFill>
              </a:rPr>
              <a:t>\n</a:t>
            </a:r>
            <a:r>
              <a:rPr lang="nb-NO" sz="1600" dirty="0">
                <a:solidFill>
                  <a:srgbClr val="C00000"/>
                </a:solidFill>
              </a:rPr>
              <a:t>"</a:t>
            </a:r>
            <a:r>
              <a:rPr lang="nb-NO" sz="1600" dirty="0"/>
              <a:t>; </a:t>
            </a:r>
          </a:p>
          <a:p>
            <a:pPr marL="0" indent="0">
              <a:buNone/>
            </a:pPr>
            <a:r>
              <a:rPr lang="nb-NO" sz="1600" dirty="0"/>
              <a:t>} </a:t>
            </a:r>
            <a:r>
              <a:rPr lang="nb-NO" sz="1600" b="1" dirty="0" err="1">
                <a:solidFill>
                  <a:srgbClr val="92D050"/>
                </a:solidFill>
              </a:rPr>
              <a:t>else</a:t>
            </a:r>
            <a:r>
              <a:rPr lang="nb-NO" sz="1600" b="1" dirty="0"/>
              <a:t> </a:t>
            </a:r>
            <a:r>
              <a:rPr lang="nb-NO" sz="1600" dirty="0"/>
              <a:t>{ </a:t>
            </a:r>
          </a:p>
          <a:p>
            <a:pPr marL="0" indent="0">
              <a:buNone/>
            </a:pPr>
            <a:r>
              <a:rPr lang="nb-NO" sz="1600" dirty="0"/>
              <a:t>	</a:t>
            </a:r>
            <a:r>
              <a:rPr lang="nb-NO" sz="1600" dirty="0" err="1"/>
              <a:t>cout</a:t>
            </a:r>
            <a:r>
              <a:rPr lang="nb-NO" sz="1600" dirty="0"/>
              <a:t> &lt;&lt; </a:t>
            </a:r>
            <a:r>
              <a:rPr lang="nb-NO" sz="1600" dirty="0">
                <a:solidFill>
                  <a:srgbClr val="C00000"/>
                </a:solidFill>
              </a:rPr>
              <a:t>"B is less </a:t>
            </a:r>
            <a:r>
              <a:rPr lang="nb-NO" sz="1600" dirty="0" err="1">
                <a:solidFill>
                  <a:srgbClr val="C00000"/>
                </a:solidFill>
              </a:rPr>
              <a:t>than</a:t>
            </a:r>
            <a:r>
              <a:rPr lang="nb-NO" sz="1600" dirty="0">
                <a:solidFill>
                  <a:srgbClr val="C00000"/>
                </a:solidFill>
              </a:rPr>
              <a:t> or </a:t>
            </a:r>
            <a:r>
              <a:rPr lang="nb-NO" sz="1600" dirty="0" err="1">
                <a:solidFill>
                  <a:srgbClr val="C00000"/>
                </a:solidFill>
              </a:rPr>
              <a:t>equal</a:t>
            </a:r>
            <a:r>
              <a:rPr lang="nb-NO" sz="1600" dirty="0">
                <a:solidFill>
                  <a:srgbClr val="C00000"/>
                </a:solidFill>
              </a:rPr>
              <a:t> to </a:t>
            </a:r>
          </a:p>
          <a:p>
            <a:pPr marL="0" indent="0">
              <a:buNone/>
            </a:pPr>
            <a:r>
              <a:rPr lang="nb-NO" sz="1600" dirty="0">
                <a:solidFill>
                  <a:srgbClr val="C00000"/>
                </a:solidFill>
              </a:rPr>
              <a:t>	2</a:t>
            </a:r>
            <a:r>
              <a:rPr lang="nb-NO" sz="1600" b="1" dirty="0">
                <a:solidFill>
                  <a:srgbClr val="C00000"/>
                </a:solidFill>
              </a:rPr>
              <a:t>\n</a:t>
            </a:r>
            <a:r>
              <a:rPr lang="nb-NO" sz="1600" dirty="0">
                <a:solidFill>
                  <a:srgbClr val="C00000"/>
                </a:solidFill>
              </a:rPr>
              <a:t>"</a:t>
            </a:r>
            <a:r>
              <a:rPr lang="nb-NO" sz="1600" dirty="0"/>
              <a:t>; </a:t>
            </a:r>
          </a:p>
          <a:p>
            <a:pPr marL="0" indent="0">
              <a:buNone/>
            </a:pPr>
            <a:r>
              <a:rPr lang="nb-NO" sz="1600" dirty="0"/>
              <a:t>} 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230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2839CD-03CA-F640-9A2E-9AF5940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For-løkker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8C39A-8E55-CD48-A4E8-5BFEC6703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for</a:t>
            </a:r>
            <a:r>
              <a:rPr lang="nb-NO" sz="2000" b="1" dirty="0"/>
              <a:t> </a:t>
            </a:r>
            <a:r>
              <a:rPr lang="nb-NO" sz="2000" dirty="0"/>
              <a:t>i </a:t>
            </a:r>
            <a:r>
              <a:rPr lang="nb-NO" sz="2000" b="1" dirty="0">
                <a:solidFill>
                  <a:schemeClr val="accent4"/>
                </a:solidFill>
              </a:rPr>
              <a:t>in</a:t>
            </a:r>
            <a:r>
              <a:rPr lang="nb-NO" sz="2000" b="1" dirty="0"/>
              <a:t> </a:t>
            </a:r>
            <a:r>
              <a:rPr lang="nb-NO" sz="2000" dirty="0">
                <a:solidFill>
                  <a:srgbClr val="92D050"/>
                </a:solidFill>
              </a:rPr>
              <a:t>range</a:t>
            </a:r>
            <a:r>
              <a:rPr lang="nb-NO" sz="2000" dirty="0"/>
              <a:t>(1, 10+1):</a:t>
            </a:r>
          </a:p>
          <a:p>
            <a:pPr marL="0" indent="0">
              <a:buNone/>
            </a:pPr>
            <a:r>
              <a:rPr lang="nb-NO" sz="2000" b="1" dirty="0"/>
              <a:t>	</a:t>
            </a:r>
            <a:r>
              <a:rPr lang="nb-NO" sz="2000" b="1" dirty="0" err="1">
                <a:solidFill>
                  <a:srgbClr val="92D050"/>
                </a:solidFill>
              </a:rPr>
              <a:t>print</a:t>
            </a:r>
            <a:r>
              <a:rPr lang="nb-NO" sz="2000" dirty="0"/>
              <a:t>(i)</a:t>
            </a:r>
          </a:p>
          <a:p>
            <a:pPr marL="0" indent="0">
              <a:buNone/>
            </a:pPr>
            <a:endParaRPr lang="nb-NO" sz="18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nb-NO" sz="1600" i="1" dirty="0">
                <a:solidFill>
                  <a:schemeClr val="bg1">
                    <a:lumMod val="50000"/>
                  </a:schemeClr>
                </a:solidFill>
              </a:rPr>
              <a:t>Printer ut alle tall 1-10</a:t>
            </a:r>
          </a:p>
          <a:p>
            <a:endParaRPr lang="nb-NO" sz="2000" dirty="0"/>
          </a:p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for</a:t>
            </a:r>
            <a:r>
              <a:rPr lang="nb-NO" sz="2000" b="1" dirty="0"/>
              <a:t> </a:t>
            </a:r>
            <a:r>
              <a:rPr lang="nb-NO" sz="2000" dirty="0"/>
              <a:t>i </a:t>
            </a:r>
            <a:r>
              <a:rPr lang="nb-NO" sz="2000" b="1" dirty="0">
                <a:solidFill>
                  <a:schemeClr val="accent4"/>
                </a:solidFill>
              </a:rPr>
              <a:t>in</a:t>
            </a:r>
            <a:r>
              <a:rPr lang="nb-NO" sz="2000" b="1" dirty="0"/>
              <a:t> </a:t>
            </a:r>
            <a:r>
              <a:rPr lang="nb-NO" sz="2000" dirty="0">
                <a:solidFill>
                  <a:srgbClr val="92D050"/>
                </a:solidFill>
              </a:rPr>
              <a:t>range</a:t>
            </a:r>
            <a:r>
              <a:rPr lang="nb-NO" sz="2000" dirty="0"/>
              <a:t>(1, 10+1, 2):</a:t>
            </a:r>
          </a:p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	</a:t>
            </a:r>
            <a:r>
              <a:rPr lang="nb-NO" sz="2000" b="1" dirty="0" err="1">
                <a:solidFill>
                  <a:srgbClr val="92D050"/>
                </a:solidFill>
              </a:rPr>
              <a:t>print</a:t>
            </a:r>
            <a:r>
              <a:rPr lang="nb-NO" sz="2000" dirty="0"/>
              <a:t>(i)</a:t>
            </a:r>
          </a:p>
          <a:p>
            <a:pPr marL="0" indent="0">
              <a:buNone/>
            </a:pPr>
            <a:r>
              <a:rPr lang="nb-NO" sz="1600" i="1" dirty="0">
                <a:solidFill>
                  <a:schemeClr val="bg1">
                    <a:lumMod val="50000"/>
                  </a:schemeClr>
                </a:solidFill>
              </a:rPr>
              <a:t>Printer ut oddetall fra 1-10</a:t>
            </a:r>
            <a:endParaRPr lang="nb-NO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B332DA4-F901-7843-B98C-D5B43B38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C++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DBD9E032-8017-5C4B-9F63-B80CEAF810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for</a:t>
            </a:r>
            <a:r>
              <a:rPr lang="nb-NO" sz="2000" b="1" dirty="0"/>
              <a:t> </a:t>
            </a:r>
            <a:r>
              <a:rPr lang="nb-NO" sz="2000" dirty="0"/>
              <a:t>(</a:t>
            </a:r>
            <a:r>
              <a:rPr lang="nb-NO" sz="2000" b="1" dirty="0" err="1">
                <a:solidFill>
                  <a:srgbClr val="C00000"/>
                </a:solidFill>
              </a:rPr>
              <a:t>int</a:t>
            </a:r>
            <a:r>
              <a:rPr lang="nb-NO" sz="2000" b="1" dirty="0"/>
              <a:t> </a:t>
            </a:r>
            <a:r>
              <a:rPr lang="nb-NO" sz="2000" dirty="0"/>
              <a:t>i = 1; i &lt; 10+1; ++i) {</a:t>
            </a:r>
          </a:p>
          <a:p>
            <a:pPr marL="0" indent="0">
              <a:buNone/>
            </a:pPr>
            <a:r>
              <a:rPr lang="nb-NO" sz="2000" dirty="0"/>
              <a:t>	</a:t>
            </a:r>
            <a:r>
              <a:rPr lang="nb-NO" sz="2000" dirty="0" err="1"/>
              <a:t>cout</a:t>
            </a:r>
            <a:r>
              <a:rPr lang="nb-NO" sz="2000" dirty="0"/>
              <a:t> &lt;&lt; i &lt;&lt; </a:t>
            </a:r>
            <a:r>
              <a:rPr lang="nb-NO" sz="2000" dirty="0">
                <a:solidFill>
                  <a:srgbClr val="C00000"/>
                </a:solidFill>
              </a:rPr>
              <a:t>" \n"</a:t>
            </a:r>
            <a:r>
              <a:rPr lang="nb-NO" sz="2000" dirty="0"/>
              <a:t>; </a:t>
            </a:r>
          </a:p>
          <a:p>
            <a:pPr marL="0" indent="0">
              <a:buNone/>
            </a:pPr>
            <a:r>
              <a:rPr lang="nb-NO" sz="2000" dirty="0"/>
              <a:t>}</a:t>
            </a:r>
          </a:p>
          <a:p>
            <a:pPr marL="0" indent="0">
              <a:buNone/>
            </a:pPr>
            <a:r>
              <a:rPr lang="nb-NO" sz="1600" i="1" dirty="0">
                <a:solidFill>
                  <a:schemeClr val="bg1">
                    <a:lumMod val="50000"/>
                  </a:schemeClr>
                </a:solidFill>
              </a:rPr>
              <a:t>Printer ut alle tall 1-10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nb-NO" sz="2000" b="1" dirty="0">
                <a:solidFill>
                  <a:srgbClr val="92D050"/>
                </a:solidFill>
              </a:rPr>
              <a:t>for</a:t>
            </a:r>
            <a:r>
              <a:rPr lang="nb-NO" sz="2000" b="1" dirty="0"/>
              <a:t> </a:t>
            </a:r>
            <a:r>
              <a:rPr lang="nb-NO" sz="2000" dirty="0"/>
              <a:t>(</a:t>
            </a:r>
            <a:r>
              <a:rPr lang="nb-NO" sz="2000" b="1" dirty="0" err="1">
                <a:solidFill>
                  <a:srgbClr val="C00000"/>
                </a:solidFill>
              </a:rPr>
              <a:t>int</a:t>
            </a:r>
            <a:r>
              <a:rPr lang="nb-NO" sz="2000" b="1" dirty="0"/>
              <a:t> </a:t>
            </a:r>
            <a:r>
              <a:rPr lang="nb-NO" sz="2000" dirty="0"/>
              <a:t>i = 1; i &lt; 10+1; i = i +2) {</a:t>
            </a:r>
          </a:p>
          <a:p>
            <a:pPr marL="0" indent="0">
              <a:buNone/>
            </a:pPr>
            <a:r>
              <a:rPr lang="nb-NO" sz="2000" dirty="0"/>
              <a:t>	</a:t>
            </a:r>
            <a:r>
              <a:rPr lang="nb-NO" sz="2000" dirty="0" err="1"/>
              <a:t>cout</a:t>
            </a:r>
            <a:r>
              <a:rPr lang="nb-NO" sz="2000" dirty="0"/>
              <a:t> &lt;&lt; i &lt;&lt; </a:t>
            </a:r>
            <a:r>
              <a:rPr lang="nb-NO" sz="2000" dirty="0">
                <a:solidFill>
                  <a:srgbClr val="C00000"/>
                </a:solidFill>
              </a:rPr>
              <a:t>" \n"</a:t>
            </a:r>
            <a:r>
              <a:rPr lang="nb-NO" sz="2000" dirty="0"/>
              <a:t>; </a:t>
            </a:r>
          </a:p>
          <a:p>
            <a:pPr marL="0" indent="0">
              <a:buNone/>
            </a:pPr>
            <a:r>
              <a:rPr lang="nb-NO" sz="2000" dirty="0"/>
              <a:t>}</a:t>
            </a:r>
          </a:p>
          <a:p>
            <a:pPr marL="0" indent="0">
              <a:buNone/>
            </a:pPr>
            <a:r>
              <a:rPr lang="nb-NO" sz="1600" i="1" dirty="0">
                <a:solidFill>
                  <a:schemeClr val="bg1">
                    <a:lumMod val="50000"/>
                  </a:schemeClr>
                </a:solidFill>
              </a:rPr>
              <a:t>Printer ut oddetall fra 1-10</a:t>
            </a: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C042B7DD-1776-FE4E-A94D-73BD3675D3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3337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982</Words>
  <Application>Microsoft Macintosh PowerPoint</Application>
  <PresentationFormat>Skjermfremvisning (16:9)</PresentationFormat>
  <Paragraphs>155</Paragraphs>
  <Slides>15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19" baseType="lpstr">
      <vt:lpstr>Arial</vt:lpstr>
      <vt:lpstr>Calibri</vt:lpstr>
      <vt:lpstr>Oriya Sangam MN</vt:lpstr>
      <vt:lpstr>Office-tema</vt:lpstr>
      <vt:lpstr>Kodekurs</vt:lpstr>
      <vt:lpstr>Ada Lovelace</vt:lpstr>
      <vt:lpstr>Python</vt:lpstr>
      <vt:lpstr>C++ </vt:lpstr>
      <vt:lpstr>Forskjeller</vt:lpstr>
      <vt:lpstr>Variabler &amp; ‘;’</vt:lpstr>
      <vt:lpstr>Input fra bruker &amp; print</vt:lpstr>
      <vt:lpstr>If-setninger &amp; ‘{ }’</vt:lpstr>
      <vt:lpstr>For-løkker</vt:lpstr>
      <vt:lpstr>While-løkker</vt:lpstr>
      <vt:lpstr>Funksjoner</vt:lpstr>
      <vt:lpstr>Oppgaver</vt:lpstr>
      <vt:lpstr>Capture the flag</vt:lpstr>
      <vt:lpstr>Capture the Flag</vt:lpstr>
      <vt:lpstr>Tusen takk for oss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Susann Masdal</cp:lastModifiedBy>
  <cp:revision>145</cp:revision>
  <dcterms:created xsi:type="dcterms:W3CDTF">2013-06-10T16:56:09Z</dcterms:created>
  <dcterms:modified xsi:type="dcterms:W3CDTF">2022-04-05T12:16:56Z</dcterms:modified>
</cp:coreProperties>
</file>