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84" r:id="rId4"/>
    <p:sldId id="258" r:id="rId5"/>
    <p:sldId id="259" r:id="rId6"/>
    <p:sldId id="260" r:id="rId7"/>
    <p:sldId id="276" r:id="rId8"/>
    <p:sldId id="277" r:id="rId9"/>
    <p:sldId id="278" r:id="rId10"/>
    <p:sldId id="279" r:id="rId11"/>
    <p:sldId id="280" r:id="rId12"/>
    <p:sldId id="271" r:id="rId13"/>
    <p:sldId id="281" r:id="rId14"/>
    <p:sldId id="282" r:id="rId15"/>
    <p:sldId id="283" r:id="rId16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70" autoAdjust="0"/>
  </p:normalViewPr>
  <p:slideViewPr>
    <p:cSldViewPr>
      <p:cViewPr varScale="1">
        <p:scale>
          <a:sx n="149" d="100"/>
          <a:sy n="149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latin typeface="Times New Roman" charset="0"/>
              </a:defRPr>
            </a:lvl1pPr>
          </a:lstStyle>
          <a:p>
            <a:fld id="{F4E45138-CD10-7247-AF51-1C8E7A4F5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06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latin typeface="Times New Roman" charset="0"/>
              </a:defRPr>
            </a:lvl1pPr>
          </a:lstStyle>
          <a:p>
            <a:fld id="{5E83BCCF-E322-9747-867C-36DEB7608D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5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2438400" y="2133600"/>
            <a:ext cx="5562600" cy="1774825"/>
          </a:xfrm>
        </p:spPr>
        <p:txBody>
          <a:bodyPr/>
          <a:lstStyle>
            <a:lvl1pPr>
              <a:lnSpc>
                <a:spcPct val="100000"/>
              </a:lnSpc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38400" y="3962400"/>
            <a:ext cx="5562600" cy="990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09C9EC-2AD1-3049-880E-88CAD07A3E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FFDCE-DBB1-444D-8243-38FEDF8E15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9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3250" y="274638"/>
            <a:ext cx="1962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274638"/>
            <a:ext cx="57340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548CC-2D0D-8748-8BBA-B19CBF4104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9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C1240-1A3A-A04B-922E-EAAEB5C6EA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2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5401D-D9BD-C348-8A90-8B1801D67A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1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FAB4D-3C8B-E847-BA9A-084D5AFFB2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0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09298-477A-8940-A4E4-7BC627181C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0AB00-7A44-F04A-9B73-719501E4BF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9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04BC1-C211-814B-A4EC-211E65507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8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6B208-1FAB-7C4D-A9F5-89D21B6746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6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DE0686-6936-DD41-A9AE-D51DCFBD02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7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74638"/>
            <a:ext cx="7848600" cy="117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15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286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4876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 b="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400800"/>
            <a:ext cx="1295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rgbClr val="000000"/>
                </a:solidFill>
                <a:latin typeface="+mn-lt"/>
              </a:defRPr>
            </a:lvl1pPr>
          </a:lstStyle>
          <a:p>
            <a:fld id="{A8EA5ACA-9900-FD4F-AA08-7B573C952F11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charset="0"/>
          <a:ea typeface="ＭＳ Ｐゴシック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charset="0"/>
          <a:ea typeface="ＭＳ Ｐゴシック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charset="0"/>
          <a:ea typeface="ＭＳ Ｐゴシック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charset="0"/>
          <a:ea typeface="ＭＳ Ｐゴシック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charset="0"/>
          <a:ea typeface="ＭＳ Ｐゴシック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charset="0"/>
          <a:ea typeface="ＭＳ Ｐゴシック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charset="0"/>
          <a:ea typeface="ＭＳ Ｐゴシック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60000"/>
        </a:spcBef>
        <a:spcAft>
          <a:spcPct val="0"/>
        </a:spcAft>
        <a:buClr>
          <a:srgbClr val="000000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charset="0"/>
        <a:buChar char="−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charset="0"/>
        <a:buChar char="−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dev@streams.incubator.apache.org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s@nifi.apache.or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unnifi.blogspot.com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attyb149@apache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ache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ezi.com/ily_ihlsacak/a-survey-on-apache-project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1000" y="914400"/>
            <a:ext cx="8305800" cy="3505200"/>
          </a:xfrm>
        </p:spPr>
        <p:txBody>
          <a:bodyPr/>
          <a:lstStyle/>
          <a:p>
            <a:pPr algn="ctr"/>
            <a:r>
              <a:rPr lang="en-US" sz="6000" dirty="0" smtClean="0"/>
              <a:t>Wicked Cool</a:t>
            </a:r>
            <a:br>
              <a:rPr lang="en-US" sz="6000" dirty="0" smtClean="0"/>
            </a:br>
            <a:r>
              <a:rPr lang="en-US" sz="6000" dirty="0" smtClean="0"/>
              <a:t>Apache Java Projects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is-IS" b="1" dirty="0" smtClean="0"/>
              <a:t>… and so can you!</a:t>
            </a:r>
            <a:endParaRPr lang="en-US" b="1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5105400"/>
            <a:ext cx="5562600" cy="990600"/>
          </a:xfrm>
        </p:spPr>
        <p:txBody>
          <a:bodyPr/>
          <a:lstStyle/>
          <a:p>
            <a:pPr algn="ctr"/>
            <a:r>
              <a:rPr lang="en-US" dirty="0" smtClean="0"/>
              <a:t>Matt </a:t>
            </a:r>
            <a:r>
              <a:rPr lang="en-US" dirty="0" smtClean="0"/>
              <a:t>Burgess</a:t>
            </a:r>
          </a:p>
          <a:p>
            <a:pPr algn="ctr"/>
            <a:r>
              <a:rPr lang="en-US" sz="1800" dirty="0" smtClean="0"/>
              <a:t>February 6, 2017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3733800" cy="792162"/>
          </a:xfrm>
        </p:spPr>
        <p:txBody>
          <a:bodyPr/>
          <a:lstStyle/>
          <a:p>
            <a:r>
              <a:rPr lang="en-US" b="1" u="sng" dirty="0" smtClean="0"/>
              <a:t>Apache </a:t>
            </a:r>
            <a:r>
              <a:rPr lang="en-US" b="1" u="sng" dirty="0" smtClean="0"/>
              <a:t>Beam</a:t>
            </a:r>
            <a:endParaRPr lang="en-US" b="1" u="sng" dirty="0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315200" cy="4525963"/>
          </a:xfrm>
        </p:spPr>
        <p:txBody>
          <a:bodyPr/>
          <a:lstStyle/>
          <a:p>
            <a:r>
              <a:rPr lang="en-US" b="1" dirty="0" smtClean="0"/>
              <a:t>Unified </a:t>
            </a:r>
            <a:r>
              <a:rPr lang="en-US" b="1" dirty="0"/>
              <a:t>programming </a:t>
            </a:r>
            <a:r>
              <a:rPr lang="en-US" b="1" dirty="0" smtClean="0"/>
              <a:t>model</a:t>
            </a:r>
          </a:p>
          <a:p>
            <a:pPr lvl="1"/>
            <a:r>
              <a:rPr lang="en-US" dirty="0" smtClean="0"/>
              <a:t>Batch</a:t>
            </a:r>
          </a:p>
          <a:p>
            <a:pPr lvl="1"/>
            <a:r>
              <a:rPr lang="en-US" dirty="0" smtClean="0"/>
              <a:t>Streaming</a:t>
            </a:r>
          </a:p>
          <a:p>
            <a:r>
              <a:rPr lang="en-US" b="1" dirty="0" smtClean="0"/>
              <a:t>Portable pipeline execution</a:t>
            </a:r>
          </a:p>
          <a:p>
            <a:pPr lvl="1"/>
            <a:r>
              <a:rPr lang="en-US" dirty="0"/>
              <a:t>Apache </a:t>
            </a:r>
            <a:r>
              <a:rPr lang="en-US" dirty="0" smtClean="0"/>
              <a:t>Apex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Flink</a:t>
            </a:r>
            <a:endParaRPr lang="en-US" dirty="0" smtClean="0"/>
          </a:p>
          <a:p>
            <a:pPr lvl="1"/>
            <a:r>
              <a:rPr lang="en-US" dirty="0" smtClean="0"/>
              <a:t>Apache Spark</a:t>
            </a:r>
          </a:p>
          <a:p>
            <a:pPr lvl="1"/>
            <a:r>
              <a:rPr lang="en-US" dirty="0" smtClean="0"/>
              <a:t>Google </a:t>
            </a:r>
            <a:r>
              <a:rPr lang="en-US" dirty="0"/>
              <a:t>Cloud </a:t>
            </a:r>
            <a:r>
              <a:rPr lang="en-US" dirty="0" smtClean="0"/>
              <a:t>Dataflow</a:t>
            </a:r>
            <a:endParaRPr lang="en-US" dirty="0"/>
          </a:p>
          <a:p>
            <a:r>
              <a:rPr lang="en-US" b="1" dirty="0" smtClean="0"/>
              <a:t>Highly extensible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28600"/>
            <a:ext cx="301924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7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3733800" cy="1096962"/>
          </a:xfrm>
        </p:spPr>
        <p:txBody>
          <a:bodyPr/>
          <a:lstStyle/>
          <a:p>
            <a:r>
              <a:rPr lang="en-US" b="1" u="sng" dirty="0" smtClean="0"/>
              <a:t>Apache </a:t>
            </a:r>
            <a:r>
              <a:rPr lang="en-US" b="1" u="sng" dirty="0" smtClean="0"/>
              <a:t>Streams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(incubating)</a:t>
            </a:r>
            <a:endParaRPr lang="en-US" sz="2800" dirty="0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315200" cy="4525963"/>
          </a:xfrm>
        </p:spPr>
        <p:txBody>
          <a:bodyPr/>
          <a:lstStyle/>
          <a:p>
            <a:r>
              <a:rPr lang="en-US" b="1" dirty="0" smtClean="0"/>
              <a:t>Two-way data interchange</a:t>
            </a:r>
          </a:p>
          <a:p>
            <a:pPr lvl="1"/>
            <a:r>
              <a:rPr lang="en-US" dirty="0" smtClean="0"/>
              <a:t>Social media / popular REST APIs</a:t>
            </a:r>
          </a:p>
          <a:p>
            <a:pPr lvl="2"/>
            <a:r>
              <a:rPr lang="en-US" dirty="0" smtClean="0"/>
              <a:t>YouTube, </a:t>
            </a:r>
            <a:r>
              <a:rPr lang="en-US" dirty="0" err="1" smtClean="0"/>
              <a:t>Instagram</a:t>
            </a:r>
            <a:r>
              <a:rPr lang="en-US" dirty="0" smtClean="0"/>
              <a:t>, Google, Facebook, Twitter, etc.</a:t>
            </a:r>
          </a:p>
          <a:p>
            <a:pPr lvl="1"/>
            <a:r>
              <a:rPr lang="en-US" dirty="0" smtClean="0"/>
              <a:t>Big Data sources/targets</a:t>
            </a:r>
          </a:p>
          <a:p>
            <a:pPr lvl="2"/>
            <a:r>
              <a:rPr lang="en-US" dirty="0" err="1" smtClean="0"/>
              <a:t>Elasticsearch</a:t>
            </a:r>
            <a:r>
              <a:rPr lang="en-US" dirty="0" smtClean="0"/>
              <a:t>, Cassandra, HDFS, </a:t>
            </a:r>
            <a:r>
              <a:rPr lang="en-US" dirty="0" err="1" smtClean="0"/>
              <a:t>HBase</a:t>
            </a:r>
            <a:r>
              <a:rPr lang="en-US" dirty="0" smtClean="0"/>
              <a:t>, AWS Kinesis, etc.</a:t>
            </a:r>
          </a:p>
          <a:p>
            <a:r>
              <a:rPr lang="en-US" b="1" dirty="0" smtClean="0"/>
              <a:t>Standard internal representation</a:t>
            </a:r>
          </a:p>
          <a:p>
            <a:pPr lvl="1"/>
            <a:r>
              <a:rPr lang="en-US" dirty="0" err="1" smtClean="0"/>
              <a:t>ActivityStreams</a:t>
            </a:r>
            <a:endParaRPr lang="en-US" dirty="0" smtClean="0"/>
          </a:p>
          <a:p>
            <a:pPr lvl="1"/>
            <a:r>
              <a:rPr lang="en-US" dirty="0" smtClean="0"/>
              <a:t>Schema converters/generators</a:t>
            </a:r>
          </a:p>
          <a:p>
            <a:pPr lvl="1"/>
            <a:r>
              <a:rPr lang="en-US" dirty="0" smtClean="0"/>
              <a:t>Resistant to / insulated from external API changes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0" y="0"/>
            <a:ext cx="2654300" cy="21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6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81200" y="2133601"/>
            <a:ext cx="6019800" cy="1447800"/>
          </a:xfrm>
        </p:spPr>
        <p:txBody>
          <a:bodyPr/>
          <a:lstStyle/>
          <a:p>
            <a:r>
              <a:rPr lang="en-US" b="1" dirty="0" smtClean="0"/>
              <a:t>Let’s Get Involved!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315200" cy="4754563"/>
          </a:xfrm>
        </p:spPr>
        <p:txBody>
          <a:bodyPr/>
          <a:lstStyle/>
          <a:p>
            <a:r>
              <a:rPr lang="en-US" sz="2400" b="1" dirty="0" smtClean="0"/>
              <a:t>Pick a Project</a:t>
            </a:r>
          </a:p>
          <a:p>
            <a:pPr lvl="1"/>
            <a:r>
              <a:rPr lang="en-US" sz="2000" b="1" dirty="0" smtClean="0"/>
              <a:t>What are you passionate about?</a:t>
            </a:r>
            <a:endParaRPr lang="en-US" sz="2000" b="1" dirty="0" smtClean="0"/>
          </a:p>
          <a:p>
            <a:r>
              <a:rPr lang="en-US" sz="2400" b="1" dirty="0" smtClean="0"/>
              <a:t>Dig In</a:t>
            </a:r>
          </a:p>
          <a:p>
            <a:pPr lvl="1"/>
            <a:r>
              <a:rPr lang="en-US" sz="2000" b="1" dirty="0" smtClean="0"/>
              <a:t>Download and run/include it</a:t>
            </a:r>
          </a:p>
          <a:p>
            <a:pPr lvl="2"/>
            <a:r>
              <a:rPr lang="en-US" sz="1800" b="1" dirty="0" smtClean="0"/>
              <a:t>Examples, tutorials, etc.</a:t>
            </a:r>
          </a:p>
          <a:p>
            <a:pPr lvl="1"/>
            <a:r>
              <a:rPr lang="en-US" sz="2000" b="1" dirty="0" smtClean="0"/>
              <a:t>Get the code</a:t>
            </a:r>
          </a:p>
          <a:p>
            <a:pPr lvl="2"/>
            <a:r>
              <a:rPr lang="en-US" sz="1800" b="1" dirty="0" smtClean="0"/>
              <a:t>Star/Fork/Clone</a:t>
            </a:r>
          </a:p>
          <a:p>
            <a:r>
              <a:rPr lang="en-US" sz="2400" b="1" dirty="0" smtClean="0"/>
              <a:t>Join the Mailing Lists</a:t>
            </a:r>
          </a:p>
          <a:p>
            <a:pPr lvl="1"/>
            <a:r>
              <a:rPr lang="en-US" sz="2000" b="1" dirty="0" smtClean="0"/>
              <a:t>Most projects have users and </a:t>
            </a:r>
            <a:r>
              <a:rPr lang="en-US" sz="2000" b="1" dirty="0" err="1" smtClean="0"/>
              <a:t>dev</a:t>
            </a:r>
            <a:r>
              <a:rPr lang="en-US" sz="2000" b="1" dirty="0" smtClean="0"/>
              <a:t> lists</a:t>
            </a:r>
          </a:p>
          <a:p>
            <a:pPr lvl="1"/>
            <a:r>
              <a:rPr lang="en-US" sz="2000" b="1" dirty="0" smtClean="0"/>
              <a:t>Examples: </a:t>
            </a:r>
            <a:r>
              <a:rPr lang="en-US" sz="2000" b="1" dirty="0" smtClean="0">
                <a:hlinkClick r:id="rId2"/>
              </a:rPr>
              <a:t>users@nifi.apache.org</a:t>
            </a:r>
            <a:r>
              <a:rPr lang="en-US" sz="2000" b="1" dirty="0"/>
              <a:t>, </a:t>
            </a:r>
            <a:r>
              <a:rPr lang="en-US" sz="2000" b="1" dirty="0">
                <a:hlinkClick r:id="rId3"/>
              </a:rPr>
              <a:t>dev@</a:t>
            </a:r>
            <a:r>
              <a:rPr lang="en-US" sz="2000" b="1" dirty="0" smtClean="0">
                <a:hlinkClick r:id="rId3"/>
              </a:rPr>
              <a:t>streams.incubator.apache.org</a:t>
            </a:r>
            <a:endParaRPr lang="en-US" b="1" dirty="0" smtClean="0"/>
          </a:p>
          <a:p>
            <a:pPr lvl="1"/>
            <a:endParaRPr lang="en-US" dirty="0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started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76200"/>
            <a:ext cx="3581400" cy="146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2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315200" cy="4754563"/>
          </a:xfrm>
        </p:spPr>
        <p:txBody>
          <a:bodyPr/>
          <a:lstStyle/>
          <a:p>
            <a:r>
              <a:rPr lang="en-US" b="1" dirty="0" smtClean="0"/>
              <a:t>RTFM, contribute to doc</a:t>
            </a:r>
          </a:p>
          <a:p>
            <a:r>
              <a:rPr lang="en-US" b="1" dirty="0" smtClean="0"/>
              <a:t>Add Unit Tests</a:t>
            </a:r>
          </a:p>
          <a:p>
            <a:pPr lvl="1"/>
            <a:r>
              <a:rPr lang="en-US" b="1" dirty="0" smtClean="0"/>
              <a:t>Great way to incrementally learn about the code</a:t>
            </a:r>
          </a:p>
          <a:p>
            <a:r>
              <a:rPr lang="en-US" b="1" dirty="0"/>
              <a:t>Look for issues/</a:t>
            </a:r>
            <a:r>
              <a:rPr lang="en-US" b="1" dirty="0" err="1"/>
              <a:t>Jira</a:t>
            </a:r>
            <a:r>
              <a:rPr lang="en-US" b="1" dirty="0"/>
              <a:t> cases tagged “beginner” or “</a:t>
            </a:r>
            <a:r>
              <a:rPr lang="en-US" b="1" dirty="0" err="1"/>
              <a:t>easyfix</a:t>
            </a:r>
            <a:r>
              <a:rPr lang="en-US" b="1" dirty="0"/>
              <a:t>”</a:t>
            </a:r>
          </a:p>
          <a:p>
            <a:r>
              <a:rPr lang="en-US" b="1" dirty="0" smtClean="0"/>
              <a:t>Ask the </a:t>
            </a:r>
            <a:r>
              <a:rPr lang="en-US" b="1" dirty="0" err="1" smtClean="0"/>
              <a:t>dev</a:t>
            </a:r>
            <a:r>
              <a:rPr lang="en-US" b="1" dirty="0" smtClean="0"/>
              <a:t> list</a:t>
            </a:r>
          </a:p>
          <a:p>
            <a:pPr lvl="1"/>
            <a:r>
              <a:rPr lang="en-US" b="1" dirty="0" smtClean="0"/>
              <a:t>Let them know what area you’re interested in</a:t>
            </a:r>
            <a:endParaRPr lang="en-US" b="1" dirty="0"/>
          </a:p>
          <a:p>
            <a:endParaRPr lang="en-US" dirty="0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Contribute!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76200"/>
            <a:ext cx="3581400" cy="146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9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819400" y="1905000"/>
            <a:ext cx="3581400" cy="1447800"/>
          </a:xfrm>
        </p:spPr>
        <p:txBody>
          <a:bodyPr/>
          <a:lstStyle/>
          <a:p>
            <a:r>
              <a:rPr lang="en-US" b="1" dirty="0" smtClean="0"/>
              <a:t>Thank You!</a:t>
            </a:r>
            <a:endParaRPr lang="en-US" b="1" dirty="0"/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1981200" y="5105400"/>
            <a:ext cx="4876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aramond" charset="0"/>
                <a:ea typeface="ＭＳ Ｐゴシック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aramond" charset="0"/>
                <a:ea typeface="ＭＳ Ｐゴシック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aramond" charset="0"/>
                <a:ea typeface="ＭＳ Ｐゴシック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aramond" charset="0"/>
                <a:ea typeface="ＭＳ Ｐゴシック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aramond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aramond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aramond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aramond" charset="0"/>
                <a:ea typeface="ＭＳ Ｐゴシック" charset="0"/>
              </a:defRPr>
            </a:lvl9pPr>
          </a:lstStyle>
          <a:p>
            <a:pPr algn="ctr"/>
            <a:r>
              <a:rPr lang="en-US" sz="2400" b="1" dirty="0" smtClean="0"/>
              <a:t>Matt Burgess</a:t>
            </a:r>
          </a:p>
          <a:p>
            <a:pPr algn="ctr"/>
            <a:r>
              <a:rPr lang="en-US" sz="2400" dirty="0" smtClean="0">
                <a:hlinkClick r:id="rId2"/>
              </a:rPr>
              <a:t>mattyb149@apache.org</a:t>
            </a:r>
            <a:endParaRPr lang="en-US" sz="2400" dirty="0" smtClean="0"/>
          </a:p>
          <a:p>
            <a:pPr algn="ctr"/>
            <a:r>
              <a:rPr lang="en-US" sz="2400" b="1" dirty="0" smtClean="0"/>
              <a:t>@mattyb149</a:t>
            </a:r>
          </a:p>
          <a:p>
            <a:pPr algn="ctr"/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funnifi.blogspot.com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58674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6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What is the Apache Software Foundation?</a:t>
            </a:r>
          </a:p>
          <a:p>
            <a:r>
              <a:rPr lang="en-US" b="1" dirty="0" smtClean="0"/>
              <a:t>What are some cool Java-based Apache projects?</a:t>
            </a:r>
          </a:p>
          <a:p>
            <a:pPr lvl="1"/>
            <a:r>
              <a:rPr lang="en-US" b="1" dirty="0" smtClean="0"/>
              <a:t>Groovy</a:t>
            </a:r>
          </a:p>
          <a:p>
            <a:pPr lvl="1"/>
            <a:r>
              <a:rPr lang="en-US" b="1" dirty="0" err="1" smtClean="0"/>
              <a:t>Tinkerpop</a:t>
            </a:r>
            <a:endParaRPr lang="en-US" b="1" dirty="0" smtClean="0"/>
          </a:p>
          <a:p>
            <a:pPr lvl="1"/>
            <a:r>
              <a:rPr lang="en-US" b="1" dirty="0" err="1" smtClean="0"/>
              <a:t>NiFi</a:t>
            </a:r>
            <a:endParaRPr lang="en-US" b="1" dirty="0"/>
          </a:p>
          <a:p>
            <a:pPr lvl="1"/>
            <a:r>
              <a:rPr lang="en-US" b="1" dirty="0" smtClean="0"/>
              <a:t>Beam</a:t>
            </a:r>
          </a:p>
          <a:p>
            <a:pPr lvl="1"/>
            <a:r>
              <a:rPr lang="en-US" b="1" dirty="0" smtClean="0"/>
              <a:t>Streams</a:t>
            </a:r>
          </a:p>
          <a:p>
            <a:r>
              <a:rPr lang="en-US" b="1" dirty="0" smtClean="0"/>
              <a:t>How do I get involved?</a:t>
            </a:r>
            <a:endParaRPr lang="en-US" dirty="0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581400"/>
            <a:ext cx="3581400" cy="14609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Senior Software Engineer @ Hortonworks</a:t>
            </a:r>
          </a:p>
          <a:p>
            <a:pPr lvl="1"/>
            <a:r>
              <a:rPr lang="en-US" b="1" dirty="0" smtClean="0"/>
              <a:t>Joined November 2015</a:t>
            </a:r>
          </a:p>
          <a:p>
            <a:pPr lvl="1"/>
            <a:r>
              <a:rPr lang="en-US" b="1" dirty="0" smtClean="0"/>
              <a:t>Member of Apache </a:t>
            </a:r>
            <a:r>
              <a:rPr lang="en-US" b="1" dirty="0" err="1" smtClean="0"/>
              <a:t>NiFi</a:t>
            </a:r>
            <a:r>
              <a:rPr lang="en-US" b="1" dirty="0" smtClean="0"/>
              <a:t> / Hortonworks </a:t>
            </a:r>
            <a:r>
              <a:rPr lang="en-US" b="1" dirty="0" err="1" smtClean="0"/>
              <a:t>DataFlow</a:t>
            </a:r>
            <a:r>
              <a:rPr lang="en-US" b="1" dirty="0" smtClean="0"/>
              <a:t> (HDF) team</a:t>
            </a:r>
          </a:p>
          <a:p>
            <a:r>
              <a:rPr lang="en-US" b="1" dirty="0" smtClean="0"/>
              <a:t>Member of Apache </a:t>
            </a:r>
            <a:r>
              <a:rPr lang="en-US" b="1" dirty="0" err="1" smtClean="0"/>
              <a:t>NiFi</a:t>
            </a:r>
            <a:r>
              <a:rPr lang="en-US" b="1" dirty="0" smtClean="0"/>
              <a:t> Project Management Committee (PMC)</a:t>
            </a:r>
            <a:endParaRPr lang="en-US" b="1" dirty="0" smtClean="0"/>
          </a:p>
          <a:p>
            <a:r>
              <a:rPr lang="en-US" b="1" dirty="0" smtClean="0"/>
              <a:t>Groovy evangelist</a:t>
            </a:r>
          </a:p>
          <a:p>
            <a:r>
              <a:rPr lang="en-US" b="1" dirty="0" smtClean="0"/>
              <a:t>Me </a:t>
            </a:r>
            <a:r>
              <a:rPr lang="en-US" b="1" dirty="0" err="1" smtClean="0"/>
              <a:t>likey</a:t>
            </a:r>
            <a:r>
              <a:rPr lang="en-US" b="1" dirty="0" smtClean="0"/>
              <a:t> the data</a:t>
            </a:r>
            <a:endParaRPr lang="en-US" dirty="0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r>
              <a:rPr lang="en-US" dirty="0" err="1" smtClean="0"/>
              <a:t>dat</a:t>
            </a:r>
            <a:r>
              <a:rPr lang="en-US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0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1173162"/>
          </a:xfrm>
        </p:spPr>
        <p:txBody>
          <a:bodyPr/>
          <a:lstStyle/>
          <a:p>
            <a:r>
              <a:rPr lang="en-US" dirty="0" smtClean="0"/>
              <a:t>The Apache Software Foundation</a:t>
            </a:r>
            <a:br>
              <a:rPr lang="en-US" dirty="0" smtClean="0"/>
            </a:br>
            <a:r>
              <a:rPr lang="en-US" dirty="0" smtClean="0"/>
              <a:t> (ASF)</a:t>
            </a:r>
            <a:endParaRPr lang="en-US" dirty="0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315200" cy="5029200"/>
          </a:xfrm>
        </p:spPr>
        <p:txBody>
          <a:bodyPr/>
          <a:lstStyle/>
          <a:p>
            <a:r>
              <a:rPr lang="en-US" sz="2000" dirty="0" smtClean="0"/>
              <a:t>The ASF is an “open innovation community”, non-profit org</a:t>
            </a:r>
          </a:p>
          <a:p>
            <a:r>
              <a:rPr lang="en-US" sz="2000" dirty="0" smtClean="0"/>
              <a:t>Open</a:t>
            </a:r>
            <a:endParaRPr lang="en-US" sz="2000" dirty="0" smtClean="0"/>
          </a:p>
          <a:p>
            <a:pPr lvl="1"/>
            <a:r>
              <a:rPr lang="en-US" sz="1800" dirty="0" smtClean="0"/>
              <a:t>Stewards and supporters of the Apache Community of open-source software projects</a:t>
            </a:r>
          </a:p>
          <a:p>
            <a:pPr lvl="1"/>
            <a:r>
              <a:rPr lang="en-US" sz="1800" b="1" dirty="0" smtClean="0"/>
              <a:t>Provide software products for the public good</a:t>
            </a:r>
          </a:p>
          <a:p>
            <a:r>
              <a:rPr lang="en-US" sz="2000" dirty="0" smtClean="0"/>
              <a:t>Innovation</a:t>
            </a:r>
          </a:p>
          <a:p>
            <a:pPr lvl="1"/>
            <a:r>
              <a:rPr lang="en-US" sz="1800" dirty="0" smtClean="0"/>
              <a:t>Projects are defined by collaborative consensus-based processes</a:t>
            </a:r>
          </a:p>
          <a:p>
            <a:pPr lvl="1"/>
            <a:r>
              <a:rPr lang="en-US" sz="1800" dirty="0" smtClean="0"/>
              <a:t>Apache Software License</a:t>
            </a:r>
          </a:p>
          <a:p>
            <a:pPr lvl="1"/>
            <a:r>
              <a:rPr lang="en-US" sz="1800" b="1" dirty="0" smtClean="0"/>
              <a:t>Provide high-quality software that leads the way in the field</a:t>
            </a:r>
          </a:p>
          <a:p>
            <a:r>
              <a:rPr lang="en-US" sz="2000" dirty="0" smtClean="0"/>
              <a:t>Community</a:t>
            </a:r>
          </a:p>
          <a:p>
            <a:pPr lvl="1"/>
            <a:r>
              <a:rPr lang="en-US" sz="2000" dirty="0" smtClean="0"/>
              <a:t>Not just a bunch of projects on the same server</a:t>
            </a:r>
          </a:p>
          <a:p>
            <a:pPr lvl="1"/>
            <a:r>
              <a:rPr lang="en-US" sz="2000" b="1" dirty="0" smtClean="0"/>
              <a:t>Not just a community of developers, but also users</a:t>
            </a:r>
          </a:p>
          <a:p>
            <a:pPr marL="0" indent="0" algn="ctr">
              <a:buNone/>
            </a:pPr>
            <a:r>
              <a:rPr lang="en-US" sz="2000" dirty="0" smtClean="0">
                <a:hlinkClick r:id="rId2"/>
              </a:rPr>
              <a:t>http://</a:t>
            </a:r>
            <a:r>
              <a:rPr lang="en-US" sz="2000" dirty="0" err="1" smtClean="0">
                <a:hlinkClick r:id="rId2"/>
              </a:rPr>
              <a:t>apache.org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ASF Project Organization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315200" cy="4754563"/>
          </a:xfrm>
        </p:spPr>
        <p:txBody>
          <a:bodyPr/>
          <a:lstStyle/>
          <a:p>
            <a:r>
              <a:rPr lang="en-US" sz="2400" b="1" dirty="0" smtClean="0"/>
              <a:t>Apache Board</a:t>
            </a:r>
          </a:p>
          <a:p>
            <a:pPr lvl="1"/>
            <a:r>
              <a:rPr lang="en-US" sz="2000" dirty="0" smtClean="0"/>
              <a:t>Delegates all technical direction to Project Management Committee</a:t>
            </a:r>
            <a:endParaRPr lang="en-US" sz="2000" dirty="0"/>
          </a:p>
          <a:p>
            <a:r>
              <a:rPr lang="en-US" sz="2400" b="1" dirty="0" smtClean="0"/>
              <a:t>Project Management Committee (PMC)</a:t>
            </a:r>
          </a:p>
          <a:p>
            <a:pPr lvl="1"/>
            <a:r>
              <a:rPr lang="en-US" sz="2000" dirty="0" smtClean="0"/>
              <a:t>Panel of elected committers</a:t>
            </a:r>
          </a:p>
          <a:p>
            <a:pPr lvl="1"/>
            <a:r>
              <a:rPr lang="en-US" sz="2000" dirty="0" smtClean="0"/>
              <a:t>PMC elects new committers and PMC members</a:t>
            </a:r>
          </a:p>
          <a:p>
            <a:r>
              <a:rPr lang="en-US" sz="2400" b="1" dirty="0" smtClean="0"/>
              <a:t>Committers</a:t>
            </a:r>
          </a:p>
          <a:p>
            <a:pPr lvl="1"/>
            <a:r>
              <a:rPr lang="en-US" sz="2000" dirty="0" smtClean="0"/>
              <a:t>Contributors with authority to merge/change official codebase</a:t>
            </a:r>
          </a:p>
          <a:p>
            <a:r>
              <a:rPr lang="en-US" sz="2400" b="1" dirty="0" smtClean="0"/>
              <a:t>Individual contributors</a:t>
            </a:r>
          </a:p>
          <a:p>
            <a:pPr lvl="1"/>
            <a:r>
              <a:rPr lang="en-US" sz="2000" dirty="0" smtClean="0"/>
              <a:t>Anyone who actively improves the project</a:t>
            </a:r>
            <a:endParaRPr lang="en-US" sz="2000" dirty="0" smtClean="0"/>
          </a:p>
          <a:p>
            <a:pPr lvl="1"/>
            <a:r>
              <a:rPr lang="en-US" sz="2000" dirty="0" smtClean="0"/>
              <a:t>Not just code!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Rectangle 1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77200" cy="914400"/>
          </a:xfrm>
        </p:spPr>
        <p:txBody>
          <a:bodyPr/>
          <a:lstStyle/>
          <a:p>
            <a:r>
              <a:rPr lang="en-US" b="1" u="sng" dirty="0" smtClean="0"/>
              <a:t>Wicked Cool Apache Java </a:t>
            </a:r>
            <a:r>
              <a:rPr lang="en-US" b="1" u="sng" dirty="0" smtClean="0"/>
              <a:t>Projects</a:t>
            </a:r>
            <a:endParaRPr lang="en-US" dirty="0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Lots of categories</a:t>
            </a:r>
          </a:p>
          <a:p>
            <a:pPr lvl="1"/>
            <a:r>
              <a:rPr lang="en-US" dirty="0" smtClean="0"/>
              <a:t>Big Data, Build Management, Cloud, Content, DB, FTP, Graphics, Web/HTTP, Identity, </a:t>
            </a:r>
            <a:r>
              <a:rPr lang="en-US" dirty="0" smtClean="0"/>
              <a:t>Security</a:t>
            </a:r>
            <a:r>
              <a:rPr lang="is-IS" dirty="0" smtClean="0"/>
              <a:t>… </a:t>
            </a:r>
            <a:r>
              <a:rPr lang="en-US" dirty="0" smtClean="0"/>
              <a:t>the </a:t>
            </a:r>
            <a:r>
              <a:rPr lang="en-US" dirty="0" smtClean="0"/>
              <a:t>list goes on!</a:t>
            </a:r>
            <a:endParaRPr lang="en-US" dirty="0"/>
          </a:p>
          <a:p>
            <a:r>
              <a:rPr lang="en-US" b="1" dirty="0" smtClean="0"/>
              <a:t>Great survey of some Apache projects</a:t>
            </a:r>
          </a:p>
          <a:p>
            <a:pPr lvl="1"/>
            <a:r>
              <a:rPr lang="en-US" dirty="0" smtClean="0">
                <a:hlinkClick r:id="rId2"/>
              </a:rPr>
              <a:t>https://prezi.com/ily_ihlsacak/a-survey-on-apache-projects</a:t>
            </a:r>
            <a:endParaRPr lang="en-US" dirty="0" smtClean="0"/>
          </a:p>
          <a:p>
            <a:r>
              <a:rPr lang="en-US" b="1" dirty="0" smtClean="0"/>
              <a:t>Current # of Java projects = 226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3733800" cy="792162"/>
          </a:xfrm>
        </p:spPr>
        <p:txBody>
          <a:bodyPr/>
          <a:lstStyle/>
          <a:p>
            <a:r>
              <a:rPr lang="en-US" b="1" u="sng" dirty="0" smtClean="0"/>
              <a:t>Apache Groovy</a:t>
            </a:r>
            <a:endParaRPr lang="en-US" b="1" u="sng" dirty="0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315200" cy="4754563"/>
          </a:xfrm>
        </p:spPr>
        <p:txBody>
          <a:bodyPr/>
          <a:lstStyle/>
          <a:p>
            <a:r>
              <a:rPr lang="en-US" b="1" dirty="0" smtClean="0"/>
              <a:t>Programming language for the JVM</a:t>
            </a:r>
          </a:p>
          <a:p>
            <a:pPr lvl="1"/>
            <a:r>
              <a:rPr lang="en-US" dirty="0" smtClean="0"/>
              <a:t>Interpreted or </a:t>
            </a:r>
            <a:r>
              <a:rPr lang="en-US" dirty="0" smtClean="0"/>
              <a:t>compiled</a:t>
            </a:r>
          </a:p>
          <a:p>
            <a:pPr lvl="1"/>
            <a:r>
              <a:rPr lang="en-US" dirty="0" smtClean="0"/>
              <a:t>Aims to be “the” scripting language alongside Java</a:t>
            </a:r>
            <a:endParaRPr lang="en-US" dirty="0"/>
          </a:p>
          <a:p>
            <a:r>
              <a:rPr lang="en-US" b="1" dirty="0" smtClean="0"/>
              <a:t>Groovy Development Kit (GDK)</a:t>
            </a:r>
          </a:p>
          <a:p>
            <a:pPr lvl="1"/>
            <a:r>
              <a:rPr lang="en-US" dirty="0" smtClean="0"/>
              <a:t>Lots of goodies to make the JDK more “groovy”</a:t>
            </a:r>
            <a:endParaRPr lang="en-US" dirty="0" smtClean="0"/>
          </a:p>
          <a:p>
            <a:r>
              <a:rPr lang="en-US" b="1" dirty="0" smtClean="0"/>
              <a:t>Great syntax for Domain-Specific Languages</a:t>
            </a:r>
          </a:p>
          <a:p>
            <a:pPr lvl="1"/>
            <a:r>
              <a:rPr lang="en-US" dirty="0" smtClean="0"/>
              <a:t>Spock</a:t>
            </a:r>
          </a:p>
          <a:p>
            <a:pPr lvl="1"/>
            <a:r>
              <a:rPr lang="en-US" dirty="0" smtClean="0"/>
              <a:t>Apache Camel</a:t>
            </a:r>
            <a:endParaRPr lang="en-US" dirty="0" smtClean="0"/>
          </a:p>
          <a:p>
            <a:r>
              <a:rPr lang="en-US" b="1" dirty="0" smtClean="0"/>
              <a:t>Groovy 3 in development now!</a:t>
            </a:r>
            <a:endParaRPr lang="en-US" b="1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0" y="0"/>
            <a:ext cx="2197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4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4648200" cy="792162"/>
          </a:xfrm>
        </p:spPr>
        <p:txBody>
          <a:bodyPr/>
          <a:lstStyle/>
          <a:p>
            <a:r>
              <a:rPr lang="en-US" b="1" u="sng" dirty="0" smtClean="0"/>
              <a:t>Apache </a:t>
            </a:r>
            <a:r>
              <a:rPr lang="en-US" b="1" u="sng" dirty="0" err="1" smtClean="0"/>
              <a:t>Tinkerpop</a:t>
            </a:r>
            <a:endParaRPr lang="en-US" b="1" u="sng" dirty="0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315200" cy="4525963"/>
          </a:xfrm>
        </p:spPr>
        <p:txBody>
          <a:bodyPr/>
          <a:lstStyle/>
          <a:p>
            <a:r>
              <a:rPr lang="en-US" b="1" dirty="0" smtClean="0"/>
              <a:t>Graph computing framework</a:t>
            </a:r>
          </a:p>
          <a:p>
            <a:pPr lvl="1"/>
            <a:r>
              <a:rPr lang="en-US" b="1" dirty="0" smtClean="0"/>
              <a:t>Graph Databases (OLTP)</a:t>
            </a:r>
          </a:p>
          <a:p>
            <a:pPr lvl="2"/>
            <a:r>
              <a:rPr lang="en-US" b="1" dirty="0" smtClean="0"/>
              <a:t>Neo4J</a:t>
            </a:r>
          </a:p>
          <a:p>
            <a:pPr lvl="2"/>
            <a:r>
              <a:rPr lang="en-US" b="1" dirty="0" smtClean="0"/>
              <a:t>Titan / </a:t>
            </a:r>
            <a:r>
              <a:rPr lang="en-US" b="1" dirty="0" err="1" smtClean="0"/>
              <a:t>IBMGraph</a:t>
            </a:r>
            <a:endParaRPr lang="en-US" b="1" dirty="0" smtClean="0"/>
          </a:p>
          <a:p>
            <a:pPr lvl="2"/>
            <a:r>
              <a:rPr lang="en-US" b="1" dirty="0" err="1" smtClean="0"/>
              <a:t>BlazeGraph</a:t>
            </a:r>
            <a:endParaRPr lang="en-US" b="1" dirty="0" smtClean="0"/>
          </a:p>
          <a:p>
            <a:pPr lvl="1"/>
            <a:r>
              <a:rPr lang="en-US" b="1" dirty="0" smtClean="0"/>
              <a:t>Graph processing systems (OLAP)</a:t>
            </a:r>
          </a:p>
          <a:p>
            <a:pPr lvl="2"/>
            <a:r>
              <a:rPr lang="en-US" b="1" dirty="0" err="1" smtClean="0"/>
              <a:t>Hadoop</a:t>
            </a:r>
            <a:r>
              <a:rPr lang="en-US" b="1" dirty="0" smtClean="0"/>
              <a:t> (Apache Spark, Apache </a:t>
            </a:r>
            <a:r>
              <a:rPr lang="en-US" b="1" dirty="0" err="1" smtClean="0"/>
              <a:t>Giraph</a:t>
            </a:r>
            <a:r>
              <a:rPr lang="en-US" b="1" dirty="0" smtClean="0"/>
              <a:t>)</a:t>
            </a:r>
          </a:p>
          <a:p>
            <a:pPr lvl="2"/>
            <a:r>
              <a:rPr lang="en-US" b="1" dirty="0" smtClean="0"/>
              <a:t>Titan</a:t>
            </a:r>
          </a:p>
          <a:p>
            <a:pPr lvl="2"/>
            <a:r>
              <a:rPr lang="en-US" b="1" dirty="0" err="1" smtClean="0"/>
              <a:t>Stardog</a:t>
            </a:r>
            <a:endParaRPr lang="en-US" b="1" dirty="0" smtClean="0"/>
          </a:p>
          <a:p>
            <a:r>
              <a:rPr lang="en-US" b="1" dirty="0" smtClean="0"/>
              <a:t>Gremlin</a:t>
            </a:r>
          </a:p>
          <a:p>
            <a:pPr lvl="1"/>
            <a:r>
              <a:rPr lang="en-US" b="1" dirty="0" smtClean="0"/>
              <a:t>Groovy-based DSL for graph traversal</a:t>
            </a:r>
            <a:endParaRPr lang="en-US" b="1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-152400"/>
            <a:ext cx="3657600" cy="224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0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5410200" cy="944562"/>
          </a:xfrm>
        </p:spPr>
        <p:txBody>
          <a:bodyPr/>
          <a:lstStyle/>
          <a:p>
            <a:r>
              <a:rPr lang="en-US" b="1" u="sng" dirty="0" smtClean="0"/>
              <a:t>Apache </a:t>
            </a:r>
            <a:r>
              <a:rPr lang="en-US" b="1" u="sng" dirty="0" err="1" smtClean="0"/>
              <a:t>NiFi</a:t>
            </a:r>
            <a:endParaRPr lang="en-US" b="1" u="sng" dirty="0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315200" cy="4525963"/>
          </a:xfrm>
        </p:spPr>
        <p:txBody>
          <a:bodyPr/>
          <a:lstStyle/>
          <a:p>
            <a:r>
              <a:rPr lang="en-US" sz="2400" b="1" dirty="0" smtClean="0"/>
              <a:t>Easy </a:t>
            </a:r>
            <a:r>
              <a:rPr lang="en-US" sz="2400" b="1" dirty="0"/>
              <a:t>to use, powerful, and reliable system to process and distribute </a:t>
            </a:r>
            <a:r>
              <a:rPr lang="en-US" sz="2400" b="1" dirty="0" smtClean="0"/>
              <a:t>data</a:t>
            </a:r>
            <a:endParaRPr lang="en-US" sz="2400" dirty="0" smtClean="0"/>
          </a:p>
          <a:p>
            <a:r>
              <a:rPr lang="en-US" sz="2400" b="1" dirty="0"/>
              <a:t>Highly </a:t>
            </a:r>
            <a:r>
              <a:rPr lang="en-US" sz="2400" b="1" dirty="0" smtClean="0"/>
              <a:t>configurable</a:t>
            </a:r>
          </a:p>
          <a:p>
            <a:pPr lvl="1"/>
            <a:r>
              <a:rPr lang="en-US" sz="2000" b="1" dirty="0" smtClean="0"/>
              <a:t>Loss </a:t>
            </a:r>
            <a:r>
              <a:rPr lang="en-US" sz="2000" b="1" dirty="0"/>
              <a:t>tolerant </a:t>
            </a:r>
            <a:r>
              <a:rPr lang="en-US" sz="2000" b="1" dirty="0" err="1"/>
              <a:t>vs</a:t>
            </a:r>
            <a:r>
              <a:rPr lang="en-US" sz="2000" b="1" dirty="0"/>
              <a:t> guaranteed delivery</a:t>
            </a:r>
          </a:p>
          <a:p>
            <a:pPr lvl="1"/>
            <a:r>
              <a:rPr lang="en-US" sz="2000" b="1" dirty="0"/>
              <a:t>Low latency </a:t>
            </a:r>
            <a:r>
              <a:rPr lang="en-US" sz="2000" b="1" dirty="0" err="1"/>
              <a:t>vs</a:t>
            </a:r>
            <a:r>
              <a:rPr lang="en-US" sz="2000" b="1" dirty="0"/>
              <a:t> high throughput</a:t>
            </a:r>
          </a:p>
          <a:p>
            <a:pPr lvl="1"/>
            <a:r>
              <a:rPr lang="en-US" sz="2000" b="1" dirty="0"/>
              <a:t>Dynamic prioritization</a:t>
            </a:r>
          </a:p>
          <a:p>
            <a:pPr lvl="1"/>
            <a:r>
              <a:rPr lang="en-US" sz="2000" b="1" dirty="0"/>
              <a:t>Flow can be modified at runtime</a:t>
            </a:r>
          </a:p>
          <a:p>
            <a:pPr lvl="1"/>
            <a:r>
              <a:rPr lang="en-US" sz="2000" b="1" dirty="0"/>
              <a:t>Back pressure</a:t>
            </a:r>
          </a:p>
          <a:p>
            <a:r>
              <a:rPr lang="en-US" sz="2400" b="1" dirty="0"/>
              <a:t>Data Provenance</a:t>
            </a:r>
          </a:p>
          <a:p>
            <a:r>
              <a:rPr lang="en-US" sz="2400" b="1" dirty="0" smtClean="0"/>
              <a:t>Highly Extensible</a:t>
            </a:r>
            <a:endParaRPr lang="en-US" sz="2400" b="1" dirty="0"/>
          </a:p>
          <a:p>
            <a:r>
              <a:rPr lang="en-US" sz="2400" b="1" dirty="0" smtClean="0"/>
              <a:t>Secure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81000"/>
            <a:ext cx="2362200" cy="9921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588051"/>
            <a:ext cx="3698318" cy="219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51723"/>
      </p:ext>
    </p:extLst>
  </p:cSld>
  <p:clrMapOvr>
    <a:masterClrMapping/>
  </p:clrMapOvr>
</p:sld>
</file>

<file path=ppt/theme/theme1.xml><?xml version="1.0" encoding="utf-8"?>
<a:theme xmlns:a="http://schemas.openxmlformats.org/drawingml/2006/main" name="TM01018455">
  <a:themeElements>
    <a:clrScheme name="Office Theme 1">
      <a:dk1>
        <a:srgbClr val="003366"/>
      </a:dk1>
      <a:lt1>
        <a:srgbClr val="FFFFFF"/>
      </a:lt1>
      <a:dk2>
        <a:srgbClr val="008080"/>
      </a:dk2>
      <a:lt2>
        <a:srgbClr val="FFCC66"/>
      </a:lt2>
      <a:accent1>
        <a:srgbClr val="3366CC"/>
      </a:accent1>
      <a:accent2>
        <a:srgbClr val="0099CC"/>
      </a:accent2>
      <a:accent3>
        <a:srgbClr val="AAC0C0"/>
      </a:accent3>
      <a:accent4>
        <a:srgbClr val="DADADA"/>
      </a:accent4>
      <a:accent5>
        <a:srgbClr val="ADB8E2"/>
      </a:accent5>
      <a:accent6>
        <a:srgbClr val="008AB9"/>
      </a:accent6>
      <a:hlink>
        <a:srgbClr val="999933"/>
      </a:hlink>
      <a:folHlink>
        <a:srgbClr val="009900"/>
      </a:folHlink>
    </a:clrScheme>
    <a:fontScheme name="Office Theme">
      <a:majorFont>
        <a:latin typeface="Garamond"/>
        <a:ea typeface="ＭＳ Ｐゴシック"/>
        <a:cs typeface=""/>
      </a:majorFont>
      <a:minorFont>
        <a:latin typeface="Garamond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3366"/>
        </a:dk1>
        <a:lt1>
          <a:srgbClr val="FFFFFF"/>
        </a:lt1>
        <a:dk2>
          <a:srgbClr val="008080"/>
        </a:dk2>
        <a:lt2>
          <a:srgbClr val="FFCC66"/>
        </a:lt2>
        <a:accent1>
          <a:srgbClr val="3366CC"/>
        </a:accent1>
        <a:accent2>
          <a:srgbClr val="0099CC"/>
        </a:accent2>
        <a:accent3>
          <a:srgbClr val="AAC0C0"/>
        </a:accent3>
        <a:accent4>
          <a:srgbClr val="DADADA"/>
        </a:accent4>
        <a:accent5>
          <a:srgbClr val="ADB8E2"/>
        </a:accent5>
        <a:accent6>
          <a:srgbClr val="008AB9"/>
        </a:accent6>
        <a:hlink>
          <a:srgbClr val="99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100000"/>
        </a:dk1>
        <a:lt1>
          <a:srgbClr val="FFFFFF"/>
        </a:lt1>
        <a:dk2>
          <a:srgbClr val="800000"/>
        </a:dk2>
        <a:lt2>
          <a:srgbClr val="FFCC66"/>
        </a:lt2>
        <a:accent1>
          <a:srgbClr val="003366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AAADB8"/>
        </a:accent5>
        <a:accent6>
          <a:srgbClr val="8A5C2D"/>
        </a:accent6>
        <a:hlink>
          <a:srgbClr val="336699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666633"/>
        </a:dk1>
        <a:lt1>
          <a:srgbClr val="FFFFFF"/>
        </a:lt1>
        <a:dk2>
          <a:srgbClr val="CC9900"/>
        </a:dk2>
        <a:lt2>
          <a:srgbClr val="DDDDDD"/>
        </a:lt2>
        <a:accent1>
          <a:srgbClr val="CC6600"/>
        </a:accent1>
        <a:accent2>
          <a:srgbClr val="996633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8A5C2D"/>
        </a:accent6>
        <a:hlink>
          <a:srgbClr val="6633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TM01018455</Template>
  <TotalTime>4276</TotalTime>
  <Words>618</Words>
  <Application>Microsoft Macintosh PowerPoint</Application>
  <PresentationFormat>On-screen Show (4:3)</PresentationFormat>
  <Paragraphs>126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TM01018455</vt:lpstr>
      <vt:lpstr>Wicked Cool Apache Java Projects  … and so can you!</vt:lpstr>
      <vt:lpstr>Agenda </vt:lpstr>
      <vt:lpstr>Who dat? </vt:lpstr>
      <vt:lpstr>The Apache Software Foundation  (ASF)</vt:lpstr>
      <vt:lpstr>ASF Project Organization </vt:lpstr>
      <vt:lpstr>Wicked Cool Apache Java Projects</vt:lpstr>
      <vt:lpstr>Apache Groovy</vt:lpstr>
      <vt:lpstr>Apache Tinkerpop</vt:lpstr>
      <vt:lpstr>Apache NiFi</vt:lpstr>
      <vt:lpstr>Apache Beam</vt:lpstr>
      <vt:lpstr>Apache Streams (incubating)</vt:lpstr>
      <vt:lpstr>Let’s Get Involved!</vt:lpstr>
      <vt:lpstr>How to get started </vt:lpstr>
      <vt:lpstr>Contribute! </vt:lpstr>
      <vt:lpstr>Thank You!</vt:lpstr>
    </vt:vector>
  </TitlesOfParts>
  <Manager/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Wicked Cool Apache Java Projects  … and so can you!</dc:title>
  <dc:subject/>
  <dc:creator/>
  <cp:keywords/>
  <dc:description/>
  <cp:lastModifiedBy>Matthew Burgess</cp:lastModifiedBy>
  <cp:revision>23</cp:revision>
  <cp:lastPrinted>1601-01-01T00:00:00Z</cp:lastPrinted>
  <dcterms:created xsi:type="dcterms:W3CDTF">2000-07-20T22:11:32Z</dcterms:created>
  <dcterms:modified xsi:type="dcterms:W3CDTF">2017-02-06T16:18:14Z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TC010184551033</vt:lpwstr>
  </property>
</Properties>
</file>