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7" r:id="rId6"/>
    <p:sldId id="262" r:id="rId7"/>
    <p:sldId id="272" r:id="rId8"/>
    <p:sldId id="263" r:id="rId9"/>
    <p:sldId id="276" r:id="rId10"/>
    <p:sldId id="265" r:id="rId11"/>
    <p:sldId id="266" r:id="rId12"/>
    <p:sldId id="268" r:id="rId13"/>
    <p:sldId id="274" r:id="rId14"/>
    <p:sldId id="273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0852528419649746"/>
          <c:y val="4.1668596723113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0"/>
                <c:pt idx="0">
                  <c:v>247585</c:v>
                </c:pt>
                <c:pt idx="1">
                  <c:v>182978</c:v>
                </c:pt>
                <c:pt idx="2">
                  <c:v>53567</c:v>
                </c:pt>
                <c:pt idx="3">
                  <c:v>23186</c:v>
                </c:pt>
                <c:pt idx="4">
                  <c:v>15194</c:v>
                </c:pt>
                <c:pt idx="5">
                  <c:v>5199</c:v>
                </c:pt>
                <c:pt idx="6">
                  <c:v>5152</c:v>
                </c:pt>
                <c:pt idx="7">
                  <c:v>2303</c:v>
                </c:pt>
                <c:pt idx="8">
                  <c:v>2110</c:v>
                </c:pt>
                <c:pt idx="9">
                  <c:v>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C-4F56-9EBE-FD46A960A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RIGHE</a:t>
            </a:r>
          </a:p>
        </c:rich>
      </c:tx>
      <c:layout>
        <c:manualLayout>
          <c:xMode val="edge"/>
          <c:yMode val="edge"/>
          <c:x val="0.23189906834074386"/>
          <c:y val="4.83518798538275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20"/>
                <c:pt idx="0">
                  <c:v>8191</c:v>
                </c:pt>
                <c:pt idx="1">
                  <c:v>31791</c:v>
                </c:pt>
                <c:pt idx="2">
                  <c:v>44612</c:v>
                </c:pt>
                <c:pt idx="3">
                  <c:v>54034</c:v>
                </c:pt>
                <c:pt idx="4">
                  <c:v>60693</c:v>
                </c:pt>
                <c:pt idx="5">
                  <c:v>40357</c:v>
                </c:pt>
                <c:pt idx="6">
                  <c:v>34593</c:v>
                </c:pt>
                <c:pt idx="7">
                  <c:v>29554</c:v>
                </c:pt>
                <c:pt idx="8">
                  <c:v>26942</c:v>
                </c:pt>
                <c:pt idx="9">
                  <c:v>19451</c:v>
                </c:pt>
                <c:pt idx="10">
                  <c:v>18469</c:v>
                </c:pt>
                <c:pt idx="11">
                  <c:v>13688</c:v>
                </c:pt>
                <c:pt idx="12">
                  <c:v>12277</c:v>
                </c:pt>
                <c:pt idx="13">
                  <c:v>9821</c:v>
                </c:pt>
                <c:pt idx="14">
                  <c:v>11623</c:v>
                </c:pt>
                <c:pt idx="15">
                  <c:v>7980</c:v>
                </c:pt>
                <c:pt idx="16">
                  <c:v>7523</c:v>
                </c:pt>
                <c:pt idx="17">
                  <c:v>6268</c:v>
                </c:pt>
                <c:pt idx="18">
                  <c:v>7170</c:v>
                </c:pt>
                <c:pt idx="19">
                  <c:v>5448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3-4124-B382-4F3E88CF5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nulli per tabella</a:t>
            </a:r>
          </a:p>
        </c:rich>
      </c:tx>
      <c:layout>
        <c:manualLayout>
          <c:xMode val="edge"/>
          <c:yMode val="edge"/>
          <c:x val="0.13316339892103288"/>
          <c:y val="3.5897435897435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distrNullValues!$A$2:$A$11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distrNullValues!$B$2:$B$11</c:f>
              <c:numCache>
                <c:formatCode>General</c:formatCode>
                <c:ptCount val="10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3-4CEF-8A09-464209727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9765312"/>
        <c:axId val="599769248"/>
      </c:barChart>
      <c:catAx>
        <c:axId val="599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9248"/>
        <c:crosses val="autoZero"/>
        <c:auto val="1"/>
        <c:lblAlgn val="ctr"/>
        <c:lblOffset val="100"/>
        <c:noMultiLvlLbl val="0"/>
      </c:catAx>
      <c:valAx>
        <c:axId val="59976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976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sul totale dei valori della tabella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distrPercNullValues!$B$2:$B$59</c:f>
              <c:strCache>
                <c:ptCount val="10"/>
                <c:pt idx="0">
                  <c:v>0%</c:v>
                </c:pt>
                <c:pt idx="1">
                  <c:v>2%</c:v>
                </c:pt>
                <c:pt idx="2">
                  <c:v>12%</c:v>
                </c:pt>
                <c:pt idx="3">
                  <c:v>15%</c:v>
                </c:pt>
                <c:pt idx="4">
                  <c:v>16%</c:v>
                </c:pt>
                <c:pt idx="5">
                  <c:v>17%</c:v>
                </c:pt>
                <c:pt idx="6">
                  <c:v>18%</c:v>
                </c:pt>
                <c:pt idx="7">
                  <c:v>20%</c:v>
                </c:pt>
                <c:pt idx="8">
                  <c:v>22%</c:v>
                </c:pt>
                <c:pt idx="9">
                  <c:v>25%</c:v>
                </c:pt>
              </c:strCache>
            </c:strRef>
          </c:cat>
          <c:val>
            <c:numRef>
              <c:f>distrPercNullValues!$C$2:$C$59</c:f>
              <c:numCache>
                <c:formatCode>General</c:formatCode>
                <c:ptCount val="10"/>
                <c:pt idx="0">
                  <c:v>308857</c:v>
                </c:pt>
                <c:pt idx="1">
                  <c:v>6960</c:v>
                </c:pt>
                <c:pt idx="2">
                  <c:v>11909</c:v>
                </c:pt>
                <c:pt idx="3">
                  <c:v>11345</c:v>
                </c:pt>
                <c:pt idx="4">
                  <c:v>25866</c:v>
                </c:pt>
                <c:pt idx="5">
                  <c:v>15107</c:v>
                </c:pt>
                <c:pt idx="6">
                  <c:v>12391</c:v>
                </c:pt>
                <c:pt idx="7">
                  <c:v>20696</c:v>
                </c:pt>
                <c:pt idx="8">
                  <c:v>9139</c:v>
                </c:pt>
                <c:pt idx="9">
                  <c:v>10298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8E-40A2-A922-6256BF14FD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05805744"/>
        <c:axId val="805805088"/>
      </c:barChart>
      <c:catAx>
        <c:axId val="80580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5805088"/>
        <c:crosses val="autoZero"/>
        <c:auto val="1"/>
        <c:lblAlgn val="ctr"/>
        <c:lblOffset val="100"/>
        <c:noMultiLvlLbl val="0"/>
      </c:catAx>
      <c:valAx>
        <c:axId val="80580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580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nulli per colonna</a:t>
            </a:r>
          </a:p>
        </c:rich>
      </c:tx>
      <c:layout>
        <c:manualLayout>
          <c:xMode val="edge"/>
          <c:yMode val="edge"/>
          <c:x val="0.15098323076253045"/>
          <c:y val="3.076921529296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'distrNullValues-4Col'!$A$2:$A$54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'distrNullValues-4Col'!$B$2:$B$54</c:f>
              <c:numCache>
                <c:formatCode>General</c:formatCode>
                <c:ptCount val="10"/>
                <c:pt idx="0">
                  <c:v>1895099</c:v>
                </c:pt>
                <c:pt idx="1">
                  <c:v>143777</c:v>
                </c:pt>
                <c:pt idx="2">
                  <c:v>44748</c:v>
                </c:pt>
                <c:pt idx="3">
                  <c:v>51828</c:v>
                </c:pt>
                <c:pt idx="4">
                  <c:v>46123</c:v>
                </c:pt>
                <c:pt idx="5">
                  <c:v>30787</c:v>
                </c:pt>
                <c:pt idx="6">
                  <c:v>28202</c:v>
                </c:pt>
                <c:pt idx="7">
                  <c:v>20260</c:v>
                </c:pt>
                <c:pt idx="8">
                  <c:v>14116</c:v>
                </c:pt>
                <c:pt idx="9">
                  <c:v>12852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7-4EDC-B1CC-1103DA85AA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911800"/>
        <c:axId val="582917704"/>
      </c:barChart>
      <c:catAx>
        <c:axId val="582911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2917704"/>
        <c:crosses val="autoZero"/>
        <c:auto val="1"/>
        <c:lblAlgn val="ctr"/>
        <c:lblOffset val="100"/>
        <c:noMultiLvlLbl val="0"/>
      </c:catAx>
      <c:valAx>
        <c:axId val="582917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911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sul totale dei valori della colonna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'distrPercNullValues-4Col'!$B$2:$B$102</c:f>
              <c:strCache>
                <c:ptCount val="10"/>
                <c:pt idx="0">
                  <c:v>0%</c:v>
                </c:pt>
                <c:pt idx="1">
                  <c:v>4%</c:v>
                </c:pt>
                <c:pt idx="2">
                  <c:v>5%</c:v>
                </c:pt>
                <c:pt idx="3">
                  <c:v>20%</c:v>
                </c:pt>
                <c:pt idx="4">
                  <c:v>50%</c:v>
                </c:pt>
                <c:pt idx="5">
                  <c:v>60%</c:v>
                </c:pt>
                <c:pt idx="6">
                  <c:v>66%</c:v>
                </c:pt>
                <c:pt idx="7">
                  <c:v>71%</c:v>
                </c:pt>
                <c:pt idx="8">
                  <c:v>75%</c:v>
                </c:pt>
                <c:pt idx="9">
                  <c:v>100%</c:v>
                </c:pt>
              </c:strCache>
            </c:strRef>
          </c:cat>
          <c:val>
            <c:numRef>
              <c:f>'distrPercNullValues-4Col'!$C$2:$C$102</c:f>
              <c:numCache>
                <c:formatCode>General</c:formatCode>
                <c:ptCount val="10"/>
                <c:pt idx="0">
                  <c:v>1896569</c:v>
                </c:pt>
                <c:pt idx="1">
                  <c:v>21252</c:v>
                </c:pt>
                <c:pt idx="2">
                  <c:v>18002</c:v>
                </c:pt>
                <c:pt idx="3">
                  <c:v>18891</c:v>
                </c:pt>
                <c:pt idx="4">
                  <c:v>25120</c:v>
                </c:pt>
                <c:pt idx="5">
                  <c:v>22165</c:v>
                </c:pt>
                <c:pt idx="6">
                  <c:v>36451</c:v>
                </c:pt>
                <c:pt idx="7">
                  <c:v>15881</c:v>
                </c:pt>
                <c:pt idx="8">
                  <c:v>16731</c:v>
                </c:pt>
                <c:pt idx="9">
                  <c:v>23146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F-40CE-B8DC-3E45AFD99A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9999768"/>
        <c:axId val="589991896"/>
      </c:barChart>
      <c:catAx>
        <c:axId val="589999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9991896"/>
        <c:crosses val="autoZero"/>
        <c:auto val="1"/>
        <c:lblAlgn val="ctr"/>
        <c:lblOffset val="100"/>
        <c:noMultiLvlLbl val="0"/>
      </c:catAx>
      <c:valAx>
        <c:axId val="589991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999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DISTINTI PER COLONNA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'distrDistValues - 4Col'!$A$2:$A$102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100</c:v>
                </c:pt>
              </c:numCache>
            </c:numRef>
          </c:cat>
          <c:val>
            <c:numRef>
              <c:f>'distrDistValues - 4Col'!$B$2:$B$102</c:f>
              <c:numCache>
                <c:formatCode>General</c:formatCode>
                <c:ptCount val="40"/>
                <c:pt idx="0">
                  <c:v>23146</c:v>
                </c:pt>
                <c:pt idx="1">
                  <c:v>125842</c:v>
                </c:pt>
                <c:pt idx="2">
                  <c:v>239021</c:v>
                </c:pt>
                <c:pt idx="3">
                  <c:v>242923</c:v>
                </c:pt>
                <c:pt idx="4">
                  <c:v>219408</c:v>
                </c:pt>
                <c:pt idx="5">
                  <c:v>222610</c:v>
                </c:pt>
                <c:pt idx="6">
                  <c:v>226810</c:v>
                </c:pt>
                <c:pt idx="7">
                  <c:v>168539</c:v>
                </c:pt>
                <c:pt idx="8">
                  <c:v>136986</c:v>
                </c:pt>
                <c:pt idx="9">
                  <c:v>102766</c:v>
                </c:pt>
                <c:pt idx="10">
                  <c:v>86891</c:v>
                </c:pt>
                <c:pt idx="11">
                  <c:v>67001</c:v>
                </c:pt>
                <c:pt idx="12">
                  <c:v>59476</c:v>
                </c:pt>
                <c:pt idx="13">
                  <c:v>45858</c:v>
                </c:pt>
                <c:pt idx="14">
                  <c:v>39816</c:v>
                </c:pt>
                <c:pt idx="15">
                  <c:v>32311</c:v>
                </c:pt>
                <c:pt idx="16">
                  <c:v>31638</c:v>
                </c:pt>
                <c:pt idx="17">
                  <c:v>24123</c:v>
                </c:pt>
                <c:pt idx="18">
                  <c:v>20845</c:v>
                </c:pt>
                <c:pt idx="19">
                  <c:v>16786</c:v>
                </c:pt>
                <c:pt idx="20">
                  <c:v>16896</c:v>
                </c:pt>
                <c:pt idx="21">
                  <c:v>13555</c:v>
                </c:pt>
                <c:pt idx="22">
                  <c:v>13607</c:v>
                </c:pt>
                <c:pt idx="23">
                  <c:v>11961</c:v>
                </c:pt>
                <c:pt idx="24">
                  <c:v>10933</c:v>
                </c:pt>
                <c:pt idx="25">
                  <c:v>9638</c:v>
                </c:pt>
                <c:pt idx="26">
                  <c:v>9503</c:v>
                </c:pt>
                <c:pt idx="27">
                  <c:v>7245</c:v>
                </c:pt>
                <c:pt idx="28">
                  <c:v>6736</c:v>
                </c:pt>
                <c:pt idx="29">
                  <c:v>6491</c:v>
                </c:pt>
                <c:pt idx="30">
                  <c:v>6901</c:v>
                </c:pt>
                <c:pt idx="31">
                  <c:v>6912</c:v>
                </c:pt>
                <c:pt idx="32">
                  <c:v>6995</c:v>
                </c:pt>
                <c:pt idx="33">
                  <c:v>6061</c:v>
                </c:pt>
                <c:pt idx="34">
                  <c:v>5337</c:v>
                </c:pt>
                <c:pt idx="35">
                  <c:v>4946</c:v>
                </c:pt>
                <c:pt idx="36">
                  <c:v>4465</c:v>
                </c:pt>
                <c:pt idx="37">
                  <c:v>3894</c:v>
                </c:pt>
                <c:pt idx="38">
                  <c:v>3534</c:v>
                </c:pt>
                <c:pt idx="39">
                  <c:v>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C-4BAC-BA9D-2AE0737CF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036216"/>
        <c:axId val="883038512"/>
      </c:barChart>
      <c:catAx>
        <c:axId val="88303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3038512"/>
        <c:crosses val="autoZero"/>
        <c:auto val="1"/>
        <c:lblAlgn val="ctr"/>
        <c:lblOffset val="100"/>
        <c:noMultiLvlLbl val="0"/>
      </c:catAx>
      <c:valAx>
        <c:axId val="8830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303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b="1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DISTINTI PER TABELLA</a:t>
            </a:r>
            <a:endParaRPr lang="it-IT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'distrDistValues - 4Tab'!$A$2:$A$774</c:f>
              <c:numCache>
                <c:formatCode>General</c:formatCode>
                <c:ptCount val="10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101</c:v>
                </c:pt>
                <c:pt idx="98">
                  <c:v>102</c:v>
                </c:pt>
                <c:pt idx="99">
                  <c:v>105</c:v>
                </c:pt>
              </c:numCache>
            </c:numRef>
          </c:cat>
          <c:val>
            <c:numRef>
              <c:f>'distrDistValues - 4Tab'!$B$2:$B$774</c:f>
              <c:numCache>
                <c:formatCode>General</c:formatCode>
                <c:ptCount val="100"/>
                <c:pt idx="0">
                  <c:v>1380</c:v>
                </c:pt>
                <c:pt idx="1">
                  <c:v>2697</c:v>
                </c:pt>
                <c:pt idx="2">
                  <c:v>5012</c:v>
                </c:pt>
                <c:pt idx="3">
                  <c:v>8533</c:v>
                </c:pt>
                <c:pt idx="4">
                  <c:v>10653</c:v>
                </c:pt>
                <c:pt idx="5">
                  <c:v>14041</c:v>
                </c:pt>
                <c:pt idx="6">
                  <c:v>15109</c:v>
                </c:pt>
                <c:pt idx="7">
                  <c:v>15618</c:v>
                </c:pt>
                <c:pt idx="8">
                  <c:v>18728</c:v>
                </c:pt>
                <c:pt idx="9">
                  <c:v>30984</c:v>
                </c:pt>
                <c:pt idx="10">
                  <c:v>13068</c:v>
                </c:pt>
                <c:pt idx="11">
                  <c:v>26328</c:v>
                </c:pt>
                <c:pt idx="12">
                  <c:v>28632</c:v>
                </c:pt>
                <c:pt idx="13">
                  <c:v>13518</c:v>
                </c:pt>
                <c:pt idx="14">
                  <c:v>15022</c:v>
                </c:pt>
                <c:pt idx="15">
                  <c:v>23113</c:v>
                </c:pt>
                <c:pt idx="16">
                  <c:v>14877</c:v>
                </c:pt>
                <c:pt idx="17">
                  <c:v>12529</c:v>
                </c:pt>
                <c:pt idx="18">
                  <c:v>16518</c:v>
                </c:pt>
                <c:pt idx="19">
                  <c:v>12470</c:v>
                </c:pt>
                <c:pt idx="20">
                  <c:v>10342</c:v>
                </c:pt>
                <c:pt idx="21">
                  <c:v>12714</c:v>
                </c:pt>
                <c:pt idx="22">
                  <c:v>9342</c:v>
                </c:pt>
                <c:pt idx="23">
                  <c:v>8346</c:v>
                </c:pt>
                <c:pt idx="24">
                  <c:v>8814</c:v>
                </c:pt>
                <c:pt idx="25">
                  <c:v>7901</c:v>
                </c:pt>
                <c:pt idx="26">
                  <c:v>6349</c:v>
                </c:pt>
                <c:pt idx="27">
                  <c:v>7157</c:v>
                </c:pt>
                <c:pt idx="28">
                  <c:v>6217</c:v>
                </c:pt>
                <c:pt idx="29">
                  <c:v>5743</c:v>
                </c:pt>
                <c:pt idx="30">
                  <c:v>5485</c:v>
                </c:pt>
                <c:pt idx="31">
                  <c:v>5083</c:v>
                </c:pt>
                <c:pt idx="32">
                  <c:v>4735</c:v>
                </c:pt>
                <c:pt idx="33">
                  <c:v>5013</c:v>
                </c:pt>
                <c:pt idx="34">
                  <c:v>4082</c:v>
                </c:pt>
                <c:pt idx="35">
                  <c:v>3958</c:v>
                </c:pt>
                <c:pt idx="36">
                  <c:v>3915</c:v>
                </c:pt>
                <c:pt idx="37">
                  <c:v>3823</c:v>
                </c:pt>
                <c:pt idx="38">
                  <c:v>3456</c:v>
                </c:pt>
                <c:pt idx="39">
                  <c:v>3735</c:v>
                </c:pt>
                <c:pt idx="40">
                  <c:v>3175</c:v>
                </c:pt>
                <c:pt idx="41">
                  <c:v>3374</c:v>
                </c:pt>
                <c:pt idx="42">
                  <c:v>3277</c:v>
                </c:pt>
                <c:pt idx="43">
                  <c:v>3033</c:v>
                </c:pt>
                <c:pt idx="44">
                  <c:v>2821</c:v>
                </c:pt>
                <c:pt idx="45">
                  <c:v>3051</c:v>
                </c:pt>
                <c:pt idx="46">
                  <c:v>2503</c:v>
                </c:pt>
                <c:pt idx="47">
                  <c:v>2417</c:v>
                </c:pt>
                <c:pt idx="48">
                  <c:v>2360</c:v>
                </c:pt>
                <c:pt idx="49">
                  <c:v>2376</c:v>
                </c:pt>
                <c:pt idx="50">
                  <c:v>2232</c:v>
                </c:pt>
                <c:pt idx="51">
                  <c:v>2267</c:v>
                </c:pt>
                <c:pt idx="52">
                  <c:v>2198</c:v>
                </c:pt>
                <c:pt idx="53">
                  <c:v>2050</c:v>
                </c:pt>
                <c:pt idx="54">
                  <c:v>1849</c:v>
                </c:pt>
                <c:pt idx="55">
                  <c:v>1735</c:v>
                </c:pt>
                <c:pt idx="56">
                  <c:v>1722</c:v>
                </c:pt>
                <c:pt idx="57">
                  <c:v>1894</c:v>
                </c:pt>
                <c:pt idx="58">
                  <c:v>1590</c:v>
                </c:pt>
                <c:pt idx="59">
                  <c:v>1562</c:v>
                </c:pt>
                <c:pt idx="60">
                  <c:v>1519</c:v>
                </c:pt>
                <c:pt idx="61">
                  <c:v>1511</c:v>
                </c:pt>
                <c:pt idx="62">
                  <c:v>1366</c:v>
                </c:pt>
                <c:pt idx="63">
                  <c:v>1367</c:v>
                </c:pt>
                <c:pt idx="64">
                  <c:v>1285</c:v>
                </c:pt>
                <c:pt idx="65">
                  <c:v>1331</c:v>
                </c:pt>
                <c:pt idx="66">
                  <c:v>1271</c:v>
                </c:pt>
                <c:pt idx="67">
                  <c:v>1203</c:v>
                </c:pt>
                <c:pt idx="68">
                  <c:v>1174</c:v>
                </c:pt>
                <c:pt idx="69">
                  <c:v>1233</c:v>
                </c:pt>
                <c:pt idx="70">
                  <c:v>1131</c:v>
                </c:pt>
                <c:pt idx="71">
                  <c:v>1088</c:v>
                </c:pt>
                <c:pt idx="72">
                  <c:v>1153</c:v>
                </c:pt>
                <c:pt idx="73">
                  <c:v>1071</c:v>
                </c:pt>
                <c:pt idx="74">
                  <c:v>1000</c:v>
                </c:pt>
                <c:pt idx="75">
                  <c:v>1139</c:v>
                </c:pt>
                <c:pt idx="76">
                  <c:v>952</c:v>
                </c:pt>
                <c:pt idx="77">
                  <c:v>937</c:v>
                </c:pt>
                <c:pt idx="78">
                  <c:v>929</c:v>
                </c:pt>
                <c:pt idx="79">
                  <c:v>849</c:v>
                </c:pt>
                <c:pt idx="80">
                  <c:v>901</c:v>
                </c:pt>
                <c:pt idx="81">
                  <c:v>909</c:v>
                </c:pt>
                <c:pt idx="82">
                  <c:v>823</c:v>
                </c:pt>
                <c:pt idx="83">
                  <c:v>818</c:v>
                </c:pt>
                <c:pt idx="84">
                  <c:v>819</c:v>
                </c:pt>
                <c:pt idx="85">
                  <c:v>788</c:v>
                </c:pt>
                <c:pt idx="86">
                  <c:v>783</c:v>
                </c:pt>
                <c:pt idx="87">
                  <c:v>795</c:v>
                </c:pt>
                <c:pt idx="88">
                  <c:v>690</c:v>
                </c:pt>
                <c:pt idx="89">
                  <c:v>717</c:v>
                </c:pt>
                <c:pt idx="90">
                  <c:v>776</c:v>
                </c:pt>
                <c:pt idx="91">
                  <c:v>652</c:v>
                </c:pt>
                <c:pt idx="92">
                  <c:v>668</c:v>
                </c:pt>
                <c:pt idx="93">
                  <c:v>844</c:v>
                </c:pt>
                <c:pt idx="94">
                  <c:v>625</c:v>
                </c:pt>
                <c:pt idx="95">
                  <c:v>634</c:v>
                </c:pt>
                <c:pt idx="96">
                  <c:v>757</c:v>
                </c:pt>
                <c:pt idx="97">
                  <c:v>631</c:v>
                </c:pt>
                <c:pt idx="98">
                  <c:v>654</c:v>
                </c:pt>
                <c:pt idx="99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B-47DE-9C65-A218FC167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79616"/>
        <c:axId val="438674368"/>
      </c:barChart>
      <c:catAx>
        <c:axId val="43867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74368"/>
        <c:crosses val="autoZero"/>
        <c:auto val="1"/>
        <c:lblAlgn val="ctr"/>
        <c:lblOffset val="100"/>
        <c:noMultiLvlLbl val="0"/>
      </c:catAx>
      <c:valAx>
        <c:axId val="43867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7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A9B1A75-3C1C-48E4-9FA3-74B419C3B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ID- Progetto #1 - S.V. PAPETTI, M.C. PASCALE e M. PASCALE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FD3936-80F4-4C84-A5DE-D1CD78FC71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347ED-9AAE-496D-B40B-672DFC5BB55B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7816E2-D8B3-44F6-822E-0A1405C51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602AA2-2003-4AF6-B121-A4559B41DC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7EF0-07A4-4853-B6DA-8FE0D9359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286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ID- Progetto #1 - S.V. PAPETTI, M.C. PASCALE e M. PASCALE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0601-C660-45DB-962B-D045491F478F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1D15-2D08-4740-95C6-14D0117679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461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937C58-EDE9-4D3D-8D5F-B72D66A8426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89-CDE1-4282-B0FB-2D03CF3F38B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6DEB51-2197-4C9E-BF43-64FEA5B23A2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39409F-A3EA-4203-928C-886609AC4D2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92931D-BFB7-4023-83E3-67A8FFC02E7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AFE-F4BD-429F-A81E-307B6D1C2CC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F4D-5D95-434D-83D4-05D3BE97203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DFF8-DB7F-4FAB-B4FD-5ABE9A9FE9A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B977B-C3AB-42A6-AACB-87F5836446D7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639C-6C85-407A-AAD5-DD7A4D8E29A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ECFE65-3BC5-4CDF-ADEB-F8A7B37500FA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567F-1057-4C05-ABD0-0AB78CE9B11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6E0-05FF-441E-8339-58ACF0144BD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0916-ED93-4702-A852-326E58FAA2C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F5E-C34E-4077-8F39-916DA63B4BB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2415-EFBC-4ABF-8E0C-B756359371D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2FBB-3D3D-49DF-AE9F-0B02EF16994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2BC2-66E9-499E-949B-982B896A3A9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1852C-C807-428B-83B0-0A7C2F9A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404403"/>
            <a:ext cx="6132990" cy="182509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Progetto #1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4C70B-8ACD-4F23-A0F8-0D20BECC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229499"/>
            <a:ext cx="6132990" cy="1825095"/>
          </a:xfrm>
        </p:spPr>
        <p:txBody>
          <a:bodyPr>
            <a:noAutofit/>
          </a:bodyPr>
          <a:lstStyle/>
          <a:p>
            <a:r>
              <a:rPr lang="it-IT" dirty="0"/>
              <a:t>di</a:t>
            </a:r>
          </a:p>
          <a:p>
            <a:r>
              <a:rPr lang="it-IT" dirty="0"/>
              <a:t>Susanna Valentina Papetti</a:t>
            </a:r>
          </a:p>
          <a:p>
            <a:r>
              <a:rPr lang="it-IT" dirty="0"/>
              <a:t>Maria Carmela Pascale</a:t>
            </a:r>
          </a:p>
          <a:p>
            <a:r>
              <a:rPr lang="it-IT" dirty="0"/>
              <a:t>Michela Pascale</a:t>
            </a:r>
          </a:p>
        </p:txBody>
      </p:sp>
      <p:pic>
        <p:nvPicPr>
          <p:cNvPr id="16" name="Graphic 15" descr="Riunione">
            <a:extLst>
              <a:ext uri="{FF2B5EF4-FFF2-40B4-BE49-F238E27FC236}">
                <a16:creationId xmlns:a16="http://schemas.microsoft.com/office/drawing/2014/main" id="{A95E44D5-0324-4E51-8964-9C7A0FD0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14B81FF-5190-4DA3-9598-ADDB76252B4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9E4E1AB-88A7-4EA0-804E-993A77CD2590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2F820DA-4B9B-4B0C-ADE8-2C380732C4E1}"/>
              </a:ext>
            </a:extLst>
          </p:cNvPr>
          <p:cNvCxnSpPr>
            <a:cxnSpLocks/>
          </p:cNvCxnSpPr>
          <p:nvPr/>
        </p:nvCxnSpPr>
        <p:spPr>
          <a:xfrm flipV="1">
            <a:off x="5946915" y="3124865"/>
            <a:ext cx="1961325" cy="88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04C56E6E-F29F-4B26-A2C7-E0F86800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9758"/>
              </p:ext>
            </p:extLst>
          </p:nvPr>
        </p:nvGraphicFramePr>
        <p:xfrm>
          <a:off x="8063718" y="4554110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Coordinates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F4A01C5-7CFD-40BD-A57C-FFC673CC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0767"/>
              </p:ext>
            </p:extLst>
          </p:nvPr>
        </p:nvGraphicFramePr>
        <p:xfrm>
          <a:off x="8063718" y="2573685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isHeader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cleanedText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ED08CD1-6880-4A0C-B8B9-2C7A316F8B58}"/>
              </a:ext>
            </a:extLst>
          </p:cNvPr>
          <p:cNvCxnSpPr>
            <a:cxnSpLocks/>
          </p:cNvCxnSpPr>
          <p:nvPr/>
        </p:nvCxnSpPr>
        <p:spPr>
          <a:xfrm>
            <a:off x="3872949" y="3795425"/>
            <a:ext cx="0" cy="644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ella 14">
            <a:extLst>
              <a:ext uri="{FF2B5EF4-FFF2-40B4-BE49-F238E27FC236}">
                <a16:creationId xmlns:a16="http://schemas.microsoft.com/office/drawing/2014/main" id="{94FBD6CB-8FFB-4ECC-9A03-76E5E516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59173"/>
              </p:ext>
            </p:extLst>
          </p:nvPr>
        </p:nvGraphicFramePr>
        <p:xfrm>
          <a:off x="2787375" y="4554110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MaxDimension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8A3F914-2631-4BD4-8594-9859E2916E3A}"/>
              </a:ext>
            </a:extLst>
          </p:cNvPr>
          <p:cNvSpPr txBox="1"/>
          <p:nvPr/>
        </p:nvSpPr>
        <p:spPr>
          <a:xfrm flipH="1">
            <a:off x="6629400" y="2557762"/>
            <a:ext cx="1917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latin typeface="Calibri" panose="020F0502020204030204" pitchFamily="34" charset="0"/>
                <a:cs typeface="Calibri" panose="020F0502020204030204" pitchFamily="34" charset="0"/>
              </a:rPr>
              <a:t>Collection&lt;Cell&gt; </a:t>
            </a:r>
            <a:r>
              <a:rPr lang="it-IT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collectionCells</a:t>
            </a:r>
            <a:endParaRPr lang="it-IT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A44AE42-CF2A-496C-8B9E-CC2743A139E4}"/>
              </a:ext>
            </a:extLst>
          </p:cNvPr>
          <p:cNvSpPr txBox="1"/>
          <p:nvPr/>
        </p:nvSpPr>
        <p:spPr>
          <a:xfrm flipH="1">
            <a:off x="744326" y="1333520"/>
            <a:ext cx="684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 Java per ogni oggetto del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C53415F-0D15-4E46-93C5-0F58FF49E45B}"/>
              </a:ext>
            </a:extLst>
          </p:cNvPr>
          <p:cNvCxnSpPr>
            <a:cxnSpLocks/>
          </p:cNvCxnSpPr>
          <p:nvPr/>
        </p:nvCxnSpPr>
        <p:spPr>
          <a:xfrm>
            <a:off x="9113951" y="3795425"/>
            <a:ext cx="0" cy="644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ella 25">
            <a:extLst>
              <a:ext uri="{FF2B5EF4-FFF2-40B4-BE49-F238E27FC236}">
                <a16:creationId xmlns:a16="http://schemas.microsoft.com/office/drawing/2014/main" id="{B42B26D8-87DE-4237-B96A-4E388759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67719"/>
              </p:ext>
            </p:extLst>
          </p:nvPr>
        </p:nvGraphicFramePr>
        <p:xfrm>
          <a:off x="1950518" y="2568605"/>
          <a:ext cx="384486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44862">
                  <a:extLst>
                    <a:ext uri="{9D8B030D-6E8A-4147-A177-3AD203B41FA5}">
                      <a16:colId xmlns:a16="http://schemas.microsoft.com/office/drawing/2014/main" val="274873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columnsMap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List&lt;Cell&gt;&gt;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4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createCells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24207"/>
                  </a:ext>
                </a:extLst>
              </a:tr>
            </a:tbl>
          </a:graphicData>
        </a:graphic>
      </p:graphicFrame>
      <p:sp>
        <p:nvSpPr>
          <p:cNvPr id="16" name="Segnaposto piè di pagina 1">
            <a:extLst>
              <a:ext uri="{FF2B5EF4-FFF2-40B4-BE49-F238E27FC236}">
                <a16:creationId xmlns:a16="http://schemas.microsoft.com/office/drawing/2014/main" id="{9966A772-81A2-4143-BCD2-269F42D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egnaposto numero diapositiva 2">
            <a:extLst>
              <a:ext uri="{FF2B5EF4-FFF2-40B4-BE49-F238E27FC236}">
                <a16:creationId xmlns:a16="http://schemas.microsoft.com/office/drawing/2014/main" id="{959693D8-AF5B-4536-9CE8-46A00244C152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0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9E4E1AB-88A7-4EA0-804E-993A77CD2590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088F59-D196-4847-8187-478FAF58B2A5}"/>
              </a:ext>
            </a:extLst>
          </p:cNvPr>
          <p:cNvSpPr txBox="1"/>
          <p:nvPr/>
        </p:nvSpPr>
        <p:spPr>
          <a:xfrm flipH="1">
            <a:off x="776353" y="1598564"/>
            <a:ext cx="106392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per l’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Utilizzo della libreria Lucene (che indicizza documenti)</a:t>
            </a:r>
          </a:p>
          <a:p>
            <a:pPr lvl="2"/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I documenti sono rappresentati da colonne e le colonne sono costituite da celle.</a:t>
            </a:r>
          </a:p>
          <a:p>
            <a:pPr lvl="2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Si considerano come token i testi delle celle, che vengono portati in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LowerCase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per il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Lettura dell’indice e selezione di tutti i documenti che fanno matching con la query.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Creazione e inizializzazione della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set2count: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	- chiave: id del documento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	- valore: numero di tokens.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Ordinamento per valore della mappa set2count.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Selezione dei top-k documenti (scelta di k=3).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6832A76-23D4-40CA-8BEF-6BF208417C44}"/>
              </a:ext>
            </a:extLst>
          </p:cNvPr>
          <p:cNvCxnSpPr/>
          <p:nvPr/>
        </p:nvCxnSpPr>
        <p:spPr>
          <a:xfrm>
            <a:off x="2364413" y="2345635"/>
            <a:ext cx="0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A2D4F16B-A85D-4613-B548-EA59E4F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80E3BAB-A2C5-4604-BED1-EF950594E3F4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8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318" y="423009"/>
            <a:ext cx="7434070" cy="143228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Principali problemi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6C8DBA-D7B5-4A9A-845B-43FBEA62A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-1266906" y="2188762"/>
            <a:ext cx="6860373" cy="248285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84F41A9-1FD1-42D9-847C-F68411E6C937}"/>
              </a:ext>
            </a:extLst>
          </p:cNvPr>
          <p:cNvSpPr txBox="1">
            <a:spLocks/>
          </p:cNvSpPr>
          <p:nvPr/>
        </p:nvSpPr>
        <p:spPr>
          <a:xfrm>
            <a:off x="4081317" y="1857672"/>
            <a:ext cx="7434071" cy="4339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Lettura del dataset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algn="just">
              <a:buNone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-  parser del file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in oggetti Java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Soluzione: utilizzo della libreria Jackson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dei campi del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da considerare</a:t>
            </a:r>
          </a:p>
          <a:p>
            <a:pPr lvl="2" algn="just">
              <a:buFontTx/>
              <a:buChar char="-"/>
            </a:pP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Dimensione file (15 GB) e </a:t>
            </a:r>
            <a:r>
              <a:rPr lang="it-IT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di quando indicizzare:</a:t>
            </a:r>
          </a:p>
          <a:p>
            <a:pPr lvl="3" algn="just">
              <a:buFont typeface="Calibri" panose="020F0502020204030204" pitchFamily="34" charset="0"/>
              <a:buChar char="χ"/>
            </a:pPr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aver letto tutte le tabelle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la lettura (per ogni tabella)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di quando effettuare il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dell’indice:</a:t>
            </a:r>
          </a:p>
          <a:p>
            <a:pPr lvl="3" algn="just">
              <a:buFont typeface="Calibri" panose="020F0502020204030204" pitchFamily="34" charset="0"/>
              <a:buChar char="χ"/>
            </a:pPr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ogni tabella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un certo numero di tabelle (scelto: ogni 50.000)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CC3D5FCE-A5AB-49D9-8B52-8E64954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F93E5B34-A11B-459F-BC62-F9991988D6C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3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FF51E2-169D-4F85-A842-E8413F66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E2A6FF-057A-4920-923D-05A12E99E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OBIETTIVI E METRICHE DEGLI ESPERIMENTI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71489E10-CDB1-41FB-9C25-E933F7A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ID- Progetto #1 - S.V. PAPETTI, M.C. PASCALE e M. PASCALE</a:t>
            </a:r>
            <a:endParaRPr lang="en-US"/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8A4D6A42-249A-4334-88AD-FBA42B69CE6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76339FA2-4967-4E18-90F0-53040D30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15" y="1441450"/>
            <a:ext cx="6240713" cy="4697895"/>
          </a:xfrm>
        </p:spPr>
        <p:txBody>
          <a:bodyPr anchor="ctr">
            <a:normAutofit/>
          </a:bodyPr>
          <a:lstStyle/>
          <a:p>
            <a:pPr marL="342900" indent="-342900" algn="just"/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Obiettivo:</a:t>
            </a:r>
          </a:p>
          <a:p>
            <a:pPr marL="800100" lvl="1" indent="-342900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Valutare il costo dell’algoritmo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per ciascuna query.</a:t>
            </a:r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Metrica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di valutazione dell’algoritmo: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</a:p>
          <a:p>
            <a:pPr marL="800100" lvl="1" indent="-342900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TEMPO: tempo per accedere all’indice e per effettuare il merge. </a:t>
            </a:r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2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FDDFE7F4-D06C-4075-950B-91D8FB5F5608}"/>
              </a:ext>
            </a:extLst>
          </p:cNvPr>
          <p:cNvSpPr txBox="1">
            <a:spLocks/>
          </p:cNvSpPr>
          <p:nvPr/>
        </p:nvSpPr>
        <p:spPr>
          <a:xfrm>
            <a:off x="1209261" y="17597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</a:t>
            </a:r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7670D99-172B-41C4-B324-22E6270DE7D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45E7123E-64FF-49B7-AB86-CA547320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08406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8802EA-6797-4018-8426-5794C7654AC1}"/>
              </a:ext>
            </a:extLst>
          </p:cNvPr>
          <p:cNvSpPr txBox="1"/>
          <p:nvPr/>
        </p:nvSpPr>
        <p:spPr>
          <a:xfrm>
            <a:off x="2350683" y="1246086"/>
            <a:ext cx="3525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1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36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2020547 -&gt; 36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2162046 -&gt; 16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2162053 -&gt; 12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2162049 -&gt; 9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2020551 -&gt; 8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2.977 secondi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EC7993F-64A0-4235-B974-F2F66DA7A8BF}"/>
              </a:ext>
            </a:extLst>
          </p:cNvPr>
          <p:cNvSpPr txBox="1"/>
          <p:nvPr/>
        </p:nvSpPr>
        <p:spPr>
          <a:xfrm>
            <a:off x="2350683" y="3892749"/>
            <a:ext cx="3520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3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58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1040725 -&gt; 58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513443 -&gt; 54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751459 -&gt; 54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1666055 -&gt; 53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i="0" dirty="0">
                <a:effectLst/>
                <a:latin typeface="Segoe UI" panose="020B0502040204020203" pitchFamily="34" charset="0"/>
              </a:rPr>
              <a:t>1032820 -&gt; 52</a:t>
            </a:r>
          </a:p>
          <a:p>
            <a:r>
              <a:rPr lang="it-IT" dirty="0">
                <a:latin typeface="Segoe UI" panose="020B0502040204020203" pitchFamily="34" charset="0"/>
              </a:rPr>
              <a:t>…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4.98 secondi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AA4BF0-E815-4F3F-AF8C-08C0E00A7801}"/>
              </a:ext>
            </a:extLst>
          </p:cNvPr>
          <p:cNvSpPr txBox="1"/>
          <p:nvPr/>
        </p:nvSpPr>
        <p:spPr>
          <a:xfrm>
            <a:off x="6665125" y="1246086"/>
            <a:ext cx="3520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34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911039 -&gt; 34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911045 -&gt; 33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1613327 -&gt; 23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i="0" dirty="0">
                <a:effectLst/>
                <a:latin typeface="Segoe UI" panose="020B0502040204020203" pitchFamily="34" charset="0"/>
              </a:rPr>
              <a:t>1613321 -&gt; 22</a:t>
            </a:r>
          </a:p>
          <a:p>
            <a:r>
              <a:rPr lang="it-IT" dirty="0">
                <a:latin typeface="Segoe UI" panose="020B0502040204020203" pitchFamily="34" charset="0"/>
              </a:rPr>
              <a:t>…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1616427 -&gt; 6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3.766 secondi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746799B-D8FC-4961-82C5-9DADBCBD1BC4}"/>
              </a:ext>
            </a:extLst>
          </p:cNvPr>
          <p:cNvSpPr txBox="1"/>
          <p:nvPr/>
        </p:nvSpPr>
        <p:spPr>
          <a:xfrm>
            <a:off x="6676882" y="3892749"/>
            <a:ext cx="3508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4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74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35 -&gt; 74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1609985 -&gt; 74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127297 -&gt; 2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1 -&gt; 1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1596227 -&gt; 1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3.97 secondi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33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FDDFE7F4-D06C-4075-950B-91D8FB5F5608}"/>
              </a:ext>
            </a:extLst>
          </p:cNvPr>
          <p:cNvSpPr txBox="1">
            <a:spLocks/>
          </p:cNvSpPr>
          <p:nvPr/>
        </p:nvSpPr>
        <p:spPr>
          <a:xfrm>
            <a:off x="1209261" y="189224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</a:t>
            </a:r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7670D99-172B-41C4-B324-22E6270DE7D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45E7123E-64FF-49B7-AB86-CA547320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08406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7D0DF3-726C-4E1B-8DC6-D22252299212}"/>
              </a:ext>
            </a:extLst>
          </p:cNvPr>
          <p:cNvSpPr txBox="1"/>
          <p:nvPr/>
        </p:nvSpPr>
        <p:spPr>
          <a:xfrm>
            <a:off x="6682409" y="1656500"/>
            <a:ext cx="3520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6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 righe, con k= 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1079190 -&gt; 3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0.266 secondi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D84276-2BC5-41A0-BCC9-760EFDA41995}"/>
              </a:ext>
            </a:extLst>
          </p:cNvPr>
          <p:cNvSpPr txBox="1"/>
          <p:nvPr/>
        </p:nvSpPr>
        <p:spPr>
          <a:xfrm>
            <a:off x="6682409" y="3333912"/>
            <a:ext cx="3718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7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6101 righe, con k= 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1658829 -&gt; 6101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1733093 -&gt; 298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150654 -&gt; 224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378149 -&gt; 220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375895 -&gt; 212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354.381 secondi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E39423-2979-4046-BEB4-14BF90C8DDC0}"/>
              </a:ext>
            </a:extLst>
          </p:cNvPr>
          <p:cNvSpPr txBox="1"/>
          <p:nvPr/>
        </p:nvSpPr>
        <p:spPr>
          <a:xfrm flipH="1">
            <a:off x="1988902" y="2179750"/>
            <a:ext cx="3520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Esperimento 5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con 3 righe, con k=3: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131858 -&gt; 3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118640 -&gt; 1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238851 -&gt; 1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303434 -&gt; 1</a:t>
            </a:r>
          </a:p>
          <a:p>
            <a: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379191 -&gt; 1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Tempo impiegato: 0.352 secondi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6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1852C-C807-428B-83B0-0A7C2F9A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010" y="1603904"/>
            <a:ext cx="6132990" cy="182509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4C70B-8ACD-4F23-A0F8-0D20BECC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5010" y="3429000"/>
            <a:ext cx="6132990" cy="1825095"/>
          </a:xfrm>
        </p:spPr>
        <p:txBody>
          <a:bodyPr>
            <a:noAutofit/>
          </a:bodyPr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14B81FF-5190-4DA3-9598-ADDB76252B4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A90930-4117-42E3-B9BA-785001EF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C9ECE9F-D71E-42F7-841A-918F62E1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673" y="440635"/>
            <a:ext cx="7077788" cy="5976730"/>
          </a:xfrm>
        </p:spPr>
        <p:txBody>
          <a:bodyPr anchor="ctr">
            <a:normAutofit fontScale="92500" lnSpcReduction="10000"/>
          </a:bodyPr>
          <a:lstStyle/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tabelle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e medio di colonne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e medio di righe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e medio di valori nulli per tabella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numero di colonne (quante tabelle hanno 1, 2, 3, 4, etc. colonne)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numero di righe (quante tabelle hanno 1, 2, 3, 4, etc. righe) 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valori nulli per tabella (quante tabelle hanno 1, 2, 3, 4,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valori nulli)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percentuale valori nulli per tabella (quante tabelle hanno 0%,1%,2%,3% etc. valori nulli)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valori nulli per colonna (quante colonna hanno 1, 2, 3, 4,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valori nulli)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percentuale valori nulli per colonna (quante colonne hanno 0%,1%,2%,3% etc. valori nulli)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valori distinti per colonna (quante colonne hanno 1, 2, 3, 4,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valori distinti)</a:t>
            </a: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valori distinti per tabella (quante tabelle e hanno 1, 2, 3, 4,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valori distinti)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AB3CD81D-3937-436A-BE3C-A6A8959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1F613EE7-F5BE-4EBB-8A32-2E9277D9F07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4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838200" y="2076201"/>
            <a:ext cx="5286045" cy="369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Colonne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Medio = 4</a:t>
            </a:r>
          </a:p>
        </p:txBody>
      </p:sp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9031818E-40BA-4C36-8795-BDE067246F56}"/>
              </a:ext>
            </a:extLst>
          </p:cNvPr>
          <p:cNvSpPr txBox="1">
            <a:spLocks/>
          </p:cNvSpPr>
          <p:nvPr/>
        </p:nvSpPr>
        <p:spPr>
          <a:xfrm>
            <a:off x="6575583" y="2076201"/>
            <a:ext cx="5265420" cy="3719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9.365.478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medio = 17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78FFC28B-FDFA-487D-92B4-F10B376FEBFD}"/>
              </a:ext>
            </a:extLst>
          </p:cNvPr>
          <p:cNvSpPr txBox="1">
            <a:spLocks/>
          </p:cNvSpPr>
          <p:nvPr/>
        </p:nvSpPr>
        <p:spPr>
          <a:xfrm>
            <a:off x="838200" y="123052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Tabelle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0" dirty="0">
                <a:latin typeface="Calibri" panose="020F0502020204030204" pitchFamily="34" charset="0"/>
                <a:cs typeface="Calibri" panose="020F0502020204030204" pitchFamily="34" charset="0"/>
              </a:rPr>
              <a:t>Numero totale = 550.271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5EA05E4-63B3-4DEF-ACC8-2A7C85C0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266453"/>
              </p:ext>
            </p:extLst>
          </p:nvPr>
        </p:nvGraphicFramePr>
        <p:xfrm>
          <a:off x="838200" y="3272233"/>
          <a:ext cx="5157787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F48D694-F7BE-4695-9295-EF3EAA354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885975"/>
              </p:ext>
            </p:extLst>
          </p:nvPr>
        </p:nvGraphicFramePr>
        <p:xfrm>
          <a:off x="6575583" y="3272233"/>
          <a:ext cx="5157787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9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B5AAF4B-C50A-4230-A720-99FA801A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0" y="1277320"/>
            <a:ext cx="10515600" cy="4242145"/>
          </a:xfrm>
        </p:spPr>
        <p:txBody>
          <a:bodyPr/>
          <a:lstStyle/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3.929.760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medio per tabella = 7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3EA38E55-83C6-440C-AD93-9A0B913D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823508"/>
              </p:ext>
            </p:extLst>
          </p:nvPr>
        </p:nvGraphicFramePr>
        <p:xfrm>
          <a:off x="314812" y="2870801"/>
          <a:ext cx="4775888" cy="298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494AF3-F42F-461C-B2EB-E99FC8DD82E4}"/>
              </a:ext>
            </a:extLst>
          </p:cNvPr>
          <p:cNvSpPr txBox="1"/>
          <p:nvPr/>
        </p:nvSpPr>
        <p:spPr>
          <a:xfrm>
            <a:off x="587374" y="1159041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4B6B049-6A02-40CB-A044-146DA8A71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74583"/>
              </p:ext>
            </p:extLst>
          </p:nvPr>
        </p:nvGraphicFramePr>
        <p:xfrm>
          <a:off x="5428958" y="2870801"/>
          <a:ext cx="4775888" cy="298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9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494AF3-F42F-461C-B2EB-E99FC8DD82E4}"/>
              </a:ext>
            </a:extLst>
          </p:cNvPr>
          <p:cNvSpPr txBox="1"/>
          <p:nvPr/>
        </p:nvSpPr>
        <p:spPr>
          <a:xfrm>
            <a:off x="587374" y="1158241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0A702B6A-1C8F-438D-9615-03B55AF89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42901"/>
              </p:ext>
            </p:extLst>
          </p:nvPr>
        </p:nvGraphicFramePr>
        <p:xfrm>
          <a:off x="379542" y="2020201"/>
          <a:ext cx="5027343" cy="327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CD12663A-C4E0-4C14-9956-8E9111123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99868"/>
              </p:ext>
            </p:extLst>
          </p:nvPr>
        </p:nvGraphicFramePr>
        <p:xfrm>
          <a:off x="5733419" y="2014306"/>
          <a:ext cx="4976887" cy="3278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9997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2149B727-2A50-47EC-8F32-621D3F54D8B2}"/>
              </a:ext>
              <a:ext uri="{147F2762-F138-4A5C-976F-8EAC2B608ADB}">
                <a16:predDERef xmlns:a16="http://schemas.microsoft.com/office/drawing/2014/main" pred="{CED8475E-5B60-4234-966F-DF00AB46B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871398"/>
              </p:ext>
            </p:extLst>
          </p:nvPr>
        </p:nvGraphicFramePr>
        <p:xfrm>
          <a:off x="579781" y="2320096"/>
          <a:ext cx="4866861" cy="3625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itolo 1">
            <a:extLst>
              <a:ext uri="{FF2B5EF4-FFF2-40B4-BE49-F238E27FC236}">
                <a16:creationId xmlns:a16="http://schemas.microsoft.com/office/drawing/2014/main" id="{C3E879F2-244C-4FB8-8B28-F14731C701A6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10C792-74D4-4E34-BECA-E745B29819E6}"/>
              </a:ext>
            </a:extLst>
          </p:cNvPr>
          <p:cNvSpPr txBox="1"/>
          <p:nvPr/>
        </p:nvSpPr>
        <p:spPr>
          <a:xfrm>
            <a:off x="838200" y="158601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Distinti</a:t>
            </a:r>
          </a:p>
        </p:txBody>
      </p:sp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AD7D65CA-CB75-4B8D-AC54-E6E399DA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145325"/>
              </p:ext>
            </p:extLst>
          </p:nvPr>
        </p:nvGraphicFramePr>
        <p:xfrm>
          <a:off x="6096001" y="2327911"/>
          <a:ext cx="5257798" cy="3625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egnaposto piè di pagina 1">
            <a:extLst>
              <a:ext uri="{FF2B5EF4-FFF2-40B4-BE49-F238E27FC236}">
                <a16:creationId xmlns:a16="http://schemas.microsoft.com/office/drawing/2014/main" id="{7679CACD-517E-4DDB-B1F8-9D6D1C6D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720A3CD3-CCAF-4ACA-914F-DD789BD21F31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4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3008F4-DBDA-48A9-97C9-9B33BF8CB40E}"/>
              </a:ext>
            </a:extLst>
          </p:cNvPr>
          <p:cNvSpPr txBox="1">
            <a:spLocks/>
          </p:cNvSpPr>
          <p:nvPr/>
        </p:nvSpPr>
        <p:spPr>
          <a:xfrm>
            <a:off x="1209261" y="2615854"/>
            <a:ext cx="10515600" cy="182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Le tabelle hanno una dimensione ridotta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media colonne: 4, media righe: 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Il numero dei valori nulli è relativamente basso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Scarsa variabilità di valori all’interno delle colonne e delle 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72663C3-4B32-4067-838A-2BD8D7AC60C2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37AA46-79F5-4044-AC4A-3BF92E4F14F0}"/>
              </a:ext>
            </a:extLst>
          </p:cNvPr>
          <p:cNvSpPr txBox="1"/>
          <p:nvPr/>
        </p:nvSpPr>
        <p:spPr>
          <a:xfrm>
            <a:off x="838200" y="171992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55F487B-B7FE-40BA-AA30-715EF3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905E6B4-B625-441C-9F73-23E62D48B320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A90930-4117-42E3-B9BA-785001EF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 DELL’ALGORITMO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C9ECE9F-D71E-42F7-841A-918F62E1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6922140" cy="4697895"/>
          </a:xfrm>
        </p:spPr>
        <p:txBody>
          <a:bodyPr anchor="ctr">
            <a:normAutofit/>
          </a:bodyPr>
          <a:lstStyle/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Classi e metodi principali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Librerie utilizzate</a:t>
            </a:r>
          </a:p>
          <a:p>
            <a:pPr lvl="1" algn="just"/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e algoritmo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Principali problemi riscontrati nell’implementazione</a:t>
            </a:r>
          </a:p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Valutazione sperimentale: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Obiettivi e metriche di ciascun esperimento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71489E10-CDB1-41FB-9C25-E933F7A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8A4D6A42-249A-4334-88AD-FBA42B69CE6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8B5C36A1-3CD8-4F42-9BF4-3AB2EAE54B81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B03F56-A840-4282-9FDD-4A4985FE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38" y="1898034"/>
            <a:ext cx="7779909" cy="44040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638EBF-593E-42E2-85F8-DF79EB790E0F}"/>
              </a:ext>
            </a:extLst>
          </p:cNvPr>
          <p:cNvSpPr txBox="1"/>
          <p:nvPr/>
        </p:nvSpPr>
        <p:spPr>
          <a:xfrm flipH="1">
            <a:off x="744326" y="1333520"/>
            <a:ext cx="684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Java per il parser del dataset «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14" name="Segnaposto piè di pagina 1">
            <a:extLst>
              <a:ext uri="{FF2B5EF4-FFF2-40B4-BE49-F238E27FC236}">
                <a16:creationId xmlns:a16="http://schemas.microsoft.com/office/drawing/2014/main" id="{69FFA261-A379-4101-B332-9BB9FA4D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egnaposto numero diapositiva 2">
            <a:extLst>
              <a:ext uri="{FF2B5EF4-FFF2-40B4-BE49-F238E27FC236}">
                <a16:creationId xmlns:a16="http://schemas.microsoft.com/office/drawing/2014/main" id="{D7A4034C-E2BF-4C85-8901-3A54FA0A5EF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6457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Scia di vapore</Template>
  <TotalTime>0</TotalTime>
  <Words>1265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Segoe UI</vt:lpstr>
      <vt:lpstr>Wingdings</vt:lpstr>
      <vt:lpstr>Scia di vapore</vt:lpstr>
      <vt:lpstr>Progetto #1</vt:lpstr>
      <vt:lpstr>Caratteristiche del dataset tables.json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VALUTAZIONE SPERIMENTALE DELL’ALGORITMO</vt:lpstr>
      <vt:lpstr>Presentazione standard di PowerPoint</vt:lpstr>
      <vt:lpstr>Presentazione standard di PowerPoint</vt:lpstr>
      <vt:lpstr>Presentazione standard di PowerPoint</vt:lpstr>
      <vt:lpstr>Principali problemi</vt:lpstr>
      <vt:lpstr>OBIETTIVI E METRICHE DEGLI ESPERIMENTI</vt:lpstr>
      <vt:lpstr>Presentazione standard di PowerPoint</vt:lpstr>
      <vt:lpstr>Presentazione standard di PowerPoint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#1</dc:title>
  <dc:creator>MICHELA PASCALE</dc:creator>
  <cp:lastModifiedBy>Susanna Valentina Papetti</cp:lastModifiedBy>
  <cp:revision>10</cp:revision>
  <dcterms:created xsi:type="dcterms:W3CDTF">2021-11-02T13:08:16Z</dcterms:created>
  <dcterms:modified xsi:type="dcterms:W3CDTF">2021-11-03T20:13:48Z</dcterms:modified>
</cp:coreProperties>
</file>