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2"/>
  </p:notesMasterIdLst>
  <p:handoutMasterIdLst>
    <p:handoutMasterId r:id="rId13"/>
  </p:handoutMasterIdLst>
  <p:sldIdLst>
    <p:sldId id="256" r:id="rId5"/>
    <p:sldId id="343" r:id="rId6"/>
    <p:sldId id="344" r:id="rId7"/>
    <p:sldId id="345" r:id="rId8"/>
    <p:sldId id="346" r:id="rId9"/>
    <p:sldId id="347" r:id="rId10"/>
    <p:sldId id="34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5934"/>
  </p:normalViewPr>
  <p:slideViewPr>
    <p:cSldViewPr snapToGrid="0">
      <p:cViewPr varScale="1">
        <p:scale>
          <a:sx n="71" d="100"/>
          <a:sy n="71" d="100"/>
        </p:scale>
        <p:origin x="696" y="60"/>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9/18/2024</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553C36-AE66-42A1-BA56-51FF7F8C862C}" type="slidenum">
              <a:rPr lang="en-US" smtClean="0"/>
              <a:t>5</a:t>
            </a:fld>
            <a:endParaRPr lang="en-US" dirty="0"/>
          </a:p>
        </p:txBody>
      </p:sp>
    </p:spTree>
    <p:extLst>
      <p:ext uri="{BB962C8B-B14F-4D97-AF65-F5344CB8AC3E}">
        <p14:creationId xmlns:p14="http://schemas.microsoft.com/office/powerpoint/2010/main" val="408302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a:t>20XX</a:t>
            </a:r>
            <a:endParaRPr lang="en-US" dirty="0"/>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a:t>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20XX</a:t>
            </a:r>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a:t>20XX</a:t>
            </a:r>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Sample Footer Text</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a:t>20XX</a:t>
            </a:r>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Sample Footer Text</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xmlns=""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dirty="0"/>
              <a:t>Click to edit</a:t>
            </a:r>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dirty="0">
                <a:cs typeface="Calibri"/>
              </a:rPr>
              <a:t>Topic one</a:t>
            </a:r>
          </a:p>
          <a:p>
            <a:pPr>
              <a:lnSpc>
                <a:spcPct val="150000"/>
              </a:lnSpc>
            </a:pPr>
            <a:r>
              <a:rPr lang="en-US" dirty="0">
                <a:cs typeface="Calibri"/>
              </a:rPr>
              <a:t>Topic two</a:t>
            </a:r>
          </a:p>
          <a:p>
            <a:pPr>
              <a:lnSpc>
                <a:spcPct val="150000"/>
              </a:lnSpc>
            </a:pPr>
            <a:r>
              <a:rPr lang="en-US" dirty="0">
                <a:cs typeface="Calibri"/>
              </a:rPr>
              <a:t>Topic three</a:t>
            </a:r>
          </a:p>
          <a:p>
            <a:pPr>
              <a:lnSpc>
                <a:spcPct val="150000"/>
              </a:lnSpc>
            </a:pPr>
            <a:r>
              <a:rPr lang="en-US" dirty="0">
                <a:cs typeface="Calibri"/>
              </a:rPr>
              <a:t>Topic four</a:t>
            </a:r>
          </a:p>
          <a:p>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xmlns=""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xmlns=""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xmlns=""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xmlns=""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xmlns=""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xmlns=""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xmlns=""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dirty="0"/>
              <a:t>Click to edit Master title style</a:t>
            </a:r>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xmlns=""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r>
              <a:rPr lang="en-US"/>
              <a:t>Sample Footer Text</a:t>
            </a:r>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xmlns=""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xmlns=""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xmlns=""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dirty="0"/>
              <a:t>Click to edit</a:t>
            </a:r>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dirty="0">
                <a:solidFill>
                  <a:schemeClr val="tx1"/>
                </a:solidFill>
              </a:rPr>
              <a:t>Subtitle</a:t>
            </a: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xmlns=""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xmlns=""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xmlns=""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xmlns=""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xmlns=""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xmlns=""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xmlns=""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dirty="0"/>
              <a:t>Click to edit Master title style</a:t>
            </a:r>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dirty="0"/>
              <a:t>Click to edit</a:t>
            </a:r>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xmlns=""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xmlns=""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dirty="0"/>
              <a:t>Click to edit</a:t>
            </a:r>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xmlns=""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a:t>20XX</a:t>
            </a:r>
            <a:endParaRPr lang="en-US" sz="1300" dirty="0"/>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dirty="0"/>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xmlns=""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xmlns=""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xmlns=""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xmlns=""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xmlns=""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xmlns=""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dirty="0"/>
              <a:t>Click to edit</a:t>
            </a:r>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a:t>20XX</a:t>
            </a:r>
            <a:endParaRPr lang="en-US" dirty="0"/>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dirty="0"/>
              <a:t>Click to edit Master text styles</a:t>
            </a:r>
          </a:p>
          <a:p>
            <a:pPr lvl="1"/>
            <a:endParaRPr lang="en-US" dirty="0"/>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9103" y="2244830"/>
            <a:ext cx="8933796" cy="1480005"/>
          </a:xfrm>
        </p:spPr>
        <p:txBody>
          <a:bodyPr>
            <a:normAutofit/>
          </a:bodyPr>
          <a:lstStyle/>
          <a:p>
            <a:r>
              <a:rPr lang="en-US" sz="4500" dirty="0" smtClean="0">
                <a:latin typeface="Javanese Text" panose="02000000000000000000" pitchFamily="2" charset="0"/>
              </a:rPr>
              <a:t>RETAIL SALES PREDICTION</a:t>
            </a:r>
            <a:endParaRPr lang="en-US" sz="4500" dirty="0">
              <a:latin typeface="Javanese Text" panose="02000000000000000000" pitchFamily="2"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9101" y="3590365"/>
            <a:ext cx="8936846" cy="1653987"/>
          </a:xfrm>
        </p:spPr>
        <p:txBody>
          <a:bodyPr>
            <a:noAutofit/>
          </a:bodyPr>
          <a:lstStyle/>
          <a:p>
            <a:r>
              <a:rPr lang="en-US" sz="2500" dirty="0" smtClean="0">
                <a:latin typeface="Times New Roman" panose="02020603050405020304" pitchFamily="18" charset="0"/>
                <a:cs typeface="Times New Roman" panose="02020603050405020304" pitchFamily="18" charset="0"/>
              </a:rPr>
              <a:t>BY</a:t>
            </a:r>
          </a:p>
          <a:p>
            <a:r>
              <a:rPr lang="en-US" sz="2500" dirty="0" smtClean="0">
                <a:latin typeface="Times New Roman" panose="02020603050405020304" pitchFamily="18" charset="0"/>
                <a:cs typeface="Times New Roman" panose="02020603050405020304" pitchFamily="18" charset="0"/>
              </a:rPr>
              <a:t>P. SUSANNAH JOY</a:t>
            </a:r>
          </a:p>
          <a:p>
            <a:r>
              <a:rPr lang="en-US" sz="2500" dirty="0" smtClean="0">
                <a:latin typeface="Times New Roman" panose="02020603050405020304" pitchFamily="18" charset="0"/>
                <a:cs typeface="Times New Roman" panose="02020603050405020304" pitchFamily="18" charset="0"/>
              </a:rPr>
              <a:t>221FA14025</a:t>
            </a:r>
          </a:p>
          <a:p>
            <a:r>
              <a:rPr lang="en-US" sz="2500" dirty="0" smtClean="0">
                <a:latin typeface="Times New Roman" panose="02020603050405020304" pitchFamily="18" charset="0"/>
                <a:cs typeface="Times New Roman" panose="02020603050405020304" pitchFamily="18" charset="0"/>
              </a:rPr>
              <a:t>III BI-A</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172759"/>
          </a:xfrm>
        </p:spPr>
        <p:txBody>
          <a:bodyPr>
            <a:normAutofit/>
          </a:bodyPr>
          <a:lstStyle/>
          <a:p>
            <a:pPr algn="ctr"/>
            <a:r>
              <a:rPr lang="en-IN" sz="4000" dirty="0" smtClean="0">
                <a:latin typeface="Javanese Text" panose="02000000000000000000" pitchFamily="2" charset="0"/>
              </a:rPr>
              <a:t>INTRODUCTION</a:t>
            </a:r>
            <a:endParaRPr lang="en-IN" sz="4000" dirty="0">
              <a:latin typeface="Javanese Text" panose="02000000000000000000" pitchFamily="2" charset="0"/>
            </a:endParaRPr>
          </a:p>
        </p:txBody>
      </p:sp>
      <p:sp>
        <p:nvSpPr>
          <p:cNvPr id="3" name="Content Placeholder 2"/>
          <p:cNvSpPr>
            <a:spLocks noGrp="1"/>
          </p:cNvSpPr>
          <p:nvPr>
            <p:ph idx="1"/>
          </p:nvPr>
        </p:nvSpPr>
        <p:spPr>
          <a:xfrm>
            <a:off x="1066800" y="1936377"/>
            <a:ext cx="10058400" cy="4034118"/>
          </a:xfrm>
        </p:spPr>
        <p:txBody>
          <a:bodyPr>
            <a:normAutofit/>
          </a:bodyPr>
          <a:lstStyle/>
          <a:p>
            <a:pPr algn="just"/>
            <a:r>
              <a:rPr lang="en-IN" sz="2000" b="1" dirty="0">
                <a:latin typeface="Times New Roman" panose="02020603050405020304" pitchFamily="18" charset="0"/>
                <a:cs typeface="Times New Roman" panose="02020603050405020304" pitchFamily="18" charset="0"/>
              </a:rPr>
              <a:t>Retail sales prediction</a:t>
            </a:r>
            <a:r>
              <a:rPr lang="en-IN" sz="2000" dirty="0">
                <a:latin typeface="Times New Roman" panose="02020603050405020304" pitchFamily="18" charset="0"/>
                <a:cs typeface="Times New Roman" panose="02020603050405020304" pitchFamily="18" charset="0"/>
              </a:rPr>
              <a:t> refers to the process of forecasting future sales for a retail business based on historical sales data and other influencing factors. The goal is to estimate future sales, helping retailers make informed decisions on inventory management, staffing, marketing, and overall business strategy</a:t>
            </a:r>
            <a:r>
              <a:rPr lang="en-IN" sz="2000" dirty="0" smtClean="0">
                <a:latin typeface="Times New Roman" panose="02020603050405020304" pitchFamily="18" charset="0"/>
                <a:cs typeface="Times New Roman" panose="02020603050405020304" pitchFamily="18" charset="0"/>
              </a:rPr>
              <a:t>.</a:t>
            </a:r>
          </a:p>
          <a:p>
            <a:pPr algn="just"/>
            <a:r>
              <a:rPr lang="en-IN" sz="2000" b="1" dirty="0">
                <a:latin typeface="Times New Roman" panose="02020603050405020304" pitchFamily="18" charset="0"/>
                <a:cs typeface="Times New Roman" panose="02020603050405020304" pitchFamily="18" charset="0"/>
              </a:rPr>
              <a:t>Regression</a:t>
            </a:r>
            <a:r>
              <a:rPr lang="en-IN" sz="2000" dirty="0">
                <a:latin typeface="Times New Roman" panose="02020603050405020304" pitchFamily="18" charset="0"/>
                <a:cs typeface="Times New Roman" panose="02020603050405020304" pitchFamily="18" charset="0"/>
              </a:rPr>
              <a:t> is a statistical method used to determine the relationship between a dependent variable (the target) and one or more independent variables (the predictors). It helps in predicting the future values of the dependent variable based on the values of the independent variables</a:t>
            </a:r>
            <a:r>
              <a:rPr lang="en-IN" sz="2000" dirty="0" smtClean="0">
                <a:latin typeface="Times New Roman" panose="02020603050405020304" pitchFamily="18" charset="0"/>
                <a:cs typeface="Times New Roman" panose="02020603050405020304" pitchFamily="18" charset="0"/>
              </a:rPr>
              <a:t>.</a:t>
            </a:r>
          </a:p>
          <a:p>
            <a:pPr algn="just"/>
            <a:r>
              <a:rPr lang="en-IN" sz="2000" b="1" dirty="0">
                <a:latin typeface="Times New Roman" panose="02020603050405020304" pitchFamily="18" charset="0"/>
                <a:cs typeface="Times New Roman" panose="02020603050405020304" pitchFamily="18" charset="0"/>
              </a:rPr>
              <a:t>Linear regression</a:t>
            </a:r>
            <a:r>
              <a:rPr lang="en-IN" sz="2000" dirty="0">
                <a:latin typeface="Times New Roman" panose="02020603050405020304" pitchFamily="18" charset="0"/>
                <a:cs typeface="Times New Roman" panose="02020603050405020304" pitchFamily="18" charset="0"/>
              </a:rPr>
              <a:t> is a statistical method used to model the relationship between a dependent variable (also called the response variable) and one or more independent variables (predictors or explanatory variables</a:t>
            </a:r>
            <a:r>
              <a:rPr lang="en-IN"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65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96095" y="201706"/>
            <a:ext cx="5103661" cy="1828801"/>
          </a:xfrm>
        </p:spPr>
        <p:txBody>
          <a:bodyPr>
            <a:noAutofit/>
          </a:bodyPr>
          <a:lstStyle/>
          <a:p>
            <a:pPr algn="ctr"/>
            <a:r>
              <a:rPr lang="en-IN" sz="3000" dirty="0" smtClean="0">
                <a:solidFill>
                  <a:schemeClr val="tx1"/>
                </a:solidFill>
                <a:latin typeface="Javanese Text" panose="02000000000000000000" pitchFamily="2" charset="0"/>
              </a:rPr>
              <a:t>PYTHON OUTPUT OF ROSSMANN STORES DATA USING GOOGLE COLAB</a:t>
            </a:r>
            <a:endParaRPr lang="en-IN" sz="3000" dirty="0">
              <a:solidFill>
                <a:schemeClr val="tx1"/>
              </a:solidFill>
              <a:latin typeface="Javanese Text" panose="02000000000000000000" pitchFamily="2" charset="0"/>
            </a:endParaRPr>
          </a:p>
        </p:txBody>
      </p:sp>
      <p:pic>
        <p:nvPicPr>
          <p:cNvPr id="13" name="Content Placeholder 12"/>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95943" y="2205318"/>
            <a:ext cx="5103813" cy="4207850"/>
          </a:xfrm>
        </p:spPr>
      </p:pic>
      <p:sp>
        <p:nvSpPr>
          <p:cNvPr id="16" name="TextBox 15"/>
          <p:cNvSpPr txBox="1"/>
          <p:nvPr/>
        </p:nvSpPr>
        <p:spPr>
          <a:xfrm>
            <a:off x="6252883" y="620998"/>
            <a:ext cx="5446057" cy="5632311"/>
          </a:xfrm>
          <a:prstGeom prst="rect">
            <a:avLst/>
          </a:prstGeom>
          <a:noFill/>
        </p:spPr>
        <p:txBody>
          <a:bodyPr wrap="square" rtlCol="0">
            <a:spAutoFit/>
          </a:bodyPr>
          <a:lstStyle/>
          <a:p>
            <a:pPr algn="just"/>
            <a:r>
              <a:rPr lang="en-IN" sz="2000" dirty="0" smtClean="0">
                <a:solidFill>
                  <a:schemeClr val="bg1"/>
                </a:solidFill>
                <a:latin typeface="Times New Roman" panose="02020603050405020304" pitchFamily="18" charset="0"/>
                <a:cs typeface="Times New Roman" panose="02020603050405020304" pitchFamily="18" charset="0"/>
              </a:rPr>
              <a:t>This graph belongs to Rossmann Stores Data</a:t>
            </a:r>
          </a:p>
          <a:p>
            <a:pPr algn="just"/>
            <a:r>
              <a:rPr lang="en-IN" sz="2000" dirty="0" smtClean="0">
                <a:solidFill>
                  <a:schemeClr val="bg1"/>
                </a:solidFill>
                <a:latin typeface="Times New Roman" panose="02020603050405020304" pitchFamily="18" charset="0"/>
                <a:cs typeface="Times New Roman" panose="02020603050405020304" pitchFamily="18" charset="0"/>
              </a:rPr>
              <a:t>Store vs Sales</a:t>
            </a:r>
          </a:p>
          <a:p>
            <a:pPr algn="just"/>
            <a:r>
              <a:rPr lang="en-IN" sz="2000" dirty="0" smtClean="0">
                <a:solidFill>
                  <a:schemeClr val="bg1"/>
                </a:solidFill>
                <a:latin typeface="Times New Roman" panose="02020603050405020304" pitchFamily="18" charset="0"/>
                <a:cs typeface="Times New Roman" panose="02020603050405020304" pitchFamily="18" charset="0"/>
              </a:rPr>
              <a:t>X= Store</a:t>
            </a:r>
          </a:p>
          <a:p>
            <a:pPr algn="just"/>
            <a:r>
              <a:rPr lang="en-IN" sz="2000" dirty="0" smtClean="0">
                <a:solidFill>
                  <a:schemeClr val="bg1"/>
                </a:solidFill>
                <a:latin typeface="Times New Roman" panose="02020603050405020304" pitchFamily="18" charset="0"/>
                <a:cs typeface="Times New Roman" panose="02020603050405020304" pitchFamily="18" charset="0"/>
              </a:rPr>
              <a:t>Y= Sales</a:t>
            </a:r>
          </a:p>
          <a:p>
            <a:pPr algn="just"/>
            <a:r>
              <a:rPr lang="en-IN" sz="2000" dirty="0" smtClean="0">
                <a:solidFill>
                  <a:schemeClr val="bg1"/>
                </a:solidFill>
                <a:latin typeface="Times New Roman" panose="02020603050405020304" pitchFamily="18" charset="0"/>
                <a:cs typeface="Times New Roman" panose="02020603050405020304" pitchFamily="18" charset="0"/>
              </a:rPr>
              <a:t>Data points</a:t>
            </a:r>
            <a:r>
              <a:rPr lang="en-IN" sz="2000" dirty="0">
                <a:solidFill>
                  <a:schemeClr val="bg1"/>
                </a:solidFill>
                <a:latin typeface="Times New Roman" panose="02020603050405020304" pitchFamily="18" charset="0"/>
                <a:cs typeface="Times New Roman" panose="02020603050405020304" pitchFamily="18" charset="0"/>
              </a:rPr>
              <a:t>: The distribution of blue dots indicates that sales are scattered across stores, with no clear linear pattern</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r>
              <a:rPr lang="en-IN" sz="2000" dirty="0">
                <a:solidFill>
                  <a:schemeClr val="bg1"/>
                </a:solidFill>
                <a:latin typeface="Times New Roman" panose="02020603050405020304" pitchFamily="18" charset="0"/>
                <a:cs typeface="Times New Roman" panose="02020603050405020304" pitchFamily="18" charset="0"/>
              </a:rPr>
              <a:t>Regression Line: The red line represents the predicted sales based on the linear regression model, which appears almost flat, suggesting that the regression model has a very weak or no significant relationship between sales and store ID</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r>
              <a:rPr lang="en-IN" sz="2000" dirty="0" smtClean="0">
                <a:solidFill>
                  <a:schemeClr val="bg1"/>
                </a:solidFill>
                <a:latin typeface="Times New Roman" panose="02020603050405020304" pitchFamily="18" charset="0"/>
                <a:cs typeface="Times New Roman" panose="02020603050405020304" pitchFamily="18" charset="0"/>
              </a:rPr>
              <a:t>The data points we have in this linear regression graph are:</a:t>
            </a:r>
          </a:p>
          <a:p>
            <a:pPr algn="just"/>
            <a:r>
              <a:rPr lang="en-IN" sz="2000" dirty="0" smtClean="0">
                <a:solidFill>
                  <a:schemeClr val="bg1"/>
                </a:solidFill>
                <a:latin typeface="Times New Roman" panose="02020603050405020304" pitchFamily="18" charset="0"/>
                <a:cs typeface="Times New Roman" panose="02020603050405020304" pitchFamily="18" charset="0"/>
              </a:rPr>
              <a:t>Root Mean Squared Error: 6185.848323962925</a:t>
            </a:r>
          </a:p>
          <a:p>
            <a:pPr algn="just"/>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R-squared: </a:t>
            </a:r>
            <a:r>
              <a:rPr lang="en-IN" sz="2000" dirty="0" smtClean="0">
                <a:solidFill>
                  <a:schemeClr val="bg1"/>
                </a:solidFill>
                <a:latin typeface="Times New Roman" panose="02020603050405020304" pitchFamily="18" charset="0"/>
                <a:cs typeface="Times New Roman" panose="02020603050405020304" pitchFamily="18" charset="0"/>
              </a:rPr>
              <a:t>0.8531726914945948</a:t>
            </a:r>
          </a:p>
          <a:p>
            <a:pPr algn="just"/>
            <a:r>
              <a:rPr lang="en-IN" sz="2000" dirty="0" smtClean="0">
                <a:solidFill>
                  <a:schemeClr val="bg1"/>
                </a:solidFill>
                <a:latin typeface="Times New Roman" panose="02020603050405020304" pitchFamily="18" charset="0"/>
                <a:cs typeface="Times New Roman" panose="02020603050405020304" pitchFamily="18" charset="0"/>
              </a:rPr>
              <a:t>Mean Squared Error:38264719.48707493</a:t>
            </a:r>
          </a:p>
          <a:p>
            <a:pPr algn="just"/>
            <a:r>
              <a:rPr lang="en-IN" sz="2000" dirty="0" smtClean="0">
                <a:solidFill>
                  <a:schemeClr val="bg1"/>
                </a:solidFill>
                <a:latin typeface="Times New Roman" panose="02020603050405020304" pitchFamily="18" charset="0"/>
                <a:cs typeface="Times New Roman" panose="02020603050405020304" pitchFamily="18" charset="0"/>
              </a:rPr>
              <a:t>MSA:</a:t>
            </a:r>
            <a:r>
              <a:rPr lang="en-US" altLang="en-US" sz="2000" dirty="0" smtClean="0">
                <a:solidFill>
                  <a:schemeClr val="bg1"/>
                </a:solidFill>
                <a:latin typeface="Times New Roman" panose="02020603050405020304" pitchFamily="18" charset="0"/>
                <a:cs typeface="Times New Roman" panose="02020603050405020304" pitchFamily="18" charset="0"/>
              </a:rPr>
              <a:t> 5773.818972305593</a:t>
            </a:r>
          </a:p>
        </p:txBody>
      </p:sp>
    </p:spTree>
    <p:extLst>
      <p:ext uri="{BB962C8B-B14F-4D97-AF65-F5344CB8AC3E}">
        <p14:creationId xmlns:p14="http://schemas.microsoft.com/office/powerpoint/2010/main" val="368624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88" y="449120"/>
            <a:ext cx="5081629" cy="1371600"/>
          </a:xfrm>
        </p:spPr>
        <p:txBody>
          <a:bodyPr>
            <a:noAutofit/>
          </a:bodyPr>
          <a:lstStyle/>
          <a:p>
            <a:pPr algn="ctr"/>
            <a:r>
              <a:rPr lang="en-IN" sz="3000" dirty="0">
                <a:solidFill>
                  <a:schemeClr val="tx1"/>
                </a:solidFill>
                <a:latin typeface="Javanese Text" panose="02000000000000000000" pitchFamily="2" charset="0"/>
              </a:rPr>
              <a:t>PYTHON OUTPUT </a:t>
            </a:r>
            <a:r>
              <a:rPr lang="en-IN" sz="3000" dirty="0" smtClean="0">
                <a:solidFill>
                  <a:schemeClr val="tx1"/>
                </a:solidFill>
                <a:latin typeface="Javanese Text" panose="02000000000000000000" pitchFamily="2" charset="0"/>
              </a:rPr>
              <a:t>OF STORES </a:t>
            </a:r>
            <a:r>
              <a:rPr lang="en-IN" sz="3000" dirty="0">
                <a:solidFill>
                  <a:schemeClr val="tx1"/>
                </a:solidFill>
                <a:latin typeface="Javanese Text" panose="02000000000000000000" pitchFamily="2" charset="0"/>
              </a:rPr>
              <a:t>DATA USING GOOGLE </a:t>
            </a:r>
            <a:r>
              <a:rPr lang="en-IN" sz="3000" dirty="0" smtClean="0">
                <a:solidFill>
                  <a:schemeClr val="tx1"/>
                </a:solidFill>
                <a:latin typeface="Javanese Text" panose="02000000000000000000" pitchFamily="2" charset="0"/>
              </a:rPr>
              <a:t>COLAB</a:t>
            </a:r>
            <a:endParaRPr lang="en-IN" sz="3000" dirty="0">
              <a:solidFill>
                <a:schemeClr val="tx1"/>
              </a:solidFill>
            </a:endParaRPr>
          </a:p>
        </p:txBody>
      </p:sp>
      <p:pic>
        <p:nvPicPr>
          <p:cNvPr id="7" name="Content Placeholder 6"/>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77888" y="2151530"/>
            <a:ext cx="5081629" cy="4393080"/>
          </a:xfrm>
        </p:spPr>
      </p:pic>
      <p:sp>
        <p:nvSpPr>
          <p:cNvPr id="8" name="TextBox 7"/>
          <p:cNvSpPr txBox="1"/>
          <p:nvPr/>
        </p:nvSpPr>
        <p:spPr>
          <a:xfrm>
            <a:off x="6387353" y="645459"/>
            <a:ext cx="5109882" cy="5632311"/>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This graph belongs </a:t>
            </a:r>
            <a:r>
              <a:rPr lang="en-IN" sz="2000" dirty="0" smtClean="0">
                <a:solidFill>
                  <a:schemeClr val="bg1"/>
                </a:solidFill>
                <a:latin typeface="Times New Roman" panose="02020603050405020304" pitchFamily="18" charset="0"/>
                <a:cs typeface="Times New Roman" panose="02020603050405020304" pitchFamily="18" charset="0"/>
              </a:rPr>
              <a:t>to </a:t>
            </a:r>
            <a:r>
              <a:rPr lang="en-IN" sz="2000" dirty="0">
                <a:solidFill>
                  <a:schemeClr val="bg1"/>
                </a:solidFill>
                <a:latin typeface="Times New Roman" panose="02020603050405020304" pitchFamily="18" charset="0"/>
                <a:cs typeface="Times New Roman" panose="02020603050405020304" pitchFamily="18" charset="0"/>
              </a:rPr>
              <a:t>Stores Data</a:t>
            </a:r>
          </a:p>
          <a:p>
            <a:pPr algn="just"/>
            <a:r>
              <a:rPr lang="en-IN" sz="2000" dirty="0">
                <a:solidFill>
                  <a:schemeClr val="bg1"/>
                </a:solidFill>
                <a:latin typeface="Times New Roman" panose="02020603050405020304" pitchFamily="18" charset="0"/>
                <a:cs typeface="Times New Roman" panose="02020603050405020304" pitchFamily="18" charset="0"/>
              </a:rPr>
              <a:t>Store vs </a:t>
            </a:r>
            <a:r>
              <a:rPr lang="en-IN" sz="2000" dirty="0" smtClean="0">
                <a:solidFill>
                  <a:schemeClr val="bg1"/>
                </a:solidFill>
                <a:latin typeface="Times New Roman" panose="02020603050405020304" pitchFamily="18" charset="0"/>
                <a:cs typeface="Times New Roman" panose="02020603050405020304" pitchFamily="18" charset="0"/>
              </a:rPr>
              <a:t>CompetitionOpenSinceMonth</a:t>
            </a:r>
            <a:endParaRPr lang="en-IN" sz="2000" dirty="0">
              <a:solidFill>
                <a:schemeClr val="bg1"/>
              </a:solidFill>
              <a:latin typeface="Times New Roman" panose="02020603050405020304" pitchFamily="18" charset="0"/>
              <a:cs typeface="Times New Roman" panose="02020603050405020304" pitchFamily="18" charset="0"/>
            </a:endParaRPr>
          </a:p>
          <a:p>
            <a:pPr algn="just"/>
            <a:r>
              <a:rPr lang="en-IN" sz="2000" dirty="0">
                <a:solidFill>
                  <a:schemeClr val="bg1"/>
                </a:solidFill>
                <a:latin typeface="Times New Roman" panose="02020603050405020304" pitchFamily="18" charset="0"/>
                <a:cs typeface="Times New Roman" panose="02020603050405020304" pitchFamily="18" charset="0"/>
              </a:rPr>
              <a:t>X= Store</a:t>
            </a:r>
          </a:p>
          <a:p>
            <a:pPr algn="just"/>
            <a:r>
              <a:rPr lang="en-IN" sz="2000" dirty="0">
                <a:solidFill>
                  <a:schemeClr val="bg1"/>
                </a:solidFill>
                <a:latin typeface="Times New Roman" panose="02020603050405020304" pitchFamily="18" charset="0"/>
                <a:cs typeface="Times New Roman" panose="02020603050405020304" pitchFamily="18" charset="0"/>
              </a:rPr>
              <a:t>Y= </a:t>
            </a:r>
            <a:r>
              <a:rPr lang="en-IN" sz="2000" dirty="0" smtClean="0">
                <a:solidFill>
                  <a:schemeClr val="bg1"/>
                </a:solidFill>
                <a:latin typeface="Times New Roman" panose="02020603050405020304" pitchFamily="18" charset="0"/>
                <a:cs typeface="Times New Roman" panose="02020603050405020304" pitchFamily="18" charset="0"/>
              </a:rPr>
              <a:t>CompetitionOpenSinceMonth</a:t>
            </a:r>
            <a:endParaRPr lang="en-IN" sz="2000" dirty="0">
              <a:solidFill>
                <a:schemeClr val="bg1"/>
              </a:solidFill>
              <a:latin typeface="Times New Roman" panose="02020603050405020304" pitchFamily="18" charset="0"/>
              <a:cs typeface="Times New Roman" panose="02020603050405020304" pitchFamily="18" charset="0"/>
            </a:endParaRPr>
          </a:p>
          <a:p>
            <a:pPr algn="just"/>
            <a:r>
              <a:rPr lang="en-IN" sz="2000" dirty="0">
                <a:solidFill>
                  <a:schemeClr val="bg1"/>
                </a:solidFill>
                <a:latin typeface="Times New Roman" panose="02020603050405020304" pitchFamily="18" charset="0"/>
                <a:cs typeface="Times New Roman" panose="02020603050405020304" pitchFamily="18" charset="0"/>
              </a:rPr>
              <a:t>Data points: The distribution of blue dots indicates that sales are scattered across stores, with no clear linear pattern.</a:t>
            </a:r>
          </a:p>
          <a:p>
            <a:pPr algn="just"/>
            <a:r>
              <a:rPr lang="en-IN" sz="2000" dirty="0">
                <a:solidFill>
                  <a:schemeClr val="bg1"/>
                </a:solidFill>
                <a:latin typeface="Times New Roman" panose="02020603050405020304" pitchFamily="18" charset="0"/>
                <a:cs typeface="Times New Roman" panose="02020603050405020304" pitchFamily="18" charset="0"/>
              </a:rPr>
              <a:t>Regression Line: The red line represents the predicted sales based on the linear regression model, which appears almost flat, suggesting that the regression model has a very </a:t>
            </a:r>
            <a:r>
              <a:rPr lang="en-IN" sz="2000" dirty="0" smtClean="0">
                <a:solidFill>
                  <a:schemeClr val="bg1"/>
                </a:solidFill>
                <a:latin typeface="Times New Roman" panose="02020603050405020304" pitchFamily="18" charset="0"/>
                <a:cs typeface="Times New Roman" panose="02020603050405020304" pitchFamily="18" charset="0"/>
              </a:rPr>
              <a:t>weak.</a:t>
            </a:r>
          </a:p>
          <a:p>
            <a:pPr algn="just"/>
            <a:endParaRPr lang="en-IN" sz="2000" dirty="0" smtClean="0">
              <a:solidFill>
                <a:schemeClr val="bg1"/>
              </a:solidFill>
              <a:latin typeface="Times New Roman" panose="02020603050405020304" pitchFamily="18" charset="0"/>
              <a:cs typeface="Times New Roman" panose="02020603050405020304" pitchFamily="18" charset="0"/>
            </a:endParaRPr>
          </a:p>
          <a:p>
            <a:pPr algn="just"/>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data points we have in this linear regression graph are:</a:t>
            </a:r>
          </a:p>
          <a:p>
            <a:pPr algn="just"/>
            <a:r>
              <a:rPr lang="en-IN" sz="2000" dirty="0">
                <a:solidFill>
                  <a:schemeClr val="bg1"/>
                </a:solidFill>
                <a:latin typeface="Times New Roman" panose="02020603050405020304" pitchFamily="18" charset="0"/>
                <a:cs typeface="Times New Roman" panose="02020603050405020304" pitchFamily="18" charset="0"/>
              </a:rPr>
              <a:t>Root Mean Squared Error: </a:t>
            </a:r>
            <a:r>
              <a:rPr lang="en-IN" sz="2000" dirty="0">
                <a:solidFill>
                  <a:schemeClr val="bg1"/>
                </a:solidFill>
                <a:latin typeface="Times New Roman" panose="02020603050405020304" pitchFamily="18" charset="0"/>
                <a:cs typeface="Times New Roman" panose="02020603050405020304" pitchFamily="18" charset="0"/>
              </a:rPr>
              <a:t>6185.848323962925</a:t>
            </a:r>
            <a:endParaRPr lang="en-IN" sz="2000" dirty="0">
              <a:solidFill>
                <a:schemeClr val="bg1"/>
              </a:solidFill>
              <a:latin typeface="Times New Roman" panose="02020603050405020304" pitchFamily="18" charset="0"/>
              <a:cs typeface="Times New Roman" panose="02020603050405020304" pitchFamily="18" charset="0"/>
            </a:endParaRPr>
          </a:p>
          <a:p>
            <a:pPr algn="just"/>
            <a:r>
              <a:rPr lang="en-IN" sz="2000" dirty="0">
                <a:solidFill>
                  <a:schemeClr val="bg1"/>
                </a:solidFill>
                <a:latin typeface="Times New Roman" panose="02020603050405020304" pitchFamily="18" charset="0"/>
                <a:cs typeface="Times New Roman" panose="02020603050405020304" pitchFamily="18" charset="0"/>
              </a:rPr>
              <a:t> R-squared: 0.8531726914945948</a:t>
            </a:r>
          </a:p>
          <a:p>
            <a:pPr algn="just"/>
            <a:r>
              <a:rPr lang="en-IN" sz="2000" dirty="0">
                <a:solidFill>
                  <a:schemeClr val="bg1"/>
                </a:solidFill>
                <a:latin typeface="Times New Roman" panose="02020603050405020304" pitchFamily="18" charset="0"/>
                <a:cs typeface="Times New Roman" panose="02020603050405020304" pitchFamily="18" charset="0"/>
              </a:rPr>
              <a:t>Mean Squared Error:38264719.48707493</a:t>
            </a:r>
          </a:p>
          <a:p>
            <a:pPr algn="just"/>
            <a:r>
              <a:rPr lang="en-IN" sz="2000" dirty="0">
                <a:solidFill>
                  <a:schemeClr val="bg1"/>
                </a:solidFill>
                <a:latin typeface="Times New Roman" panose="02020603050405020304" pitchFamily="18" charset="0"/>
                <a:cs typeface="Times New Roman" panose="02020603050405020304" pitchFamily="18" charset="0"/>
              </a:rPr>
              <a:t>MSA:</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smtClean="0">
                <a:solidFill>
                  <a:schemeClr val="bg1"/>
                </a:solidFill>
                <a:latin typeface="Times New Roman" panose="02020603050405020304" pitchFamily="18" charset="0"/>
                <a:cs typeface="Times New Roman" panose="02020603050405020304" pitchFamily="18" charset="0"/>
              </a:rPr>
              <a:t>5773.818972305593</a:t>
            </a:r>
            <a:endParaRPr lang="en-US"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84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537882" y="2837329"/>
            <a:ext cx="4733366" cy="3590366"/>
          </a:xfrm>
        </p:spPr>
      </p:pic>
      <p:sp>
        <p:nvSpPr>
          <p:cNvPr id="8" name="Rectangle 1"/>
          <p:cNvSpPr>
            <a:spLocks noGrp="1" noChangeArrowheads="1"/>
          </p:cNvSpPr>
          <p:nvPr>
            <p:ph type="title"/>
          </p:nvPr>
        </p:nvSpPr>
        <p:spPr bwMode="auto">
          <a:xfrm>
            <a:off x="277812" y="455087"/>
            <a:ext cx="51038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algn="ctr" eaLnBrk="0" fontAlgn="base" hangingPunct="0">
              <a:lnSpc>
                <a:spcPct val="100000"/>
              </a:lnSpc>
              <a:spcAft>
                <a:spcPct val="0"/>
              </a:spcAft>
            </a:pPr>
            <a:r>
              <a:rPr lang="en-IN" sz="3000" dirty="0">
                <a:solidFill>
                  <a:schemeClr val="tx1"/>
                </a:solidFill>
                <a:latin typeface="Javanese Text" panose="02000000000000000000" pitchFamily="2" charset="0"/>
              </a:rPr>
              <a:t>R</a:t>
            </a:r>
            <a:r>
              <a:rPr lang="en-IN" sz="3000" dirty="0" smtClean="0">
                <a:solidFill>
                  <a:schemeClr val="tx1"/>
                </a:solidFill>
                <a:latin typeface="Javanese Text" panose="02000000000000000000" pitchFamily="2" charset="0"/>
              </a:rPr>
              <a:t> </a:t>
            </a:r>
            <a:r>
              <a:rPr lang="en-IN" sz="3000" dirty="0">
                <a:solidFill>
                  <a:schemeClr val="tx1"/>
                </a:solidFill>
                <a:latin typeface="Javanese Text" panose="02000000000000000000" pitchFamily="2" charset="0"/>
              </a:rPr>
              <a:t>OUTPUT OF ROSSMANN STORES DATA USING </a:t>
            </a:r>
            <a:r>
              <a:rPr lang="en-IN" sz="3000" dirty="0" smtClean="0">
                <a:solidFill>
                  <a:schemeClr val="tx1"/>
                </a:solidFill>
                <a:latin typeface="Javanese Text" panose="02000000000000000000" pitchFamily="2" charset="0"/>
              </a:rPr>
              <a:t>R STUDIO</a:t>
            </a:r>
            <a:endParaRPr kumimoji="0" lang="en-US" altLang="en-US" sz="30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6266329" y="616452"/>
            <a:ext cx="5392271" cy="5940088"/>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This graph belongs to Rossmann Stores Data</a:t>
            </a:r>
          </a:p>
          <a:p>
            <a:pPr algn="just"/>
            <a:r>
              <a:rPr lang="en-IN" sz="2000" dirty="0">
                <a:solidFill>
                  <a:schemeClr val="bg1"/>
                </a:solidFill>
                <a:latin typeface="Times New Roman" panose="02020603050405020304" pitchFamily="18" charset="0"/>
                <a:cs typeface="Times New Roman" panose="02020603050405020304" pitchFamily="18" charset="0"/>
              </a:rPr>
              <a:t>Store vs Sales</a:t>
            </a:r>
          </a:p>
          <a:p>
            <a:pPr algn="just"/>
            <a:r>
              <a:rPr lang="en-IN" sz="2000" dirty="0">
                <a:solidFill>
                  <a:schemeClr val="bg1"/>
                </a:solidFill>
                <a:latin typeface="Times New Roman" panose="02020603050405020304" pitchFamily="18" charset="0"/>
                <a:cs typeface="Times New Roman" panose="02020603050405020304" pitchFamily="18" charset="0"/>
              </a:rPr>
              <a:t>X= Store</a:t>
            </a:r>
          </a:p>
          <a:p>
            <a:pPr algn="just"/>
            <a:r>
              <a:rPr lang="en-IN" sz="2000" dirty="0">
                <a:solidFill>
                  <a:schemeClr val="bg1"/>
                </a:solidFill>
                <a:latin typeface="Times New Roman" panose="02020603050405020304" pitchFamily="18" charset="0"/>
                <a:cs typeface="Times New Roman" panose="02020603050405020304" pitchFamily="18" charset="0"/>
              </a:rPr>
              <a:t>Y= Sales</a:t>
            </a:r>
          </a:p>
          <a:p>
            <a:pPr algn="just"/>
            <a:r>
              <a:rPr lang="en-IN" sz="2000" dirty="0">
                <a:solidFill>
                  <a:schemeClr val="bg1"/>
                </a:solidFill>
                <a:latin typeface="Times New Roman" panose="02020603050405020304" pitchFamily="18" charset="0"/>
                <a:cs typeface="Times New Roman" panose="02020603050405020304" pitchFamily="18" charset="0"/>
              </a:rPr>
              <a:t>Data points: The distribution of blue dots indicates that sales are scattered across stores, with no clear linear pattern.</a:t>
            </a:r>
          </a:p>
          <a:p>
            <a:pPr algn="just"/>
            <a:r>
              <a:rPr lang="en-IN" sz="2000" dirty="0">
                <a:solidFill>
                  <a:schemeClr val="bg1"/>
                </a:solidFill>
                <a:latin typeface="Times New Roman" panose="02020603050405020304" pitchFamily="18" charset="0"/>
                <a:cs typeface="Times New Roman" panose="02020603050405020304" pitchFamily="18" charset="0"/>
              </a:rPr>
              <a:t>Regression Line: The red line represents the predicted sales based on the linear regression model, which appears almost flat, suggesting that the regression model has a very weak or no significant relationship between sales and store ID.</a:t>
            </a:r>
          </a:p>
          <a:p>
            <a:pPr algn="just"/>
            <a:r>
              <a:rPr lang="en-IN" sz="2000" dirty="0">
                <a:solidFill>
                  <a:schemeClr val="bg1"/>
                </a:solidFill>
                <a:latin typeface="Times New Roman" panose="02020603050405020304" pitchFamily="18" charset="0"/>
                <a:cs typeface="Times New Roman" panose="02020603050405020304" pitchFamily="18" charset="0"/>
              </a:rPr>
              <a:t>The data points we have in this linear regression graph are:</a:t>
            </a:r>
          </a:p>
          <a:p>
            <a:pPr algn="just"/>
            <a:r>
              <a:rPr lang="en-IN" sz="2000" dirty="0">
                <a:solidFill>
                  <a:schemeClr val="bg1"/>
                </a:solidFill>
                <a:latin typeface="Times New Roman" panose="02020603050405020304" pitchFamily="18" charset="0"/>
                <a:cs typeface="Times New Roman" panose="02020603050405020304" pitchFamily="18" charset="0"/>
              </a:rPr>
              <a:t>Root Mean Squared Error: 6185.848323962925</a:t>
            </a:r>
          </a:p>
          <a:p>
            <a:pPr algn="just"/>
            <a:r>
              <a:rPr lang="en-IN" sz="2000" dirty="0">
                <a:solidFill>
                  <a:schemeClr val="bg1"/>
                </a:solidFill>
                <a:latin typeface="Times New Roman" panose="02020603050405020304" pitchFamily="18" charset="0"/>
                <a:cs typeface="Times New Roman" panose="02020603050405020304" pitchFamily="18" charset="0"/>
              </a:rPr>
              <a:t> R-squared: 0.8531726914945948</a:t>
            </a:r>
          </a:p>
          <a:p>
            <a:pPr algn="just"/>
            <a:r>
              <a:rPr lang="en-IN" sz="2000" dirty="0">
                <a:solidFill>
                  <a:schemeClr val="bg1"/>
                </a:solidFill>
                <a:latin typeface="Times New Roman" panose="02020603050405020304" pitchFamily="18" charset="0"/>
                <a:cs typeface="Times New Roman" panose="02020603050405020304" pitchFamily="18" charset="0"/>
              </a:rPr>
              <a:t>Mean Squared Error:38264719.48707493</a:t>
            </a:r>
          </a:p>
          <a:p>
            <a:pPr algn="just"/>
            <a:r>
              <a:rPr lang="en-IN" sz="2000" dirty="0">
                <a:solidFill>
                  <a:schemeClr val="bg1"/>
                </a:solidFill>
                <a:latin typeface="Times New Roman" panose="02020603050405020304" pitchFamily="18" charset="0"/>
                <a:cs typeface="Times New Roman" panose="02020603050405020304" pitchFamily="18" charset="0"/>
              </a:rPr>
              <a:t>MSA:</a:t>
            </a:r>
            <a:r>
              <a:rPr lang="en-US" altLang="en-US" sz="2000" dirty="0">
                <a:solidFill>
                  <a:schemeClr val="bg1"/>
                </a:solidFill>
                <a:latin typeface="Times New Roman" panose="02020603050405020304" pitchFamily="18" charset="0"/>
                <a:cs typeface="Times New Roman" panose="02020603050405020304" pitchFamily="18" charset="0"/>
              </a:rPr>
              <a:t> 5773.818972305593</a:t>
            </a:r>
          </a:p>
          <a:p>
            <a:endParaRPr lang="en-IN" sz="2000" dirty="0"/>
          </a:p>
        </p:txBody>
      </p:sp>
    </p:spTree>
    <p:extLst>
      <p:ext uri="{BB962C8B-B14F-4D97-AF65-F5344CB8AC3E}">
        <p14:creationId xmlns:p14="http://schemas.microsoft.com/office/powerpoint/2010/main" val="46024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860" y="395332"/>
            <a:ext cx="5103661" cy="1433468"/>
          </a:xfrm>
        </p:spPr>
        <p:txBody>
          <a:bodyPr>
            <a:normAutofit/>
          </a:bodyPr>
          <a:lstStyle/>
          <a:p>
            <a:pPr algn="ctr"/>
            <a:r>
              <a:rPr lang="en-IN" sz="3000" dirty="0" smtClean="0">
                <a:solidFill>
                  <a:schemeClr val="tx1"/>
                </a:solidFill>
                <a:latin typeface="Javanese Text" panose="02000000000000000000" pitchFamily="2" charset="0"/>
              </a:rPr>
              <a:t>R </a:t>
            </a:r>
            <a:r>
              <a:rPr lang="en-IN" sz="3000" dirty="0">
                <a:solidFill>
                  <a:schemeClr val="tx1"/>
                </a:solidFill>
                <a:latin typeface="Javanese Text" panose="02000000000000000000" pitchFamily="2" charset="0"/>
              </a:rPr>
              <a:t>OUTPUT OF STORES DATA USING </a:t>
            </a:r>
            <a:r>
              <a:rPr lang="en-IN" sz="3000" dirty="0" smtClean="0">
                <a:solidFill>
                  <a:schemeClr val="tx1"/>
                </a:solidFill>
                <a:latin typeface="Javanese Text" panose="02000000000000000000" pitchFamily="2" charset="0"/>
              </a:rPr>
              <a:t>R STUDIO</a:t>
            </a:r>
            <a:endParaRPr lang="en-IN" sz="3000" dirty="0"/>
          </a:p>
        </p:txBody>
      </p:sp>
      <p:pic>
        <p:nvPicPr>
          <p:cNvPr id="5" name="Content Placeholder 4"/>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47663" y="2433917"/>
            <a:ext cx="5103812" cy="4151629"/>
          </a:xfrm>
        </p:spPr>
      </p:pic>
      <p:sp>
        <p:nvSpPr>
          <p:cNvPr id="6" name="TextBox 5"/>
          <p:cNvSpPr txBox="1"/>
          <p:nvPr/>
        </p:nvSpPr>
        <p:spPr>
          <a:xfrm>
            <a:off x="6387353" y="645459"/>
            <a:ext cx="5136775" cy="5940088"/>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This graph belongs to Stores Data</a:t>
            </a:r>
          </a:p>
          <a:p>
            <a:pPr algn="just"/>
            <a:r>
              <a:rPr lang="en-IN" sz="2000" dirty="0">
                <a:solidFill>
                  <a:schemeClr val="bg1"/>
                </a:solidFill>
                <a:latin typeface="Times New Roman" panose="02020603050405020304" pitchFamily="18" charset="0"/>
                <a:cs typeface="Times New Roman" panose="02020603050405020304" pitchFamily="18" charset="0"/>
              </a:rPr>
              <a:t>Store vs CompetitionOpenSinceMonth</a:t>
            </a:r>
          </a:p>
          <a:p>
            <a:pPr algn="just"/>
            <a:r>
              <a:rPr lang="en-IN" sz="2000" dirty="0">
                <a:solidFill>
                  <a:schemeClr val="bg1"/>
                </a:solidFill>
                <a:latin typeface="Times New Roman" panose="02020603050405020304" pitchFamily="18" charset="0"/>
                <a:cs typeface="Times New Roman" panose="02020603050405020304" pitchFamily="18" charset="0"/>
              </a:rPr>
              <a:t>X= Store</a:t>
            </a:r>
          </a:p>
          <a:p>
            <a:pPr algn="just"/>
            <a:r>
              <a:rPr lang="en-IN" sz="2000" dirty="0">
                <a:solidFill>
                  <a:schemeClr val="bg1"/>
                </a:solidFill>
                <a:latin typeface="Times New Roman" panose="02020603050405020304" pitchFamily="18" charset="0"/>
                <a:cs typeface="Times New Roman" panose="02020603050405020304" pitchFamily="18" charset="0"/>
              </a:rPr>
              <a:t>Y= CompetitionOpenSinceMonth</a:t>
            </a:r>
          </a:p>
          <a:p>
            <a:pPr algn="just"/>
            <a:r>
              <a:rPr lang="en-IN" sz="2000" dirty="0">
                <a:solidFill>
                  <a:schemeClr val="bg1"/>
                </a:solidFill>
                <a:latin typeface="Times New Roman" panose="02020603050405020304" pitchFamily="18" charset="0"/>
                <a:cs typeface="Times New Roman" panose="02020603050405020304" pitchFamily="18" charset="0"/>
              </a:rPr>
              <a:t>Data points: The distribution of blue dots indicates that sales are scattered across stores, with no clear linear pattern.</a:t>
            </a:r>
          </a:p>
          <a:p>
            <a:pPr algn="just"/>
            <a:r>
              <a:rPr lang="en-IN" sz="2000" dirty="0">
                <a:solidFill>
                  <a:schemeClr val="bg1"/>
                </a:solidFill>
                <a:latin typeface="Times New Roman" panose="02020603050405020304" pitchFamily="18" charset="0"/>
                <a:cs typeface="Times New Roman" panose="02020603050405020304" pitchFamily="18" charset="0"/>
              </a:rPr>
              <a:t>Regression Line: The red line represents the predicted sales based on the linear regression model, which appears almost flat, suggesting that the regression model has a very weak</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endParaRPr lang="en-IN" sz="2000" dirty="0">
              <a:solidFill>
                <a:schemeClr val="bg1"/>
              </a:solidFill>
              <a:latin typeface="Times New Roman" panose="02020603050405020304" pitchFamily="18" charset="0"/>
              <a:cs typeface="Times New Roman" panose="02020603050405020304" pitchFamily="18" charset="0"/>
            </a:endParaRPr>
          </a:p>
          <a:p>
            <a:pPr algn="just"/>
            <a:r>
              <a:rPr lang="en-IN" sz="2000" dirty="0">
                <a:solidFill>
                  <a:schemeClr val="bg1"/>
                </a:solidFill>
                <a:latin typeface="Times New Roman" panose="02020603050405020304" pitchFamily="18" charset="0"/>
                <a:cs typeface="Times New Roman" panose="02020603050405020304" pitchFamily="18" charset="0"/>
              </a:rPr>
              <a:t>The data points we have in this linear regression graph are:</a:t>
            </a:r>
          </a:p>
          <a:p>
            <a:pPr algn="just"/>
            <a:r>
              <a:rPr lang="en-IN" sz="2000" dirty="0">
                <a:solidFill>
                  <a:schemeClr val="bg1"/>
                </a:solidFill>
                <a:latin typeface="Times New Roman" panose="02020603050405020304" pitchFamily="18" charset="0"/>
                <a:cs typeface="Times New Roman" panose="02020603050405020304" pitchFamily="18" charset="0"/>
              </a:rPr>
              <a:t>Root Mean Squared Error: 6185.848323962925</a:t>
            </a:r>
          </a:p>
          <a:p>
            <a:pPr algn="just"/>
            <a:r>
              <a:rPr lang="en-IN" sz="2000" dirty="0">
                <a:solidFill>
                  <a:schemeClr val="bg1"/>
                </a:solidFill>
                <a:latin typeface="Times New Roman" panose="02020603050405020304" pitchFamily="18" charset="0"/>
                <a:cs typeface="Times New Roman" panose="02020603050405020304" pitchFamily="18" charset="0"/>
              </a:rPr>
              <a:t> R-squared: 0.8531726914945948</a:t>
            </a:r>
          </a:p>
          <a:p>
            <a:pPr algn="just"/>
            <a:r>
              <a:rPr lang="en-IN" sz="2000" dirty="0">
                <a:solidFill>
                  <a:schemeClr val="bg1"/>
                </a:solidFill>
                <a:latin typeface="Times New Roman" panose="02020603050405020304" pitchFamily="18" charset="0"/>
                <a:cs typeface="Times New Roman" panose="02020603050405020304" pitchFamily="18" charset="0"/>
              </a:rPr>
              <a:t>Mean Squared Error:38264719.48707493</a:t>
            </a:r>
          </a:p>
          <a:p>
            <a:pPr algn="just"/>
            <a:r>
              <a:rPr lang="en-IN" sz="2000" dirty="0">
                <a:solidFill>
                  <a:schemeClr val="bg1"/>
                </a:solidFill>
                <a:latin typeface="Times New Roman" panose="02020603050405020304" pitchFamily="18" charset="0"/>
                <a:cs typeface="Times New Roman" panose="02020603050405020304" pitchFamily="18" charset="0"/>
              </a:rPr>
              <a:t>MSA:</a:t>
            </a:r>
            <a:r>
              <a:rPr lang="en-US" altLang="en-US" sz="2000" dirty="0">
                <a:solidFill>
                  <a:schemeClr val="bg1"/>
                </a:solidFill>
                <a:latin typeface="Times New Roman" panose="02020603050405020304" pitchFamily="18" charset="0"/>
                <a:cs typeface="Times New Roman" panose="02020603050405020304" pitchFamily="18" charset="0"/>
              </a:rPr>
              <a:t> 5773.818972305593</a:t>
            </a:r>
          </a:p>
          <a:p>
            <a:endParaRPr lang="en-IN" sz="2000" dirty="0"/>
          </a:p>
        </p:txBody>
      </p:sp>
    </p:spTree>
    <p:extLst>
      <p:ext uri="{BB962C8B-B14F-4D97-AF65-F5344CB8AC3E}">
        <p14:creationId xmlns:p14="http://schemas.microsoft.com/office/powerpoint/2010/main" val="286923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103" y="2338959"/>
            <a:ext cx="8933796" cy="2437232"/>
          </a:xfrm>
        </p:spPr>
        <p:txBody>
          <a:bodyPr/>
          <a:lstStyle/>
          <a:p>
            <a:r>
              <a:rPr lang="en-IN" dirty="0" smtClean="0"/>
              <a:t>THANK YOU</a:t>
            </a:r>
            <a:endParaRPr lang="en-IN" dirty="0"/>
          </a:p>
        </p:txBody>
      </p:sp>
    </p:spTree>
    <p:extLst>
      <p:ext uri="{BB962C8B-B14F-4D97-AF65-F5344CB8AC3E}">
        <p14:creationId xmlns:p14="http://schemas.microsoft.com/office/powerpoint/2010/main" val="407303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D4956A-58D5-480A-BCDA-53092DBAA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7085EF-B99E-49B5-8168-B93B76F18C94}">
  <ds:schemaRefs>
    <ds:schemaRef ds:uri="230e9df3-be65-4c73-a93b-d1236ebd677e"/>
    <ds:schemaRef ds:uri="http://schemas.microsoft.com/sharepoint/v3"/>
    <ds:schemaRef ds:uri="http://schemas.microsoft.com/office/infopath/2007/PartnerControls"/>
    <ds:schemaRef ds:uri="http://purl.org/dc/elements/1.1/"/>
    <ds:schemaRef ds:uri="16c05727-aa75-4e4a-9b5f-8a80a1165891"/>
    <ds:schemaRef ds:uri="http://www.w3.org/XML/1998/namespace"/>
    <ds:schemaRef ds:uri="http://schemas.microsoft.com/office/2006/metadata/properties"/>
    <ds:schemaRef ds:uri="http://schemas.microsoft.com/office/2006/documentManagement/types"/>
    <ds:schemaRef ds:uri="http://purl.org/dc/dcmitype/"/>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BFCF2BD5-DE13-4F89-A44B-1244AAFA74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_SavonVTI</Template>
  <TotalTime>0</TotalTime>
  <Words>590</Words>
  <Application>Microsoft Office PowerPoint</Application>
  <PresentationFormat>Widescreen</PresentationFormat>
  <Paragraphs>61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Javanese Text</vt:lpstr>
      <vt:lpstr>Times New Roman</vt:lpstr>
      <vt:lpstr>SavonVTI</vt:lpstr>
      <vt:lpstr>RETAIL SALES PREDICTION</vt:lpstr>
      <vt:lpstr>INTRODUCTION</vt:lpstr>
      <vt:lpstr>PYTHON OUTPUT OF ROSSMANN STORES DATA USING GOOGLE COLAB</vt:lpstr>
      <vt:lpstr>PYTHON OUTPUT OF STORES DATA USING GOOGLE COLAB</vt:lpstr>
      <vt:lpstr>R OUTPUT OF ROSSMANN STORES DATA USING R STUDIO</vt:lpstr>
      <vt:lpstr>R OUTPUT OF STORES DATA USING R STUDIO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2021-05-12T04:15:01Z</dcterms:created>
  <dcterms:modified xsi:type="dcterms:W3CDTF">2024-09-18T15:16:57Z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