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embeddings/oleObject4.bin" ContentType="application/vnd.openxmlformats-officedocument.oleObject"/>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embeddings/oleObject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1" r:id="rId2"/>
    <p:sldId id="270" r:id="rId3"/>
    <p:sldId id="256" r:id="rId4"/>
    <p:sldId id="257" r:id="rId5"/>
    <p:sldId id="258" r:id="rId6"/>
    <p:sldId id="259" r:id="rId7"/>
    <p:sldId id="260" r:id="rId8"/>
    <p:sldId id="261" r:id="rId9"/>
    <p:sldId id="262" r:id="rId10"/>
    <p:sldId id="267" r:id="rId11"/>
    <p:sldId id="263" r:id="rId12"/>
    <p:sldId id="264" r:id="rId13"/>
    <p:sldId id="265" r:id="rId14"/>
    <p:sldId id="266" r:id="rId15"/>
  </p:sldIdLst>
  <p:sldSz cx="21607463" cy="14401800"/>
  <p:notesSz cx="6858000" cy="9144000"/>
  <p:defaultTextStyle>
    <a:defPPr>
      <a:defRPr lang="en-US"/>
    </a:defPPr>
    <a:lvl1pPr marL="0" algn="l" defTabSz="1028791" rtl="0" eaLnBrk="1" latinLnBrk="0" hangingPunct="1">
      <a:defRPr sz="4100" kern="1200">
        <a:solidFill>
          <a:schemeClr val="tx1"/>
        </a:solidFill>
        <a:latin typeface="+mn-lt"/>
        <a:ea typeface="+mn-ea"/>
        <a:cs typeface="+mn-cs"/>
      </a:defRPr>
    </a:lvl1pPr>
    <a:lvl2pPr marL="1028791" algn="l" defTabSz="1028791" rtl="0" eaLnBrk="1" latinLnBrk="0" hangingPunct="1">
      <a:defRPr sz="4100" kern="1200">
        <a:solidFill>
          <a:schemeClr val="tx1"/>
        </a:solidFill>
        <a:latin typeface="+mn-lt"/>
        <a:ea typeface="+mn-ea"/>
        <a:cs typeface="+mn-cs"/>
      </a:defRPr>
    </a:lvl2pPr>
    <a:lvl3pPr marL="2057583" algn="l" defTabSz="1028791" rtl="0" eaLnBrk="1" latinLnBrk="0" hangingPunct="1">
      <a:defRPr sz="4100" kern="1200">
        <a:solidFill>
          <a:schemeClr val="tx1"/>
        </a:solidFill>
        <a:latin typeface="+mn-lt"/>
        <a:ea typeface="+mn-ea"/>
        <a:cs typeface="+mn-cs"/>
      </a:defRPr>
    </a:lvl3pPr>
    <a:lvl4pPr marL="3086374" algn="l" defTabSz="1028791" rtl="0" eaLnBrk="1" latinLnBrk="0" hangingPunct="1">
      <a:defRPr sz="4100" kern="1200">
        <a:solidFill>
          <a:schemeClr val="tx1"/>
        </a:solidFill>
        <a:latin typeface="+mn-lt"/>
        <a:ea typeface="+mn-ea"/>
        <a:cs typeface="+mn-cs"/>
      </a:defRPr>
    </a:lvl4pPr>
    <a:lvl5pPr marL="4115166" algn="l" defTabSz="1028791" rtl="0" eaLnBrk="1" latinLnBrk="0" hangingPunct="1">
      <a:defRPr sz="4100" kern="1200">
        <a:solidFill>
          <a:schemeClr val="tx1"/>
        </a:solidFill>
        <a:latin typeface="+mn-lt"/>
        <a:ea typeface="+mn-ea"/>
        <a:cs typeface="+mn-cs"/>
      </a:defRPr>
    </a:lvl5pPr>
    <a:lvl6pPr marL="5143957" algn="l" defTabSz="1028791" rtl="0" eaLnBrk="1" latinLnBrk="0" hangingPunct="1">
      <a:defRPr sz="4100" kern="1200">
        <a:solidFill>
          <a:schemeClr val="tx1"/>
        </a:solidFill>
        <a:latin typeface="+mn-lt"/>
        <a:ea typeface="+mn-ea"/>
        <a:cs typeface="+mn-cs"/>
      </a:defRPr>
    </a:lvl6pPr>
    <a:lvl7pPr marL="6172749" algn="l" defTabSz="1028791" rtl="0" eaLnBrk="1" latinLnBrk="0" hangingPunct="1">
      <a:defRPr sz="4100" kern="1200">
        <a:solidFill>
          <a:schemeClr val="tx1"/>
        </a:solidFill>
        <a:latin typeface="+mn-lt"/>
        <a:ea typeface="+mn-ea"/>
        <a:cs typeface="+mn-cs"/>
      </a:defRPr>
    </a:lvl7pPr>
    <a:lvl8pPr marL="7201540" algn="l" defTabSz="1028791" rtl="0" eaLnBrk="1" latinLnBrk="0" hangingPunct="1">
      <a:defRPr sz="4100" kern="1200">
        <a:solidFill>
          <a:schemeClr val="tx1"/>
        </a:solidFill>
        <a:latin typeface="+mn-lt"/>
        <a:ea typeface="+mn-ea"/>
        <a:cs typeface="+mn-cs"/>
      </a:defRPr>
    </a:lvl8pPr>
    <a:lvl9pPr marL="8230332" algn="l" defTabSz="1028791" rtl="0" eaLnBrk="1" latinLnBrk="0" hangingPunct="1">
      <a:defRPr sz="4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6" d="100"/>
          <a:sy n="66" d="100"/>
        </p:scale>
        <p:origin x="-984" y="296"/>
      </p:cViewPr>
      <p:guideLst>
        <p:guide orient="horz" pos="4536"/>
        <p:guide pos="680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R%20questions:PRQuestion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R%20questions:PRQuestion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R%20questions:PRQuestions.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R%20questions:PRQuestions.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R%20questions:PRQuestions.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R%20questions:PRQuestions.xlsx"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31.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32.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33.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34.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35.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36.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37.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38.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39.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R%20questions:PRQuestions.xlsx" TargetMode="External"/></Relationships>
</file>

<file path=ppt/charts/_rels/chart40.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ermutations_test:permutations%20test.xlsm"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R%20questions:PRQuestion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R%20questions:PRQuestion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R%20questions:PRQuestion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R%20questions:PRQuestion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Research:PapersInPreparation:Chambers_sci%20survey%202012:PR%20questions:PRQues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General</a:t>
            </a:r>
            <a:r>
              <a:rPr lang="en-US" baseline="0"/>
              <a:t> i</a:t>
            </a:r>
            <a:r>
              <a:rPr lang="en-US"/>
              <a:t>nvolvement of scientists </a:t>
            </a:r>
          </a:p>
          <a:p>
            <a:pPr>
              <a:defRPr/>
            </a:pPr>
            <a:r>
              <a:rPr lang="en-US"/>
              <a:t>in preparing press releases</a:t>
            </a:r>
          </a:p>
        </c:rich>
      </c:tx>
      <c:layout/>
      <c:overlay val="0"/>
    </c:title>
    <c:autoTitleDeleted val="0"/>
    <c:plotArea>
      <c:layout/>
      <c:barChart>
        <c:barDir val="col"/>
        <c:grouping val="clustered"/>
        <c:varyColors val="0"/>
        <c:ser>
          <c:idx val="0"/>
          <c:order val="0"/>
          <c:spPr>
            <a:gradFill flip="none" rotWithShape="1">
              <a:gsLst>
                <a:gs pos="0">
                  <a:schemeClr val="bg1">
                    <a:lumMod val="50000"/>
                  </a:schemeClr>
                </a:gs>
                <a:gs pos="100000">
                  <a:srgbClr val="FFFFFF"/>
                </a:gs>
              </a:gsLst>
              <a:lin ang="16200000" scaled="0"/>
              <a:tileRect/>
            </a:gradFill>
            <a:ln w="25400">
              <a:solidFill>
                <a:schemeClr val="tx1"/>
              </a:solidFill>
            </a:ln>
          </c:spPr>
          <c:invertIfNegative val="0"/>
          <c:cat>
            <c:strRef>
              <c:f>Sheet1!$A$30:$A$33</c:f>
              <c:strCache>
                <c:ptCount val="4"/>
                <c:pt idx="0">
                  <c:v>Scientist not involved</c:v>
                </c:pt>
                <c:pt idx="1">
                  <c:v>Mixed contribution</c:v>
                </c:pt>
                <c:pt idx="2">
                  <c:v>Scientist wrote it</c:v>
                </c:pt>
                <c:pt idx="3">
                  <c:v>None of the above</c:v>
                </c:pt>
              </c:strCache>
            </c:strRef>
          </c:cat>
          <c:val>
            <c:numRef>
              <c:f>Sheet1!$B$30:$B$33</c:f>
              <c:numCache>
                <c:formatCode>General</c:formatCode>
                <c:ptCount val="4"/>
                <c:pt idx="0">
                  <c:v>13.3</c:v>
                </c:pt>
                <c:pt idx="1">
                  <c:v>51.40000000000001</c:v>
                </c:pt>
                <c:pt idx="2">
                  <c:v>26.7</c:v>
                </c:pt>
                <c:pt idx="3">
                  <c:v>8.6</c:v>
                </c:pt>
              </c:numCache>
            </c:numRef>
          </c:val>
        </c:ser>
        <c:dLbls>
          <c:showLegendKey val="0"/>
          <c:showVal val="0"/>
          <c:showCatName val="0"/>
          <c:showSerName val="0"/>
          <c:showPercent val="0"/>
          <c:showBubbleSize val="0"/>
        </c:dLbls>
        <c:gapWidth val="150"/>
        <c:axId val="-2083129080"/>
        <c:axId val="-2083125896"/>
      </c:barChart>
      <c:catAx>
        <c:axId val="-2083129080"/>
        <c:scaling>
          <c:orientation val="minMax"/>
        </c:scaling>
        <c:delete val="0"/>
        <c:axPos val="b"/>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3125896"/>
        <c:crosses val="autoZero"/>
        <c:auto val="1"/>
        <c:lblAlgn val="ctr"/>
        <c:lblOffset val="100"/>
        <c:noMultiLvlLbl val="0"/>
      </c:catAx>
      <c:valAx>
        <c:axId val="-2083125896"/>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3129080"/>
        <c:crosses val="autoZero"/>
        <c:crossBetween val="between"/>
        <c:majorUnit val="25.0"/>
      </c:valAx>
    </c:plotArea>
    <c:plotVisOnly val="1"/>
    <c:dispBlanksAs val="gap"/>
    <c:showDLblsOverMax val="0"/>
  </c:chart>
  <c:spPr>
    <a:ln>
      <a:no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Active</a:t>
            </a:r>
            <a:r>
              <a:rPr lang="en-US" baseline="0"/>
              <a:t> initation of contact with journalists</a:t>
            </a:r>
            <a:endParaRPr lang="en-US"/>
          </a:p>
        </c:rich>
      </c:tx>
      <c:layout/>
      <c:overlay val="0"/>
    </c:title>
    <c:autoTitleDeleted val="0"/>
    <c:plotArea>
      <c:layout/>
      <c:barChart>
        <c:barDir val="col"/>
        <c:grouping val="clustered"/>
        <c:varyColors val="0"/>
        <c:ser>
          <c:idx val="0"/>
          <c:order val="0"/>
          <c:spPr>
            <a:gradFill flip="none" rotWithShape="1">
              <a:gsLst>
                <a:gs pos="0">
                  <a:schemeClr val="bg1">
                    <a:lumMod val="50000"/>
                  </a:schemeClr>
                </a:gs>
                <a:gs pos="100000">
                  <a:srgbClr val="FFFFFF"/>
                </a:gs>
              </a:gsLst>
              <a:lin ang="16200000" scaled="0"/>
              <a:tileRect/>
            </a:gradFill>
            <a:ln w="25400">
              <a:solidFill>
                <a:schemeClr val="tx1"/>
              </a:solidFill>
            </a:ln>
          </c:spPr>
          <c:invertIfNegative val="0"/>
          <c:cat>
            <c:strRef>
              <c:f>Sheet1!$A$478:$A$479</c:f>
              <c:strCache>
                <c:ptCount val="2"/>
                <c:pt idx="0">
                  <c:v>Yes</c:v>
                </c:pt>
                <c:pt idx="1">
                  <c:v>No</c:v>
                </c:pt>
              </c:strCache>
            </c:strRef>
          </c:cat>
          <c:val>
            <c:numRef>
              <c:f>Sheet1!$B$478:$B$479</c:f>
              <c:numCache>
                <c:formatCode>General</c:formatCode>
                <c:ptCount val="2"/>
                <c:pt idx="0">
                  <c:v>8.5</c:v>
                </c:pt>
                <c:pt idx="1">
                  <c:v>91.5</c:v>
                </c:pt>
              </c:numCache>
            </c:numRef>
          </c:val>
        </c:ser>
        <c:dLbls>
          <c:showLegendKey val="0"/>
          <c:showVal val="0"/>
          <c:showCatName val="0"/>
          <c:showSerName val="0"/>
          <c:showPercent val="0"/>
          <c:showBubbleSize val="0"/>
        </c:dLbls>
        <c:gapWidth val="150"/>
        <c:axId val="2114775128"/>
        <c:axId val="2137160552"/>
      </c:barChart>
      <c:catAx>
        <c:axId val="2114775128"/>
        <c:scaling>
          <c:orientation val="minMax"/>
        </c:scaling>
        <c:delete val="0"/>
        <c:axPos val="b"/>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37160552"/>
        <c:crosses val="autoZero"/>
        <c:auto val="1"/>
        <c:lblAlgn val="ctr"/>
        <c:lblOffset val="100"/>
        <c:noMultiLvlLbl val="0"/>
      </c:catAx>
      <c:valAx>
        <c:axId val="2137160552"/>
        <c:scaling>
          <c:orientation val="minMax"/>
          <c:max val="100.0"/>
          <c:min val="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4775128"/>
        <c:crosses val="autoZero"/>
        <c:crossBetween val="between"/>
        <c:majorUnit val="25.0"/>
      </c:valAx>
    </c:plotArea>
    <c:plotVisOnly val="1"/>
    <c:dispBlanksAs val="gap"/>
    <c:showDLblsOverMax val="0"/>
  </c:chart>
  <c:spPr>
    <a:ln>
      <a:no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Active</a:t>
            </a:r>
            <a:r>
              <a:rPr lang="en-US" baseline="0"/>
              <a:t> avoidance of contact with journalists</a:t>
            </a:r>
            <a:endParaRPr lang="en-US"/>
          </a:p>
        </c:rich>
      </c:tx>
      <c:layout/>
      <c:overlay val="0"/>
    </c:title>
    <c:autoTitleDeleted val="0"/>
    <c:plotArea>
      <c:layout/>
      <c:barChart>
        <c:barDir val="col"/>
        <c:grouping val="clustered"/>
        <c:varyColors val="0"/>
        <c:ser>
          <c:idx val="0"/>
          <c:order val="0"/>
          <c:spPr>
            <a:gradFill flip="none" rotWithShape="1">
              <a:gsLst>
                <a:gs pos="0">
                  <a:schemeClr val="bg1">
                    <a:lumMod val="50000"/>
                  </a:schemeClr>
                </a:gs>
                <a:gs pos="100000">
                  <a:srgbClr val="FFFFFF"/>
                </a:gs>
              </a:gsLst>
              <a:lin ang="16200000" scaled="0"/>
              <a:tileRect/>
            </a:gradFill>
            <a:ln w="25400">
              <a:solidFill>
                <a:schemeClr val="tx1"/>
              </a:solidFill>
            </a:ln>
          </c:spPr>
          <c:invertIfNegative val="0"/>
          <c:cat>
            <c:strRef>
              <c:f>Sheet1!$A$523:$A$524</c:f>
              <c:strCache>
                <c:ptCount val="2"/>
                <c:pt idx="0">
                  <c:v>Yes</c:v>
                </c:pt>
                <c:pt idx="1">
                  <c:v>No</c:v>
                </c:pt>
              </c:strCache>
            </c:strRef>
          </c:cat>
          <c:val>
            <c:numRef>
              <c:f>Sheet1!$B$523:$B$524</c:f>
              <c:numCache>
                <c:formatCode>General</c:formatCode>
                <c:ptCount val="2"/>
                <c:pt idx="0">
                  <c:v>10.7</c:v>
                </c:pt>
                <c:pt idx="1">
                  <c:v>89.3</c:v>
                </c:pt>
              </c:numCache>
            </c:numRef>
          </c:val>
        </c:ser>
        <c:dLbls>
          <c:showLegendKey val="0"/>
          <c:showVal val="0"/>
          <c:showCatName val="0"/>
          <c:showSerName val="0"/>
          <c:showPercent val="0"/>
          <c:showBubbleSize val="0"/>
        </c:dLbls>
        <c:gapWidth val="150"/>
        <c:axId val="2114952232"/>
        <c:axId val="2114673160"/>
      </c:barChart>
      <c:catAx>
        <c:axId val="2114952232"/>
        <c:scaling>
          <c:orientation val="minMax"/>
        </c:scaling>
        <c:delete val="0"/>
        <c:axPos val="b"/>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4673160"/>
        <c:crosses val="autoZero"/>
        <c:auto val="1"/>
        <c:lblAlgn val="ctr"/>
        <c:lblOffset val="100"/>
        <c:noMultiLvlLbl val="0"/>
      </c:catAx>
      <c:valAx>
        <c:axId val="2114673160"/>
        <c:scaling>
          <c:orientation val="minMax"/>
          <c:max val="100.0"/>
          <c:min val="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4952232"/>
        <c:crosses val="autoZero"/>
        <c:crossBetween val="between"/>
        <c:majorUnit val="25.0"/>
      </c:valAx>
    </c:plotArea>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Responsibility for inaccurate</a:t>
            </a:r>
            <a:r>
              <a:rPr lang="en-US" baseline="0"/>
              <a:t> science news</a:t>
            </a:r>
            <a:endParaRPr lang="en-US"/>
          </a:p>
        </c:rich>
      </c:tx>
      <c:layout/>
      <c:overlay val="0"/>
    </c:title>
    <c:autoTitleDeleted val="0"/>
    <c:plotArea>
      <c:layout/>
      <c:barChart>
        <c:barDir val="col"/>
        <c:grouping val="clustered"/>
        <c:varyColors val="0"/>
        <c:ser>
          <c:idx val="0"/>
          <c:order val="0"/>
          <c:spPr>
            <a:gradFill flip="none" rotWithShape="1">
              <a:gsLst>
                <a:gs pos="0">
                  <a:schemeClr val="bg1">
                    <a:lumMod val="50000"/>
                  </a:schemeClr>
                </a:gs>
                <a:gs pos="100000">
                  <a:srgbClr val="FFFFFF"/>
                </a:gs>
              </a:gsLst>
              <a:lin ang="16200000" scaled="0"/>
              <a:tileRect/>
            </a:gradFill>
            <a:ln w="25400">
              <a:solidFill>
                <a:schemeClr val="tx1"/>
              </a:solidFill>
            </a:ln>
          </c:spPr>
          <c:invertIfNegative val="0"/>
          <c:cat>
            <c:strRef>
              <c:f>Sheet1!$A$594:$A$598</c:f>
              <c:strCache>
                <c:ptCount val="5"/>
                <c:pt idx="0">
                  <c:v>Scientist</c:v>
                </c:pt>
                <c:pt idx="1">
                  <c:v>University press office</c:v>
                </c:pt>
                <c:pt idx="2">
                  <c:v>Journal press office</c:v>
                </c:pt>
                <c:pt idx="3">
                  <c:v>Newspaper</c:v>
                </c:pt>
                <c:pt idx="4">
                  <c:v>All of the above</c:v>
                </c:pt>
              </c:strCache>
            </c:strRef>
          </c:cat>
          <c:val>
            <c:numRef>
              <c:f>Sheet1!$B$594:$B$598</c:f>
              <c:numCache>
                <c:formatCode>General</c:formatCode>
                <c:ptCount val="5"/>
                <c:pt idx="0">
                  <c:v>9.0</c:v>
                </c:pt>
                <c:pt idx="1">
                  <c:v>23.8</c:v>
                </c:pt>
                <c:pt idx="2">
                  <c:v>31.5</c:v>
                </c:pt>
                <c:pt idx="3">
                  <c:v>70.6</c:v>
                </c:pt>
                <c:pt idx="4">
                  <c:v>29.0</c:v>
                </c:pt>
              </c:numCache>
            </c:numRef>
          </c:val>
        </c:ser>
        <c:dLbls>
          <c:showLegendKey val="0"/>
          <c:showVal val="0"/>
          <c:showCatName val="0"/>
          <c:showSerName val="0"/>
          <c:showPercent val="0"/>
          <c:showBubbleSize val="0"/>
        </c:dLbls>
        <c:gapWidth val="150"/>
        <c:axId val="-2084720808"/>
        <c:axId val="-2085317096"/>
      </c:barChart>
      <c:catAx>
        <c:axId val="-2084720808"/>
        <c:scaling>
          <c:orientation val="minMax"/>
        </c:scaling>
        <c:delete val="0"/>
        <c:axPos val="b"/>
        <c:majorTickMark val="out"/>
        <c:minorTickMark val="none"/>
        <c:tickLblPos val="nextTo"/>
        <c:spPr>
          <a:ln w="25400">
            <a:solidFill>
              <a:schemeClr val="tx1"/>
            </a:solidFill>
          </a:ln>
        </c:spPr>
        <c:txPr>
          <a:bodyPr/>
          <a:lstStyle/>
          <a:p>
            <a:pPr>
              <a:defRPr sz="1800" b="1">
                <a:latin typeface="Arial"/>
                <a:cs typeface="Arial"/>
              </a:defRPr>
            </a:pPr>
            <a:endParaRPr lang="en-US"/>
          </a:p>
        </c:txPr>
        <c:crossAx val="-2085317096"/>
        <c:crosses val="autoZero"/>
        <c:auto val="1"/>
        <c:lblAlgn val="ctr"/>
        <c:lblOffset val="100"/>
        <c:noMultiLvlLbl val="0"/>
      </c:catAx>
      <c:valAx>
        <c:axId val="-2085317096"/>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400" b="1">
                <a:latin typeface="Arial"/>
                <a:cs typeface="Arial"/>
              </a:defRPr>
            </a:pPr>
            <a:endParaRPr lang="en-US"/>
          </a:p>
        </c:txPr>
        <c:crossAx val="-2084720808"/>
        <c:crosses val="autoZero"/>
        <c:crossBetween val="between"/>
        <c:majorUnit val="25.0"/>
      </c:valAx>
    </c:plotArea>
    <c:plotVisOnly val="1"/>
    <c:dispBlanksAs val="gap"/>
    <c:showDLblsOverMax val="0"/>
  </c:chart>
  <c:spPr>
    <a:ln>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2618539834987"/>
          <c:y val="0.0218120805369127"/>
          <c:w val="0.751970622506267"/>
          <c:h val="0.924082994239814"/>
        </c:manualLayout>
      </c:layout>
      <c:barChart>
        <c:barDir val="bar"/>
        <c:grouping val="clustered"/>
        <c:varyColors val="0"/>
        <c:ser>
          <c:idx val="0"/>
          <c:order val="1"/>
          <c:tx>
            <c:v>Mean</c:v>
          </c:tx>
          <c:spPr>
            <a:solidFill>
              <a:schemeClr val="bg1"/>
            </a:solidFill>
            <a:ln w="25400">
              <a:solidFill>
                <a:schemeClr val="tx1"/>
              </a:solidFill>
            </a:ln>
          </c:spPr>
          <c:invertIfNegative val="0"/>
          <c:errBars>
            <c:errBarType val="both"/>
            <c:errValType val="cust"/>
            <c:noEndCap val="0"/>
            <c:plus>
              <c:numRef>
                <c:f>all_subjects!$AC$46:$AC$57</c:f>
                <c:numCache>
                  <c:formatCode>General</c:formatCode>
                  <c:ptCount val="12"/>
                  <c:pt idx="0">
                    <c:v>0.125913599277747</c:v>
                  </c:pt>
                  <c:pt idx="1">
                    <c:v>0.136942002863773</c:v>
                  </c:pt>
                  <c:pt idx="2">
                    <c:v>0.143714014418504</c:v>
                  </c:pt>
                  <c:pt idx="3">
                    <c:v>0.140956169308614</c:v>
                  </c:pt>
                  <c:pt idx="4">
                    <c:v>0.143020432698806</c:v>
                  </c:pt>
                  <c:pt idx="5">
                    <c:v>0.130692181516603</c:v>
                  </c:pt>
                  <c:pt idx="6">
                    <c:v>0.110111404909967</c:v>
                  </c:pt>
                  <c:pt idx="7">
                    <c:v>0.117356153713397</c:v>
                  </c:pt>
                  <c:pt idx="8">
                    <c:v>0.126174366722727</c:v>
                  </c:pt>
                  <c:pt idx="9">
                    <c:v>0.12762989300459</c:v>
                  </c:pt>
                  <c:pt idx="10">
                    <c:v>0.127966305194923</c:v>
                  </c:pt>
                  <c:pt idx="11">
                    <c:v>0.117669832172992</c:v>
                  </c:pt>
                </c:numCache>
              </c:numRef>
            </c:plus>
            <c:minus>
              <c:numRef>
                <c:f>all_subjects!$AC$46:$AC$57</c:f>
                <c:numCache>
                  <c:formatCode>General</c:formatCode>
                  <c:ptCount val="12"/>
                  <c:pt idx="0">
                    <c:v>0.125913599277747</c:v>
                  </c:pt>
                  <c:pt idx="1">
                    <c:v>0.136942002863773</c:v>
                  </c:pt>
                  <c:pt idx="2">
                    <c:v>0.143714014418504</c:v>
                  </c:pt>
                  <c:pt idx="3">
                    <c:v>0.140956169308614</c:v>
                  </c:pt>
                  <c:pt idx="4">
                    <c:v>0.143020432698806</c:v>
                  </c:pt>
                  <c:pt idx="5">
                    <c:v>0.130692181516603</c:v>
                  </c:pt>
                  <c:pt idx="6">
                    <c:v>0.110111404909967</c:v>
                  </c:pt>
                  <c:pt idx="7">
                    <c:v>0.117356153713397</c:v>
                  </c:pt>
                  <c:pt idx="8">
                    <c:v>0.126174366722727</c:v>
                  </c:pt>
                  <c:pt idx="9">
                    <c:v>0.12762989300459</c:v>
                  </c:pt>
                  <c:pt idx="10">
                    <c:v>0.127966305194923</c:v>
                  </c:pt>
                  <c:pt idx="11">
                    <c:v>0.117669832172992</c:v>
                  </c:pt>
                </c:numCache>
              </c:numRef>
            </c:minus>
            <c:spPr>
              <a:ln w="25400">
                <a:solidFill>
                  <a:schemeClr val="tx1"/>
                </a:solidFill>
              </a:ln>
            </c:spPr>
          </c:errBars>
          <c:cat>
            <c:strRef>
              <c:f>all_subjects!$Y$46:$Y$57</c:f>
              <c:strCache>
                <c:ptCount val="12"/>
                <c:pt idx="0">
                  <c:v>The Daily Mail</c:v>
                </c:pt>
                <c:pt idx="1">
                  <c:v>The Sun</c:v>
                </c:pt>
                <c:pt idx="2">
                  <c:v>The Daily Star</c:v>
                </c:pt>
                <c:pt idx="3">
                  <c:v>The Daily Express</c:v>
                </c:pt>
                <c:pt idx="4">
                  <c:v>The Daily Telegraph</c:v>
                </c:pt>
                <c:pt idx="5">
                  <c:v>The Times</c:v>
                </c:pt>
                <c:pt idx="6">
                  <c:v>Press Association</c:v>
                </c:pt>
                <c:pt idx="7">
                  <c:v>Associated Press</c:v>
                </c:pt>
                <c:pt idx="8">
                  <c:v>The Independent</c:v>
                </c:pt>
                <c:pt idx="9">
                  <c:v>Reuters</c:v>
                </c:pt>
                <c:pt idx="10">
                  <c:v>BBC</c:v>
                </c:pt>
                <c:pt idx="11">
                  <c:v>The Guardian</c:v>
                </c:pt>
              </c:strCache>
            </c:strRef>
          </c:cat>
          <c:val>
            <c:numRef>
              <c:f>all_subjects!$AA$46:$AA$57</c:f>
              <c:numCache>
                <c:formatCode>General</c:formatCode>
                <c:ptCount val="12"/>
                <c:pt idx="0">
                  <c:v>1.656084656084656</c:v>
                </c:pt>
                <c:pt idx="1">
                  <c:v>1.791411042944785</c:v>
                </c:pt>
                <c:pt idx="2">
                  <c:v>1.842767295597484</c:v>
                </c:pt>
                <c:pt idx="3">
                  <c:v>2.067073170731707</c:v>
                </c:pt>
                <c:pt idx="4">
                  <c:v>2.70718232044199</c:v>
                </c:pt>
                <c:pt idx="5">
                  <c:v>2.972375690607735</c:v>
                </c:pt>
                <c:pt idx="6">
                  <c:v>2.993055555555555</c:v>
                </c:pt>
                <c:pt idx="7">
                  <c:v>3.0</c:v>
                </c:pt>
                <c:pt idx="8">
                  <c:v>3.138888888888887</c:v>
                </c:pt>
                <c:pt idx="9">
                  <c:v>3.146666666666666</c:v>
                </c:pt>
                <c:pt idx="10">
                  <c:v>3.434782608695652</c:v>
                </c:pt>
                <c:pt idx="11">
                  <c:v>3.671111111111111</c:v>
                </c:pt>
              </c:numCache>
            </c:numRef>
          </c:val>
        </c:ser>
        <c:ser>
          <c:idx val="2"/>
          <c:order val="2"/>
          <c:tx>
            <c:v>Median</c:v>
          </c:tx>
          <c:spPr>
            <a:solidFill>
              <a:schemeClr val="tx1">
                <a:lumMod val="50000"/>
                <a:lumOff val="50000"/>
              </a:schemeClr>
            </a:solidFill>
            <a:ln w="25400">
              <a:solidFill>
                <a:schemeClr val="tx1"/>
              </a:solidFill>
            </a:ln>
          </c:spPr>
          <c:invertIfNegative val="0"/>
          <c:cat>
            <c:strRef>
              <c:f>all_subjects!$Y$46:$Y$57</c:f>
              <c:strCache>
                <c:ptCount val="12"/>
                <c:pt idx="0">
                  <c:v>The Daily Mail</c:v>
                </c:pt>
                <c:pt idx="1">
                  <c:v>The Sun</c:v>
                </c:pt>
                <c:pt idx="2">
                  <c:v>The Daily Star</c:v>
                </c:pt>
                <c:pt idx="3">
                  <c:v>The Daily Express</c:v>
                </c:pt>
                <c:pt idx="4">
                  <c:v>The Daily Telegraph</c:v>
                </c:pt>
                <c:pt idx="5">
                  <c:v>The Times</c:v>
                </c:pt>
                <c:pt idx="6">
                  <c:v>Press Association</c:v>
                </c:pt>
                <c:pt idx="7">
                  <c:v>Associated Press</c:v>
                </c:pt>
                <c:pt idx="8">
                  <c:v>The Independent</c:v>
                </c:pt>
                <c:pt idx="9">
                  <c:v>Reuters</c:v>
                </c:pt>
                <c:pt idx="10">
                  <c:v>BBC</c:v>
                </c:pt>
                <c:pt idx="11">
                  <c:v>The Guardian</c:v>
                </c:pt>
              </c:strCache>
            </c:strRef>
          </c:cat>
          <c:val>
            <c:numRef>
              <c:f>all_subjects!$AB$46:$AB$57</c:f>
              <c:numCache>
                <c:formatCode>General</c:formatCode>
                <c:ptCount val="12"/>
                <c:pt idx="0">
                  <c:v>1.0</c:v>
                </c:pt>
                <c:pt idx="1">
                  <c:v>2.0</c:v>
                </c:pt>
                <c:pt idx="2">
                  <c:v>1.0</c:v>
                </c:pt>
                <c:pt idx="3">
                  <c:v>2.0</c:v>
                </c:pt>
                <c:pt idx="4">
                  <c:v>3.0</c:v>
                </c:pt>
                <c:pt idx="5">
                  <c:v>3.0</c:v>
                </c:pt>
                <c:pt idx="6">
                  <c:v>3.0</c:v>
                </c:pt>
                <c:pt idx="7">
                  <c:v>3.0</c:v>
                </c:pt>
                <c:pt idx="8">
                  <c:v>3.0</c:v>
                </c:pt>
                <c:pt idx="9">
                  <c:v>3.0</c:v>
                </c:pt>
                <c:pt idx="10">
                  <c:v>4.0</c:v>
                </c:pt>
                <c:pt idx="11">
                  <c:v>4.0</c:v>
                </c:pt>
              </c:numCache>
            </c:numRef>
          </c:val>
        </c:ser>
        <c:ser>
          <c:idx val="1"/>
          <c:order val="0"/>
          <c:tx>
            <c:v>Mode</c:v>
          </c:tx>
          <c:spPr>
            <a:solidFill>
              <a:schemeClr val="tx1"/>
            </a:solidFill>
            <a:ln w="25400">
              <a:solidFill>
                <a:schemeClr val="tx1"/>
              </a:solidFill>
            </a:ln>
          </c:spPr>
          <c:invertIfNegative val="0"/>
          <c:cat>
            <c:strRef>
              <c:f>all_subjects!$Y$46:$Y$57</c:f>
              <c:strCache>
                <c:ptCount val="12"/>
                <c:pt idx="0">
                  <c:v>The Daily Mail</c:v>
                </c:pt>
                <c:pt idx="1">
                  <c:v>The Sun</c:v>
                </c:pt>
                <c:pt idx="2">
                  <c:v>The Daily Star</c:v>
                </c:pt>
                <c:pt idx="3">
                  <c:v>The Daily Express</c:v>
                </c:pt>
                <c:pt idx="4">
                  <c:v>The Daily Telegraph</c:v>
                </c:pt>
                <c:pt idx="5">
                  <c:v>The Times</c:v>
                </c:pt>
                <c:pt idx="6">
                  <c:v>Press Association</c:v>
                </c:pt>
                <c:pt idx="7">
                  <c:v>Associated Press</c:v>
                </c:pt>
                <c:pt idx="8">
                  <c:v>The Independent</c:v>
                </c:pt>
                <c:pt idx="9">
                  <c:v>Reuters</c:v>
                </c:pt>
                <c:pt idx="10">
                  <c:v>BBC</c:v>
                </c:pt>
                <c:pt idx="11">
                  <c:v>The Guardian</c:v>
                </c:pt>
              </c:strCache>
            </c:strRef>
          </c:cat>
          <c:val>
            <c:numRef>
              <c:f>all_subjects!$Z$46:$Z$57</c:f>
              <c:numCache>
                <c:formatCode>General</c:formatCode>
                <c:ptCount val="12"/>
                <c:pt idx="0">
                  <c:v>1.0</c:v>
                </c:pt>
                <c:pt idx="1">
                  <c:v>1.0</c:v>
                </c:pt>
                <c:pt idx="2">
                  <c:v>1.0</c:v>
                </c:pt>
                <c:pt idx="3">
                  <c:v>3.0</c:v>
                </c:pt>
                <c:pt idx="4">
                  <c:v>3.0</c:v>
                </c:pt>
                <c:pt idx="5">
                  <c:v>3.0</c:v>
                </c:pt>
                <c:pt idx="6">
                  <c:v>3.0</c:v>
                </c:pt>
                <c:pt idx="7">
                  <c:v>3.0</c:v>
                </c:pt>
                <c:pt idx="8">
                  <c:v>3.0</c:v>
                </c:pt>
                <c:pt idx="9">
                  <c:v>3.0</c:v>
                </c:pt>
                <c:pt idx="10">
                  <c:v>4.0</c:v>
                </c:pt>
                <c:pt idx="11">
                  <c:v>4.0</c:v>
                </c:pt>
              </c:numCache>
            </c:numRef>
          </c:val>
        </c:ser>
        <c:dLbls>
          <c:showLegendKey val="0"/>
          <c:showVal val="0"/>
          <c:showCatName val="0"/>
          <c:showSerName val="0"/>
          <c:showPercent val="0"/>
          <c:showBubbleSize val="0"/>
        </c:dLbls>
        <c:gapWidth val="150"/>
        <c:axId val="2117429096"/>
        <c:axId val="2117482040"/>
      </c:barChart>
      <c:catAx>
        <c:axId val="2117429096"/>
        <c:scaling>
          <c:orientation val="minMax"/>
        </c:scaling>
        <c:delete val="0"/>
        <c:axPos val="l"/>
        <c:majorTickMark val="out"/>
        <c:minorTickMark val="none"/>
        <c:tickLblPos val="nextTo"/>
        <c:spPr>
          <a:ln w="25400">
            <a:solidFill>
              <a:schemeClr val="tx1"/>
            </a:solidFill>
          </a:ln>
        </c:spPr>
        <c:txPr>
          <a:bodyPr/>
          <a:lstStyle/>
          <a:p>
            <a:pPr>
              <a:defRPr sz="1400" b="1">
                <a:latin typeface="Arial"/>
                <a:cs typeface="Arial"/>
              </a:defRPr>
            </a:pPr>
            <a:endParaRPr lang="en-US"/>
          </a:p>
        </c:txPr>
        <c:crossAx val="2117482040"/>
        <c:crosses val="autoZero"/>
        <c:auto val="1"/>
        <c:lblAlgn val="ctr"/>
        <c:lblOffset val="100"/>
        <c:noMultiLvlLbl val="0"/>
      </c:catAx>
      <c:valAx>
        <c:axId val="2117482040"/>
        <c:scaling>
          <c:orientation val="minMax"/>
          <c:max val="5.0"/>
          <c:min val="0.0"/>
        </c:scaling>
        <c:delete val="0"/>
        <c:axPos val="b"/>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400" b="1">
                <a:latin typeface="Arial"/>
                <a:cs typeface="Arial"/>
              </a:defRPr>
            </a:pPr>
            <a:endParaRPr lang="en-US"/>
          </a:p>
        </c:txPr>
        <c:crossAx val="2117429096"/>
        <c:crosses val="autoZero"/>
        <c:crossBetween val="between"/>
        <c:majorUnit val="1.0"/>
      </c:valAx>
    </c:plotArea>
    <c:legend>
      <c:legendPos val="r"/>
      <c:layout>
        <c:manualLayout>
          <c:xMode val="edge"/>
          <c:yMode val="edge"/>
          <c:x val="0.829161281969799"/>
          <c:y val="0.432746789621096"/>
          <c:w val="0.13645904687923"/>
          <c:h val="0.109338635522909"/>
        </c:manualLayout>
      </c:layout>
      <c:overlay val="0"/>
      <c:txPr>
        <a:bodyPr/>
        <a:lstStyle/>
        <a:p>
          <a:pPr>
            <a:defRPr sz="1800" b="1">
              <a:latin typeface="Arial"/>
              <a:cs typeface="Arial"/>
            </a:defRPr>
          </a:pPr>
          <a:endParaRPr lang="en-US"/>
        </a:p>
      </c:txPr>
    </c:legend>
    <c:plotVisOnly val="1"/>
    <c:dispBlanksAs val="gap"/>
    <c:showDLblsOverMax val="0"/>
  </c:chart>
  <c:spPr>
    <a:ln>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frequencies_alldata!$B$108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frequencies_alldata!$A$109:$A$113</c:f>
              <c:numCache>
                <c:formatCode>General</c:formatCode>
                <c:ptCount val="5"/>
                <c:pt idx="0">
                  <c:v>1.0</c:v>
                </c:pt>
                <c:pt idx="1">
                  <c:v>2.0</c:v>
                </c:pt>
                <c:pt idx="2">
                  <c:v>3.0</c:v>
                </c:pt>
                <c:pt idx="3">
                  <c:v>4.0</c:v>
                </c:pt>
                <c:pt idx="4">
                  <c:v>5.0</c:v>
                </c:pt>
              </c:numCache>
            </c:numRef>
          </c:cat>
          <c:val>
            <c:numRef>
              <c:f>frequencies_alldata!$B$109:$B$113</c:f>
              <c:numCache>
                <c:formatCode>General</c:formatCode>
                <c:ptCount val="5"/>
                <c:pt idx="0">
                  <c:v>2.2</c:v>
                </c:pt>
                <c:pt idx="1">
                  <c:v>11.6</c:v>
                </c:pt>
                <c:pt idx="2">
                  <c:v>32.4</c:v>
                </c:pt>
                <c:pt idx="3">
                  <c:v>86.7</c:v>
                </c:pt>
                <c:pt idx="4">
                  <c:v>100.0</c:v>
                </c:pt>
              </c:numCache>
            </c:numRef>
          </c:val>
          <c:smooth val="0"/>
        </c:ser>
        <c:ser>
          <c:idx val="1"/>
          <c:order val="1"/>
          <c:tx>
            <c:strRef>
              <c:f>frequencies_alldata!$C$108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frequencies_alldata!$A$109:$A$113</c:f>
              <c:numCache>
                <c:formatCode>General</c:formatCode>
                <c:ptCount val="5"/>
                <c:pt idx="0">
                  <c:v>1.0</c:v>
                </c:pt>
                <c:pt idx="1">
                  <c:v>2.0</c:v>
                </c:pt>
                <c:pt idx="2">
                  <c:v>3.0</c:v>
                </c:pt>
                <c:pt idx="3">
                  <c:v>4.0</c:v>
                </c:pt>
                <c:pt idx="4">
                  <c:v>5.0</c:v>
                </c:pt>
              </c:numCache>
            </c:numRef>
          </c:cat>
          <c:val>
            <c:numRef>
              <c:f>frequencies_alldata!$C$109:$C$113</c:f>
              <c:numCache>
                <c:formatCode>General</c:formatCode>
                <c:ptCount val="5"/>
                <c:pt idx="0">
                  <c:v>2.2</c:v>
                </c:pt>
                <c:pt idx="1">
                  <c:v>9.3</c:v>
                </c:pt>
                <c:pt idx="2">
                  <c:v>20.9</c:v>
                </c:pt>
                <c:pt idx="3">
                  <c:v>54.2</c:v>
                </c:pt>
                <c:pt idx="4">
                  <c:v>13.3</c:v>
                </c:pt>
              </c:numCache>
            </c:numRef>
          </c:val>
          <c:smooth val="0"/>
        </c:ser>
        <c:dLbls>
          <c:showLegendKey val="0"/>
          <c:showVal val="0"/>
          <c:showCatName val="0"/>
          <c:showSerName val="0"/>
          <c:showPercent val="0"/>
          <c:showBubbleSize val="0"/>
        </c:dLbls>
        <c:marker val="1"/>
        <c:smooth val="0"/>
        <c:axId val="2117318920"/>
        <c:axId val="2117325416"/>
      </c:lineChart>
      <c:catAx>
        <c:axId val="2117318920"/>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325416"/>
        <c:crosses val="autoZero"/>
        <c:auto val="1"/>
        <c:lblAlgn val="ctr"/>
        <c:lblOffset val="100"/>
        <c:noMultiLvlLbl val="0"/>
      </c:catAx>
      <c:valAx>
        <c:axId val="2117325416"/>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318920"/>
        <c:crosses val="autoZero"/>
        <c:crossBetween val="between"/>
        <c:majorUnit val="25.0"/>
      </c:valAx>
    </c:plotArea>
    <c:plotVisOnly val="1"/>
    <c:dispBlanksAs val="gap"/>
    <c:showDLblsOverMax val="0"/>
  </c:chart>
  <c:spPr>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frequencies_alldata!$B$108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frequencies_alldata!$A$117:$A$121</c:f>
              <c:numCache>
                <c:formatCode>General</c:formatCode>
                <c:ptCount val="5"/>
                <c:pt idx="0">
                  <c:v>1.0</c:v>
                </c:pt>
                <c:pt idx="1">
                  <c:v>2.0</c:v>
                </c:pt>
                <c:pt idx="2">
                  <c:v>3.0</c:v>
                </c:pt>
                <c:pt idx="3">
                  <c:v>4.0</c:v>
                </c:pt>
                <c:pt idx="4">
                  <c:v>5.0</c:v>
                </c:pt>
              </c:numCache>
            </c:numRef>
          </c:cat>
          <c:val>
            <c:numRef>
              <c:f>frequencies_alldata!$B$117:$B$121</c:f>
              <c:numCache>
                <c:formatCode>General</c:formatCode>
                <c:ptCount val="5"/>
                <c:pt idx="0">
                  <c:v>2.2</c:v>
                </c:pt>
                <c:pt idx="1">
                  <c:v>22.6</c:v>
                </c:pt>
                <c:pt idx="2">
                  <c:v>41.3</c:v>
                </c:pt>
                <c:pt idx="3">
                  <c:v>90.4</c:v>
                </c:pt>
                <c:pt idx="4">
                  <c:v>100.0</c:v>
                </c:pt>
              </c:numCache>
            </c:numRef>
          </c:val>
          <c:smooth val="0"/>
        </c:ser>
        <c:ser>
          <c:idx val="1"/>
          <c:order val="1"/>
          <c:tx>
            <c:strRef>
              <c:f>frequencies_alldata!$C$108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frequencies_alldata!$A$117:$A$121</c:f>
              <c:numCache>
                <c:formatCode>General</c:formatCode>
                <c:ptCount val="5"/>
                <c:pt idx="0">
                  <c:v>1.0</c:v>
                </c:pt>
                <c:pt idx="1">
                  <c:v>2.0</c:v>
                </c:pt>
                <c:pt idx="2">
                  <c:v>3.0</c:v>
                </c:pt>
                <c:pt idx="3">
                  <c:v>4.0</c:v>
                </c:pt>
                <c:pt idx="4">
                  <c:v>5.0</c:v>
                </c:pt>
              </c:numCache>
            </c:numRef>
          </c:cat>
          <c:val>
            <c:numRef>
              <c:f>frequencies_alldata!$C$117:$C$121</c:f>
              <c:numCache>
                <c:formatCode>General</c:formatCode>
                <c:ptCount val="5"/>
                <c:pt idx="0">
                  <c:v>2.2</c:v>
                </c:pt>
                <c:pt idx="1">
                  <c:v>20.4</c:v>
                </c:pt>
                <c:pt idx="2">
                  <c:v>18.7</c:v>
                </c:pt>
                <c:pt idx="3">
                  <c:v>49.1</c:v>
                </c:pt>
                <c:pt idx="4">
                  <c:v>9.6</c:v>
                </c:pt>
              </c:numCache>
            </c:numRef>
          </c:val>
          <c:smooth val="0"/>
        </c:ser>
        <c:dLbls>
          <c:showLegendKey val="0"/>
          <c:showVal val="0"/>
          <c:showCatName val="0"/>
          <c:showSerName val="0"/>
          <c:showPercent val="0"/>
          <c:showBubbleSize val="0"/>
        </c:dLbls>
        <c:marker val="1"/>
        <c:smooth val="0"/>
        <c:axId val="2117345992"/>
        <c:axId val="2117347464"/>
      </c:lineChart>
      <c:catAx>
        <c:axId val="2117345992"/>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347464"/>
        <c:crosses val="autoZero"/>
        <c:auto val="1"/>
        <c:lblAlgn val="ctr"/>
        <c:lblOffset val="100"/>
        <c:noMultiLvlLbl val="0"/>
      </c:catAx>
      <c:valAx>
        <c:axId val="2117347464"/>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345992"/>
        <c:crosses val="autoZero"/>
        <c:crossBetween val="between"/>
        <c:majorUnit val="25.0"/>
      </c:valAx>
    </c:plotArea>
    <c:plotVisOnly val="1"/>
    <c:dispBlanksAs val="gap"/>
    <c:showDLblsOverMax val="0"/>
  </c:chart>
  <c:spPr>
    <a:ln>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frequencies_alldata!$B$108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frequencies_alldata!$A$125:$A$129</c:f>
              <c:numCache>
                <c:formatCode>General</c:formatCode>
                <c:ptCount val="5"/>
                <c:pt idx="0">
                  <c:v>1.0</c:v>
                </c:pt>
                <c:pt idx="1">
                  <c:v>2.0</c:v>
                </c:pt>
                <c:pt idx="2">
                  <c:v>3.0</c:v>
                </c:pt>
                <c:pt idx="3">
                  <c:v>4.0</c:v>
                </c:pt>
                <c:pt idx="4">
                  <c:v>5.0</c:v>
                </c:pt>
              </c:numCache>
            </c:numRef>
          </c:cat>
          <c:val>
            <c:numRef>
              <c:f>frequencies_alldata!$B$125:$B$129</c:f>
              <c:numCache>
                <c:formatCode>General</c:formatCode>
                <c:ptCount val="5"/>
                <c:pt idx="0">
                  <c:v>2.7</c:v>
                </c:pt>
                <c:pt idx="1">
                  <c:v>16.7</c:v>
                </c:pt>
                <c:pt idx="2">
                  <c:v>69.3</c:v>
                </c:pt>
                <c:pt idx="3">
                  <c:v>96.7</c:v>
                </c:pt>
                <c:pt idx="4">
                  <c:v>100.0</c:v>
                </c:pt>
              </c:numCache>
            </c:numRef>
          </c:val>
          <c:smooth val="0"/>
        </c:ser>
        <c:ser>
          <c:idx val="1"/>
          <c:order val="1"/>
          <c:tx>
            <c:strRef>
              <c:f>frequencies_alldata!$C$108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frequencies_alldata!$A$125:$A$129</c:f>
              <c:numCache>
                <c:formatCode>General</c:formatCode>
                <c:ptCount val="5"/>
                <c:pt idx="0">
                  <c:v>1.0</c:v>
                </c:pt>
                <c:pt idx="1">
                  <c:v>2.0</c:v>
                </c:pt>
                <c:pt idx="2">
                  <c:v>3.0</c:v>
                </c:pt>
                <c:pt idx="3">
                  <c:v>4.0</c:v>
                </c:pt>
                <c:pt idx="4">
                  <c:v>5.0</c:v>
                </c:pt>
              </c:numCache>
            </c:numRef>
          </c:cat>
          <c:val>
            <c:numRef>
              <c:f>frequencies_alldata!$C$125:$C$129</c:f>
              <c:numCache>
                <c:formatCode>General</c:formatCode>
                <c:ptCount val="5"/>
                <c:pt idx="0">
                  <c:v>2.7</c:v>
                </c:pt>
                <c:pt idx="1">
                  <c:v>14.0</c:v>
                </c:pt>
                <c:pt idx="2">
                  <c:v>52.7</c:v>
                </c:pt>
                <c:pt idx="3">
                  <c:v>27.3</c:v>
                </c:pt>
                <c:pt idx="4">
                  <c:v>3.3</c:v>
                </c:pt>
              </c:numCache>
            </c:numRef>
          </c:val>
          <c:smooth val="0"/>
        </c:ser>
        <c:dLbls>
          <c:showLegendKey val="0"/>
          <c:showVal val="0"/>
          <c:showCatName val="0"/>
          <c:showSerName val="0"/>
          <c:showPercent val="0"/>
          <c:showBubbleSize val="0"/>
        </c:dLbls>
        <c:marker val="1"/>
        <c:smooth val="0"/>
        <c:axId val="2117364408"/>
        <c:axId val="2117369624"/>
      </c:lineChart>
      <c:catAx>
        <c:axId val="2117364408"/>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369624"/>
        <c:crosses val="autoZero"/>
        <c:auto val="1"/>
        <c:lblAlgn val="ctr"/>
        <c:lblOffset val="100"/>
        <c:noMultiLvlLbl val="0"/>
      </c:catAx>
      <c:valAx>
        <c:axId val="2117369624"/>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364408"/>
        <c:crosses val="autoZero"/>
        <c:crossBetween val="between"/>
        <c:majorUnit val="25.0"/>
      </c:valAx>
    </c:plotArea>
    <c:plotVisOnly val="1"/>
    <c:dispBlanksAs val="gap"/>
    <c:showDLblsOverMax val="0"/>
  </c:chart>
  <c:spPr>
    <a:ln>
      <a:noFill/>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frequencies_alldata!$B$108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frequencies_alldata!$A$133:$A$137</c:f>
              <c:numCache>
                <c:formatCode>General</c:formatCode>
                <c:ptCount val="5"/>
                <c:pt idx="0">
                  <c:v>1.0</c:v>
                </c:pt>
                <c:pt idx="1">
                  <c:v>2.0</c:v>
                </c:pt>
                <c:pt idx="2">
                  <c:v>3.0</c:v>
                </c:pt>
                <c:pt idx="3">
                  <c:v>4.0</c:v>
                </c:pt>
                <c:pt idx="4">
                  <c:v>5.0</c:v>
                </c:pt>
              </c:numCache>
            </c:numRef>
          </c:cat>
          <c:val>
            <c:numRef>
              <c:f>frequencies_alldata!$B$133:$B$137</c:f>
              <c:numCache>
                <c:formatCode>General</c:formatCode>
                <c:ptCount val="5"/>
                <c:pt idx="0">
                  <c:v>4.4</c:v>
                </c:pt>
                <c:pt idx="1">
                  <c:v>20.6</c:v>
                </c:pt>
                <c:pt idx="2">
                  <c:v>62.8</c:v>
                </c:pt>
                <c:pt idx="3">
                  <c:v>98.3</c:v>
                </c:pt>
                <c:pt idx="4">
                  <c:v>100.0</c:v>
                </c:pt>
              </c:numCache>
            </c:numRef>
          </c:val>
          <c:smooth val="0"/>
        </c:ser>
        <c:ser>
          <c:idx val="1"/>
          <c:order val="1"/>
          <c:tx>
            <c:strRef>
              <c:f>frequencies_alldata!$C$108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frequencies_alldata!$A$133:$A$137</c:f>
              <c:numCache>
                <c:formatCode>General</c:formatCode>
                <c:ptCount val="5"/>
                <c:pt idx="0">
                  <c:v>1.0</c:v>
                </c:pt>
                <c:pt idx="1">
                  <c:v>2.0</c:v>
                </c:pt>
                <c:pt idx="2">
                  <c:v>3.0</c:v>
                </c:pt>
                <c:pt idx="3">
                  <c:v>4.0</c:v>
                </c:pt>
                <c:pt idx="4">
                  <c:v>5.0</c:v>
                </c:pt>
              </c:numCache>
            </c:numRef>
          </c:cat>
          <c:val>
            <c:numRef>
              <c:f>frequencies_alldata!$C$133:$C$137</c:f>
              <c:numCache>
                <c:formatCode>General</c:formatCode>
                <c:ptCount val="5"/>
                <c:pt idx="0">
                  <c:v>4.4</c:v>
                </c:pt>
                <c:pt idx="1">
                  <c:v>16.1</c:v>
                </c:pt>
                <c:pt idx="2">
                  <c:v>42.2</c:v>
                </c:pt>
                <c:pt idx="3">
                  <c:v>35.6</c:v>
                </c:pt>
                <c:pt idx="4">
                  <c:v>1.7</c:v>
                </c:pt>
              </c:numCache>
            </c:numRef>
          </c:val>
          <c:smooth val="0"/>
        </c:ser>
        <c:dLbls>
          <c:showLegendKey val="0"/>
          <c:showVal val="0"/>
          <c:showCatName val="0"/>
          <c:showSerName val="0"/>
          <c:showPercent val="0"/>
          <c:showBubbleSize val="0"/>
        </c:dLbls>
        <c:marker val="1"/>
        <c:smooth val="0"/>
        <c:axId val="2117462168"/>
        <c:axId val="2117608520"/>
      </c:lineChart>
      <c:catAx>
        <c:axId val="2117462168"/>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608520"/>
        <c:crosses val="autoZero"/>
        <c:auto val="1"/>
        <c:lblAlgn val="ctr"/>
        <c:lblOffset val="100"/>
        <c:noMultiLvlLbl val="0"/>
      </c:catAx>
      <c:valAx>
        <c:axId val="2117608520"/>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462168"/>
        <c:crosses val="autoZero"/>
        <c:crossBetween val="between"/>
        <c:majorUnit val="25.0"/>
      </c:valAx>
    </c:plotArea>
    <c:plotVisOnly val="1"/>
    <c:dispBlanksAs val="gap"/>
    <c:showDLblsOverMax val="0"/>
  </c:chart>
  <c:spPr>
    <a:ln>
      <a:no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frequencies_alldata!$B$108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frequencies_alldata!$A$141:$A$145</c:f>
              <c:numCache>
                <c:formatCode>General</c:formatCode>
                <c:ptCount val="5"/>
                <c:pt idx="0">
                  <c:v>1.0</c:v>
                </c:pt>
                <c:pt idx="1">
                  <c:v>2.0</c:v>
                </c:pt>
                <c:pt idx="2">
                  <c:v>3.0</c:v>
                </c:pt>
                <c:pt idx="3">
                  <c:v>4.0</c:v>
                </c:pt>
                <c:pt idx="4">
                  <c:v>5.0</c:v>
                </c:pt>
              </c:numCache>
            </c:numRef>
          </c:cat>
          <c:val>
            <c:numRef>
              <c:f>frequencies_alldata!$B$141:$B$145</c:f>
              <c:numCache>
                <c:formatCode>General</c:formatCode>
                <c:ptCount val="5"/>
                <c:pt idx="0">
                  <c:v>4.1</c:v>
                </c:pt>
                <c:pt idx="1">
                  <c:v>17.6</c:v>
                </c:pt>
                <c:pt idx="2">
                  <c:v>79.1</c:v>
                </c:pt>
                <c:pt idx="3">
                  <c:v>99.3</c:v>
                </c:pt>
                <c:pt idx="4">
                  <c:v>100.0</c:v>
                </c:pt>
              </c:numCache>
            </c:numRef>
          </c:val>
          <c:smooth val="0"/>
        </c:ser>
        <c:ser>
          <c:idx val="1"/>
          <c:order val="1"/>
          <c:tx>
            <c:strRef>
              <c:f>frequencies_alldata!$C$108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frequencies_alldata!$A$141:$A$145</c:f>
              <c:numCache>
                <c:formatCode>General</c:formatCode>
                <c:ptCount val="5"/>
                <c:pt idx="0">
                  <c:v>1.0</c:v>
                </c:pt>
                <c:pt idx="1">
                  <c:v>2.0</c:v>
                </c:pt>
                <c:pt idx="2">
                  <c:v>3.0</c:v>
                </c:pt>
                <c:pt idx="3">
                  <c:v>4.0</c:v>
                </c:pt>
                <c:pt idx="4">
                  <c:v>5.0</c:v>
                </c:pt>
              </c:numCache>
            </c:numRef>
          </c:cat>
          <c:val>
            <c:numRef>
              <c:f>frequencies_alldata!$C$141:$C$145</c:f>
              <c:numCache>
                <c:formatCode>General</c:formatCode>
                <c:ptCount val="5"/>
                <c:pt idx="0">
                  <c:v>4.1</c:v>
                </c:pt>
                <c:pt idx="1">
                  <c:v>13.5</c:v>
                </c:pt>
                <c:pt idx="2">
                  <c:v>61.5</c:v>
                </c:pt>
                <c:pt idx="3">
                  <c:v>20.3</c:v>
                </c:pt>
                <c:pt idx="4">
                  <c:v>0.7</c:v>
                </c:pt>
              </c:numCache>
            </c:numRef>
          </c:val>
          <c:smooth val="0"/>
        </c:ser>
        <c:dLbls>
          <c:showLegendKey val="0"/>
          <c:showVal val="0"/>
          <c:showCatName val="0"/>
          <c:showSerName val="0"/>
          <c:showPercent val="0"/>
          <c:showBubbleSize val="0"/>
        </c:dLbls>
        <c:marker val="1"/>
        <c:smooth val="0"/>
        <c:axId val="2117901512"/>
        <c:axId val="2117905560"/>
      </c:lineChart>
      <c:catAx>
        <c:axId val="2117901512"/>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905560"/>
        <c:crosses val="autoZero"/>
        <c:auto val="1"/>
        <c:lblAlgn val="ctr"/>
        <c:lblOffset val="100"/>
        <c:noMultiLvlLbl val="0"/>
      </c:catAx>
      <c:valAx>
        <c:axId val="2117905560"/>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901512"/>
        <c:crosses val="autoZero"/>
        <c:crossBetween val="between"/>
        <c:majorUnit val="25.0"/>
      </c:valAx>
    </c:plotArea>
    <c:plotVisOnly val="1"/>
    <c:dispBlanksAs val="gap"/>
    <c:showDLblsOverMax val="0"/>
  </c:chart>
  <c:spPr>
    <a:ln>
      <a:noFill/>
    </a:ln>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frequencies_alldata!$F$108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frequencies_alldata!$A$109:$A$113</c:f>
              <c:numCache>
                <c:formatCode>General</c:formatCode>
                <c:ptCount val="5"/>
                <c:pt idx="0">
                  <c:v>1.0</c:v>
                </c:pt>
                <c:pt idx="1">
                  <c:v>2.0</c:v>
                </c:pt>
                <c:pt idx="2">
                  <c:v>3.0</c:v>
                </c:pt>
                <c:pt idx="3">
                  <c:v>4.0</c:v>
                </c:pt>
                <c:pt idx="4">
                  <c:v>5.0</c:v>
                </c:pt>
              </c:numCache>
            </c:numRef>
          </c:cat>
          <c:val>
            <c:numRef>
              <c:f>frequencies_alldata!$F$109:$F$113</c:f>
              <c:numCache>
                <c:formatCode>General</c:formatCode>
                <c:ptCount val="5"/>
                <c:pt idx="0">
                  <c:v>5.5</c:v>
                </c:pt>
                <c:pt idx="1">
                  <c:v>28.2</c:v>
                </c:pt>
                <c:pt idx="2">
                  <c:v>71.3</c:v>
                </c:pt>
                <c:pt idx="3">
                  <c:v>97.8</c:v>
                </c:pt>
                <c:pt idx="4">
                  <c:v>100.0</c:v>
                </c:pt>
              </c:numCache>
            </c:numRef>
          </c:val>
          <c:smooth val="0"/>
        </c:ser>
        <c:ser>
          <c:idx val="1"/>
          <c:order val="1"/>
          <c:tx>
            <c:strRef>
              <c:f>frequencies_alldata!$G$108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frequencies_alldata!$A$109:$A$113</c:f>
              <c:numCache>
                <c:formatCode>General</c:formatCode>
                <c:ptCount val="5"/>
                <c:pt idx="0">
                  <c:v>1.0</c:v>
                </c:pt>
                <c:pt idx="1">
                  <c:v>2.0</c:v>
                </c:pt>
                <c:pt idx="2">
                  <c:v>3.0</c:v>
                </c:pt>
                <c:pt idx="3">
                  <c:v>4.0</c:v>
                </c:pt>
                <c:pt idx="4">
                  <c:v>5.0</c:v>
                </c:pt>
              </c:numCache>
            </c:numRef>
          </c:cat>
          <c:val>
            <c:numRef>
              <c:f>frequencies_alldata!$G$109:$G$113</c:f>
              <c:numCache>
                <c:formatCode>General</c:formatCode>
                <c:ptCount val="5"/>
                <c:pt idx="0">
                  <c:v>5.5</c:v>
                </c:pt>
                <c:pt idx="1">
                  <c:v>22.7</c:v>
                </c:pt>
                <c:pt idx="2">
                  <c:v>43.1</c:v>
                </c:pt>
                <c:pt idx="3">
                  <c:v>26.5</c:v>
                </c:pt>
                <c:pt idx="4">
                  <c:v>2.2</c:v>
                </c:pt>
              </c:numCache>
            </c:numRef>
          </c:val>
          <c:smooth val="0"/>
        </c:ser>
        <c:dLbls>
          <c:showLegendKey val="0"/>
          <c:showVal val="0"/>
          <c:showCatName val="0"/>
          <c:showSerName val="0"/>
          <c:showPercent val="0"/>
          <c:showBubbleSize val="0"/>
        </c:dLbls>
        <c:marker val="1"/>
        <c:smooth val="0"/>
        <c:axId val="2117856600"/>
        <c:axId val="2117869688"/>
      </c:lineChart>
      <c:catAx>
        <c:axId val="2117856600"/>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869688"/>
        <c:crosses val="autoZero"/>
        <c:auto val="1"/>
        <c:lblAlgn val="ctr"/>
        <c:lblOffset val="100"/>
        <c:noMultiLvlLbl val="0"/>
      </c:catAx>
      <c:valAx>
        <c:axId val="2117869688"/>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856600"/>
        <c:crosses val="autoZero"/>
        <c:crossBetween val="between"/>
        <c:majorUnit val="25.0"/>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Final </a:t>
            </a:r>
            <a:r>
              <a:rPr lang="en-US" baseline="0"/>
              <a:t>say on wording of press releases</a:t>
            </a:r>
            <a:endParaRPr lang="en-US"/>
          </a:p>
        </c:rich>
      </c:tx>
      <c:layout/>
      <c:overlay val="0"/>
    </c:title>
    <c:autoTitleDeleted val="0"/>
    <c:plotArea>
      <c:layout/>
      <c:barChart>
        <c:barDir val="col"/>
        <c:grouping val="clustered"/>
        <c:varyColors val="0"/>
        <c:ser>
          <c:idx val="0"/>
          <c:order val="0"/>
          <c:spPr>
            <a:gradFill flip="none" rotWithShape="1">
              <a:gsLst>
                <a:gs pos="0">
                  <a:schemeClr val="bg1">
                    <a:lumMod val="50000"/>
                  </a:schemeClr>
                </a:gs>
                <a:gs pos="100000">
                  <a:srgbClr val="FFFFFF"/>
                </a:gs>
              </a:gsLst>
              <a:lin ang="16200000" scaled="0"/>
              <a:tileRect/>
            </a:gradFill>
            <a:ln w="25400">
              <a:solidFill>
                <a:schemeClr val="tx1"/>
              </a:solidFill>
            </a:ln>
          </c:spPr>
          <c:invertIfNegative val="0"/>
          <c:cat>
            <c:strRef>
              <c:f>Sheet1!$A$75:$A$76</c:f>
              <c:strCache>
                <c:ptCount val="2"/>
                <c:pt idx="0">
                  <c:v>Scientist</c:v>
                </c:pt>
                <c:pt idx="1">
                  <c:v>Press office</c:v>
                </c:pt>
              </c:strCache>
            </c:strRef>
          </c:cat>
          <c:val>
            <c:numRef>
              <c:f>Sheet1!$B$75:$B$76</c:f>
              <c:numCache>
                <c:formatCode>General</c:formatCode>
                <c:ptCount val="2"/>
                <c:pt idx="0">
                  <c:v>53.3</c:v>
                </c:pt>
                <c:pt idx="1">
                  <c:v>46.7</c:v>
                </c:pt>
              </c:numCache>
            </c:numRef>
          </c:val>
        </c:ser>
        <c:dLbls>
          <c:showLegendKey val="0"/>
          <c:showVal val="0"/>
          <c:showCatName val="0"/>
          <c:showSerName val="0"/>
          <c:showPercent val="0"/>
          <c:showBubbleSize val="0"/>
        </c:dLbls>
        <c:gapWidth val="150"/>
        <c:axId val="-2083100424"/>
        <c:axId val="-2083097224"/>
      </c:barChart>
      <c:catAx>
        <c:axId val="-2083100424"/>
        <c:scaling>
          <c:orientation val="minMax"/>
        </c:scaling>
        <c:delete val="0"/>
        <c:axPos val="b"/>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3097224"/>
        <c:crosses val="autoZero"/>
        <c:auto val="1"/>
        <c:lblAlgn val="ctr"/>
        <c:lblOffset val="100"/>
        <c:noMultiLvlLbl val="0"/>
      </c:catAx>
      <c:valAx>
        <c:axId val="-2083097224"/>
        <c:scaling>
          <c:orientation val="minMax"/>
          <c:max val="100.0"/>
          <c:min val="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3100424"/>
        <c:crosses val="autoZero"/>
        <c:crossBetween val="between"/>
        <c:majorUnit val="25.0"/>
      </c:valAx>
    </c:plotArea>
    <c:plotVisOnly val="1"/>
    <c:dispBlanksAs val="gap"/>
    <c:showDLblsOverMax val="0"/>
  </c:chart>
  <c:spPr>
    <a:ln>
      <a:noFill/>
    </a:ln>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frequencies_alldata!$F$108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frequencies_alldata!$A$117:$A$121</c:f>
              <c:numCache>
                <c:formatCode>General</c:formatCode>
                <c:ptCount val="5"/>
                <c:pt idx="0">
                  <c:v>1.0</c:v>
                </c:pt>
                <c:pt idx="1">
                  <c:v>2.0</c:v>
                </c:pt>
                <c:pt idx="2">
                  <c:v>3.0</c:v>
                </c:pt>
                <c:pt idx="3">
                  <c:v>4.0</c:v>
                </c:pt>
                <c:pt idx="4">
                  <c:v>5.0</c:v>
                </c:pt>
              </c:numCache>
            </c:numRef>
          </c:cat>
          <c:val>
            <c:numRef>
              <c:f>frequencies_alldata!$F$117:$F$121</c:f>
              <c:numCache>
                <c:formatCode>General</c:formatCode>
                <c:ptCount val="5"/>
                <c:pt idx="0">
                  <c:v>14.9</c:v>
                </c:pt>
                <c:pt idx="1">
                  <c:v>36.5</c:v>
                </c:pt>
                <c:pt idx="2">
                  <c:v>78.5</c:v>
                </c:pt>
                <c:pt idx="3">
                  <c:v>99.4</c:v>
                </c:pt>
                <c:pt idx="4">
                  <c:v>100.0</c:v>
                </c:pt>
              </c:numCache>
            </c:numRef>
          </c:val>
          <c:smooth val="0"/>
        </c:ser>
        <c:ser>
          <c:idx val="1"/>
          <c:order val="1"/>
          <c:tx>
            <c:strRef>
              <c:f>frequencies_alldata!$G$108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frequencies_alldata!$A$117:$A$121</c:f>
              <c:numCache>
                <c:formatCode>General</c:formatCode>
                <c:ptCount val="5"/>
                <c:pt idx="0">
                  <c:v>1.0</c:v>
                </c:pt>
                <c:pt idx="1">
                  <c:v>2.0</c:v>
                </c:pt>
                <c:pt idx="2">
                  <c:v>3.0</c:v>
                </c:pt>
                <c:pt idx="3">
                  <c:v>4.0</c:v>
                </c:pt>
                <c:pt idx="4">
                  <c:v>5.0</c:v>
                </c:pt>
              </c:numCache>
            </c:numRef>
          </c:cat>
          <c:val>
            <c:numRef>
              <c:f>frequencies_alldata!$G$117:$G$121</c:f>
              <c:numCache>
                <c:formatCode>General</c:formatCode>
                <c:ptCount val="5"/>
                <c:pt idx="0">
                  <c:v>14.9</c:v>
                </c:pt>
                <c:pt idx="1">
                  <c:v>21.5</c:v>
                </c:pt>
                <c:pt idx="2">
                  <c:v>42.0</c:v>
                </c:pt>
                <c:pt idx="3">
                  <c:v>21.0</c:v>
                </c:pt>
                <c:pt idx="4">
                  <c:v>0.6</c:v>
                </c:pt>
              </c:numCache>
            </c:numRef>
          </c:val>
          <c:smooth val="0"/>
        </c:ser>
        <c:dLbls>
          <c:showLegendKey val="0"/>
          <c:showVal val="0"/>
          <c:showCatName val="0"/>
          <c:showSerName val="0"/>
          <c:showPercent val="0"/>
          <c:showBubbleSize val="0"/>
        </c:dLbls>
        <c:marker val="1"/>
        <c:smooth val="0"/>
        <c:axId val="2117633320"/>
        <c:axId val="2117681928"/>
      </c:lineChart>
      <c:catAx>
        <c:axId val="2117633320"/>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681928"/>
        <c:crosses val="autoZero"/>
        <c:auto val="1"/>
        <c:lblAlgn val="ctr"/>
        <c:lblOffset val="100"/>
        <c:noMultiLvlLbl val="0"/>
      </c:catAx>
      <c:valAx>
        <c:axId val="2117681928"/>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633320"/>
        <c:crosses val="autoZero"/>
        <c:crossBetween val="between"/>
        <c:majorUnit val="25.0"/>
      </c:valAx>
    </c:plotArea>
    <c:plotVisOnly val="1"/>
    <c:dispBlanksAs val="gap"/>
    <c:showDLblsOverMax val="0"/>
  </c:chart>
  <c:spPr>
    <a:ln>
      <a:noFill/>
    </a:ln>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frequencies_alldata!$B$108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frequencies_alldata!$A$149:$A$153</c:f>
              <c:numCache>
                <c:formatCode>General</c:formatCode>
                <c:ptCount val="5"/>
                <c:pt idx="0">
                  <c:v>1.0</c:v>
                </c:pt>
                <c:pt idx="1">
                  <c:v>2.0</c:v>
                </c:pt>
                <c:pt idx="2">
                  <c:v>3.0</c:v>
                </c:pt>
                <c:pt idx="3">
                  <c:v>4.0</c:v>
                </c:pt>
                <c:pt idx="4">
                  <c:v>5.0</c:v>
                </c:pt>
              </c:numCache>
            </c:numRef>
          </c:cat>
          <c:val>
            <c:numRef>
              <c:f>frequencies_alldata!$B$149:$B$153</c:f>
              <c:numCache>
                <c:formatCode>General</c:formatCode>
                <c:ptCount val="5"/>
                <c:pt idx="0">
                  <c:v>4.2</c:v>
                </c:pt>
                <c:pt idx="1">
                  <c:v>14.6</c:v>
                </c:pt>
                <c:pt idx="2">
                  <c:v>81.9</c:v>
                </c:pt>
                <c:pt idx="3">
                  <c:v>100.0</c:v>
                </c:pt>
                <c:pt idx="4">
                  <c:v>100.0</c:v>
                </c:pt>
              </c:numCache>
            </c:numRef>
          </c:val>
          <c:smooth val="0"/>
        </c:ser>
        <c:ser>
          <c:idx val="1"/>
          <c:order val="1"/>
          <c:tx>
            <c:strRef>
              <c:f>frequencies_alldata!$C$108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frequencies_alldata!$A$149:$A$153</c:f>
              <c:numCache>
                <c:formatCode>General</c:formatCode>
                <c:ptCount val="5"/>
                <c:pt idx="0">
                  <c:v>1.0</c:v>
                </c:pt>
                <c:pt idx="1">
                  <c:v>2.0</c:v>
                </c:pt>
                <c:pt idx="2">
                  <c:v>3.0</c:v>
                </c:pt>
                <c:pt idx="3">
                  <c:v>4.0</c:v>
                </c:pt>
                <c:pt idx="4">
                  <c:v>5.0</c:v>
                </c:pt>
              </c:numCache>
            </c:numRef>
          </c:cat>
          <c:val>
            <c:numRef>
              <c:f>frequencies_alldata!$C$149:$C$153</c:f>
              <c:numCache>
                <c:formatCode>General</c:formatCode>
                <c:ptCount val="5"/>
                <c:pt idx="0">
                  <c:v>4.2</c:v>
                </c:pt>
                <c:pt idx="1">
                  <c:v>10.4</c:v>
                </c:pt>
                <c:pt idx="2">
                  <c:v>67.4</c:v>
                </c:pt>
                <c:pt idx="3">
                  <c:v>18.1</c:v>
                </c:pt>
                <c:pt idx="4">
                  <c:v>0.0</c:v>
                </c:pt>
              </c:numCache>
            </c:numRef>
          </c:val>
          <c:smooth val="0"/>
        </c:ser>
        <c:dLbls>
          <c:showLegendKey val="0"/>
          <c:showVal val="0"/>
          <c:showCatName val="0"/>
          <c:showSerName val="0"/>
          <c:showPercent val="0"/>
          <c:showBubbleSize val="0"/>
        </c:dLbls>
        <c:marker val="1"/>
        <c:smooth val="0"/>
        <c:axId val="2117705496"/>
        <c:axId val="2117691800"/>
      </c:lineChart>
      <c:catAx>
        <c:axId val="2117705496"/>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691800"/>
        <c:crosses val="autoZero"/>
        <c:auto val="1"/>
        <c:lblAlgn val="ctr"/>
        <c:lblOffset val="100"/>
        <c:noMultiLvlLbl val="0"/>
      </c:catAx>
      <c:valAx>
        <c:axId val="2117691800"/>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705496"/>
        <c:crosses val="autoZero"/>
        <c:crossBetween val="between"/>
        <c:majorUnit val="25.0"/>
      </c:valAx>
    </c:plotArea>
    <c:plotVisOnly val="1"/>
    <c:dispBlanksAs val="gap"/>
    <c:showDLblsOverMax val="0"/>
  </c:chart>
  <c:spPr>
    <a:ln>
      <a:noFill/>
    </a:ln>
  </c:sp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frequencies_alldata!$F$108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frequencies_alldata!$A$125:$A$129</c:f>
              <c:numCache>
                <c:formatCode>General</c:formatCode>
                <c:ptCount val="5"/>
                <c:pt idx="0">
                  <c:v>1.0</c:v>
                </c:pt>
                <c:pt idx="1">
                  <c:v>2.0</c:v>
                </c:pt>
                <c:pt idx="2">
                  <c:v>3.0</c:v>
                </c:pt>
                <c:pt idx="3">
                  <c:v>4.0</c:v>
                </c:pt>
                <c:pt idx="4">
                  <c:v>5.0</c:v>
                </c:pt>
              </c:numCache>
            </c:numRef>
          </c:cat>
          <c:val>
            <c:numRef>
              <c:f>frequencies_alldata!$F$125:$F$129</c:f>
              <c:numCache>
                <c:formatCode>General</c:formatCode>
                <c:ptCount val="5"/>
                <c:pt idx="0">
                  <c:v>36.0</c:v>
                </c:pt>
                <c:pt idx="1">
                  <c:v>60.4</c:v>
                </c:pt>
                <c:pt idx="2">
                  <c:v>97.0</c:v>
                </c:pt>
                <c:pt idx="3">
                  <c:v>100.0</c:v>
                </c:pt>
                <c:pt idx="4">
                  <c:v>100.0</c:v>
                </c:pt>
              </c:numCache>
            </c:numRef>
          </c:val>
          <c:smooth val="0"/>
        </c:ser>
        <c:ser>
          <c:idx val="1"/>
          <c:order val="1"/>
          <c:tx>
            <c:strRef>
              <c:f>frequencies_alldata!$G$108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frequencies_alldata!$A$125:$A$129</c:f>
              <c:numCache>
                <c:formatCode>General</c:formatCode>
                <c:ptCount val="5"/>
                <c:pt idx="0">
                  <c:v>1.0</c:v>
                </c:pt>
                <c:pt idx="1">
                  <c:v>2.0</c:v>
                </c:pt>
                <c:pt idx="2">
                  <c:v>3.0</c:v>
                </c:pt>
                <c:pt idx="3">
                  <c:v>4.0</c:v>
                </c:pt>
                <c:pt idx="4">
                  <c:v>5.0</c:v>
                </c:pt>
              </c:numCache>
            </c:numRef>
          </c:cat>
          <c:val>
            <c:numRef>
              <c:f>frequencies_alldata!$G$125:$G$129</c:f>
              <c:numCache>
                <c:formatCode>General</c:formatCode>
                <c:ptCount val="5"/>
                <c:pt idx="0">
                  <c:v>36.0</c:v>
                </c:pt>
                <c:pt idx="1">
                  <c:v>24.4</c:v>
                </c:pt>
                <c:pt idx="2">
                  <c:v>36.6</c:v>
                </c:pt>
                <c:pt idx="3">
                  <c:v>3.0</c:v>
                </c:pt>
                <c:pt idx="4">
                  <c:v>0.0</c:v>
                </c:pt>
              </c:numCache>
            </c:numRef>
          </c:val>
          <c:smooth val="0"/>
        </c:ser>
        <c:dLbls>
          <c:showLegendKey val="0"/>
          <c:showVal val="0"/>
          <c:showCatName val="0"/>
          <c:showSerName val="0"/>
          <c:showPercent val="0"/>
          <c:showBubbleSize val="0"/>
        </c:dLbls>
        <c:marker val="1"/>
        <c:smooth val="0"/>
        <c:axId val="2117774920"/>
        <c:axId val="2117779976"/>
      </c:lineChart>
      <c:catAx>
        <c:axId val="2117774920"/>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779976"/>
        <c:crosses val="autoZero"/>
        <c:auto val="1"/>
        <c:lblAlgn val="ctr"/>
        <c:lblOffset val="100"/>
        <c:noMultiLvlLbl val="0"/>
      </c:catAx>
      <c:valAx>
        <c:axId val="2117779976"/>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774920"/>
        <c:crosses val="autoZero"/>
        <c:crossBetween val="between"/>
        <c:majorUnit val="25.0"/>
      </c:valAx>
    </c:plotArea>
    <c:plotVisOnly val="1"/>
    <c:dispBlanksAs val="gap"/>
    <c:showDLblsOverMax val="0"/>
  </c:chart>
  <c:spPr>
    <a:ln>
      <a:noFill/>
    </a:ln>
  </c:sp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frequencies_alldata!$F$108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frequencies_alldata!$A$133:$A$137</c:f>
              <c:numCache>
                <c:formatCode>General</c:formatCode>
                <c:ptCount val="5"/>
                <c:pt idx="0">
                  <c:v>1.0</c:v>
                </c:pt>
                <c:pt idx="1">
                  <c:v>2.0</c:v>
                </c:pt>
                <c:pt idx="2">
                  <c:v>3.0</c:v>
                </c:pt>
                <c:pt idx="3">
                  <c:v>4.0</c:v>
                </c:pt>
                <c:pt idx="4">
                  <c:v>5.0</c:v>
                </c:pt>
              </c:numCache>
            </c:numRef>
          </c:cat>
          <c:val>
            <c:numRef>
              <c:f>frequencies_alldata!$F$133:$F$137</c:f>
              <c:numCache>
                <c:formatCode>General</c:formatCode>
                <c:ptCount val="5"/>
                <c:pt idx="0">
                  <c:v>50.3</c:v>
                </c:pt>
                <c:pt idx="1">
                  <c:v>66.7</c:v>
                </c:pt>
                <c:pt idx="2">
                  <c:v>98.7</c:v>
                </c:pt>
                <c:pt idx="3">
                  <c:v>100.0</c:v>
                </c:pt>
                <c:pt idx="4">
                  <c:v>100.0</c:v>
                </c:pt>
              </c:numCache>
            </c:numRef>
          </c:val>
          <c:smooth val="0"/>
        </c:ser>
        <c:ser>
          <c:idx val="1"/>
          <c:order val="1"/>
          <c:tx>
            <c:strRef>
              <c:f>frequencies_alldata!$G$108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frequencies_alldata!$A$133:$A$137</c:f>
              <c:numCache>
                <c:formatCode>General</c:formatCode>
                <c:ptCount val="5"/>
                <c:pt idx="0">
                  <c:v>1.0</c:v>
                </c:pt>
                <c:pt idx="1">
                  <c:v>2.0</c:v>
                </c:pt>
                <c:pt idx="2">
                  <c:v>3.0</c:v>
                </c:pt>
                <c:pt idx="3">
                  <c:v>4.0</c:v>
                </c:pt>
                <c:pt idx="4">
                  <c:v>5.0</c:v>
                </c:pt>
              </c:numCache>
            </c:numRef>
          </c:cat>
          <c:val>
            <c:numRef>
              <c:f>frequencies_alldata!$G$133:$G$137</c:f>
              <c:numCache>
                <c:formatCode>General</c:formatCode>
                <c:ptCount val="5"/>
                <c:pt idx="0">
                  <c:v>50.3</c:v>
                </c:pt>
                <c:pt idx="1">
                  <c:v>16.4</c:v>
                </c:pt>
                <c:pt idx="2">
                  <c:v>32.1</c:v>
                </c:pt>
                <c:pt idx="3">
                  <c:v>1.3</c:v>
                </c:pt>
                <c:pt idx="4">
                  <c:v>0.0</c:v>
                </c:pt>
              </c:numCache>
            </c:numRef>
          </c:val>
          <c:smooth val="0"/>
        </c:ser>
        <c:dLbls>
          <c:showLegendKey val="0"/>
          <c:showVal val="0"/>
          <c:showCatName val="0"/>
          <c:showSerName val="0"/>
          <c:showPercent val="0"/>
          <c:showBubbleSize val="0"/>
        </c:dLbls>
        <c:marker val="1"/>
        <c:smooth val="0"/>
        <c:axId val="2118071896"/>
        <c:axId val="2118067704"/>
      </c:lineChart>
      <c:catAx>
        <c:axId val="2118071896"/>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8067704"/>
        <c:crosses val="autoZero"/>
        <c:auto val="1"/>
        <c:lblAlgn val="ctr"/>
        <c:lblOffset val="100"/>
        <c:noMultiLvlLbl val="0"/>
      </c:catAx>
      <c:valAx>
        <c:axId val="2118067704"/>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8071896"/>
        <c:crosses val="autoZero"/>
        <c:crossBetween val="between"/>
        <c:majorUnit val="25.0"/>
      </c:valAx>
    </c:plotArea>
    <c:plotVisOnly val="1"/>
    <c:dispBlanksAs val="gap"/>
    <c:showDLblsOverMax val="0"/>
  </c:chart>
  <c:spPr>
    <a:ln>
      <a:noFill/>
    </a:ln>
  </c:sp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frequencies_alldata!$F$108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frequencies_alldata!$A$141:$A$145</c:f>
              <c:numCache>
                <c:formatCode>General</c:formatCode>
                <c:ptCount val="5"/>
                <c:pt idx="0">
                  <c:v>1.0</c:v>
                </c:pt>
                <c:pt idx="1">
                  <c:v>2.0</c:v>
                </c:pt>
                <c:pt idx="2">
                  <c:v>3.0</c:v>
                </c:pt>
                <c:pt idx="3">
                  <c:v>4.0</c:v>
                </c:pt>
                <c:pt idx="4">
                  <c:v>5.0</c:v>
                </c:pt>
              </c:numCache>
            </c:numRef>
          </c:cat>
          <c:val>
            <c:numRef>
              <c:f>frequencies_alldata!$F$141:$F$145</c:f>
              <c:numCache>
                <c:formatCode>General</c:formatCode>
                <c:ptCount val="5"/>
                <c:pt idx="0">
                  <c:v>49.7</c:v>
                </c:pt>
                <c:pt idx="1">
                  <c:v>73.6</c:v>
                </c:pt>
                <c:pt idx="2">
                  <c:v>97.5</c:v>
                </c:pt>
                <c:pt idx="3">
                  <c:v>100.0</c:v>
                </c:pt>
                <c:pt idx="4">
                  <c:v>100.0</c:v>
                </c:pt>
              </c:numCache>
            </c:numRef>
          </c:val>
          <c:smooth val="0"/>
        </c:ser>
        <c:ser>
          <c:idx val="1"/>
          <c:order val="1"/>
          <c:tx>
            <c:strRef>
              <c:f>frequencies_alldata!$G$108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frequencies_alldata!$A$141:$A$145</c:f>
              <c:numCache>
                <c:formatCode>General</c:formatCode>
                <c:ptCount val="5"/>
                <c:pt idx="0">
                  <c:v>1.0</c:v>
                </c:pt>
                <c:pt idx="1">
                  <c:v>2.0</c:v>
                </c:pt>
                <c:pt idx="2">
                  <c:v>3.0</c:v>
                </c:pt>
                <c:pt idx="3">
                  <c:v>4.0</c:v>
                </c:pt>
                <c:pt idx="4">
                  <c:v>5.0</c:v>
                </c:pt>
              </c:numCache>
            </c:numRef>
          </c:cat>
          <c:val>
            <c:numRef>
              <c:f>frequencies_alldata!$G$141:$G$145</c:f>
              <c:numCache>
                <c:formatCode>General</c:formatCode>
                <c:ptCount val="5"/>
                <c:pt idx="0">
                  <c:v>49.7</c:v>
                </c:pt>
                <c:pt idx="1">
                  <c:v>23.9</c:v>
                </c:pt>
                <c:pt idx="2">
                  <c:v>23.9</c:v>
                </c:pt>
                <c:pt idx="3">
                  <c:v>2.5</c:v>
                </c:pt>
                <c:pt idx="4">
                  <c:v>0.0</c:v>
                </c:pt>
              </c:numCache>
            </c:numRef>
          </c:val>
          <c:smooth val="0"/>
        </c:ser>
        <c:dLbls>
          <c:showLegendKey val="0"/>
          <c:showVal val="0"/>
          <c:showCatName val="0"/>
          <c:showSerName val="0"/>
          <c:showPercent val="0"/>
          <c:showBubbleSize val="0"/>
        </c:dLbls>
        <c:marker val="1"/>
        <c:smooth val="0"/>
        <c:axId val="2044731752"/>
        <c:axId val="2045141512"/>
      </c:lineChart>
      <c:catAx>
        <c:axId val="2044731752"/>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45141512"/>
        <c:crosses val="autoZero"/>
        <c:auto val="1"/>
        <c:lblAlgn val="ctr"/>
        <c:lblOffset val="100"/>
        <c:noMultiLvlLbl val="0"/>
      </c:catAx>
      <c:valAx>
        <c:axId val="2045141512"/>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44731752"/>
        <c:crosses val="autoZero"/>
        <c:crossBetween val="between"/>
        <c:majorUnit val="25.0"/>
      </c:valAx>
    </c:plotArea>
    <c:plotVisOnly val="1"/>
    <c:dispBlanksAs val="gap"/>
    <c:showDLblsOverMax val="0"/>
  </c:chart>
  <c:spPr>
    <a:ln>
      <a:noFill/>
    </a:ln>
  </c:sp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frequencies_alldata!$F$108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frequencies_alldata!$A$149:$A$153</c:f>
              <c:numCache>
                <c:formatCode>General</c:formatCode>
                <c:ptCount val="5"/>
                <c:pt idx="0">
                  <c:v>1.0</c:v>
                </c:pt>
                <c:pt idx="1">
                  <c:v>2.0</c:v>
                </c:pt>
                <c:pt idx="2">
                  <c:v>3.0</c:v>
                </c:pt>
                <c:pt idx="3">
                  <c:v>4.0</c:v>
                </c:pt>
                <c:pt idx="4">
                  <c:v>5.0</c:v>
                </c:pt>
              </c:numCache>
            </c:numRef>
          </c:cat>
          <c:val>
            <c:numRef>
              <c:f>frequencies_alldata!$F$149:$F$153</c:f>
              <c:numCache>
                <c:formatCode>General</c:formatCode>
                <c:ptCount val="5"/>
                <c:pt idx="0">
                  <c:v>58.7</c:v>
                </c:pt>
                <c:pt idx="1">
                  <c:v>78.8</c:v>
                </c:pt>
                <c:pt idx="2">
                  <c:v>96.8</c:v>
                </c:pt>
                <c:pt idx="3">
                  <c:v>100.0</c:v>
                </c:pt>
                <c:pt idx="4">
                  <c:v>100.0</c:v>
                </c:pt>
              </c:numCache>
            </c:numRef>
          </c:val>
          <c:smooth val="0"/>
        </c:ser>
        <c:ser>
          <c:idx val="1"/>
          <c:order val="1"/>
          <c:tx>
            <c:strRef>
              <c:f>frequencies_alldata!$G$108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frequencies_alldata!$A$149:$A$153</c:f>
              <c:numCache>
                <c:formatCode>General</c:formatCode>
                <c:ptCount val="5"/>
                <c:pt idx="0">
                  <c:v>1.0</c:v>
                </c:pt>
                <c:pt idx="1">
                  <c:v>2.0</c:v>
                </c:pt>
                <c:pt idx="2">
                  <c:v>3.0</c:v>
                </c:pt>
                <c:pt idx="3">
                  <c:v>4.0</c:v>
                </c:pt>
                <c:pt idx="4">
                  <c:v>5.0</c:v>
                </c:pt>
              </c:numCache>
            </c:numRef>
          </c:cat>
          <c:val>
            <c:numRef>
              <c:f>frequencies_alldata!$G$149:$G$153</c:f>
              <c:numCache>
                <c:formatCode>General</c:formatCode>
                <c:ptCount val="5"/>
                <c:pt idx="0">
                  <c:v>58.7</c:v>
                </c:pt>
                <c:pt idx="1">
                  <c:v>20.1</c:v>
                </c:pt>
                <c:pt idx="2">
                  <c:v>18.0</c:v>
                </c:pt>
                <c:pt idx="3">
                  <c:v>3.2</c:v>
                </c:pt>
                <c:pt idx="4">
                  <c:v>0.0</c:v>
                </c:pt>
              </c:numCache>
            </c:numRef>
          </c:val>
          <c:smooth val="0"/>
        </c:ser>
        <c:dLbls>
          <c:showLegendKey val="0"/>
          <c:showVal val="0"/>
          <c:showCatName val="0"/>
          <c:showSerName val="0"/>
          <c:showPercent val="0"/>
          <c:showBubbleSize val="0"/>
        </c:dLbls>
        <c:marker val="1"/>
        <c:smooth val="0"/>
        <c:axId val="2044816296"/>
        <c:axId val="2044821336"/>
      </c:lineChart>
      <c:catAx>
        <c:axId val="2044816296"/>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44821336"/>
        <c:crosses val="autoZero"/>
        <c:auto val="1"/>
        <c:lblAlgn val="ctr"/>
        <c:lblOffset val="100"/>
        <c:noMultiLvlLbl val="0"/>
      </c:catAx>
      <c:valAx>
        <c:axId val="2044821336"/>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44816296"/>
        <c:crosses val="autoZero"/>
        <c:crossBetween val="between"/>
        <c:majorUnit val="25.0"/>
      </c:valAx>
    </c:plotArea>
    <c:plotVisOnly val="1"/>
    <c:dispBlanksAs val="gap"/>
    <c:showDLblsOverMax val="0"/>
  </c:chart>
  <c:spPr>
    <a:ln>
      <a:noFill/>
    </a:ln>
  </c:sp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a:effectLst/>
          </c:spPr>
          <c:marker>
            <c:symbol val="circle"/>
            <c:size val="12"/>
            <c:spPr>
              <a:solidFill>
                <a:schemeClr val="bg1"/>
              </a:solidFill>
              <a:ln w="50800">
                <a:solidFill>
                  <a:schemeClr val="tx1"/>
                </a:solidFill>
              </a:ln>
              <a:effectLst/>
            </c:spPr>
          </c:marker>
          <c:xVal>
            <c:numRef>
              <c:f>all_subjects!$B$280:$B$291</c:f>
              <c:numCache>
                <c:formatCode>General</c:formatCode>
                <c:ptCount val="12"/>
                <c:pt idx="0">
                  <c:v>58.7</c:v>
                </c:pt>
                <c:pt idx="1">
                  <c:v>3.0</c:v>
                </c:pt>
                <c:pt idx="2">
                  <c:v>3.2</c:v>
                </c:pt>
                <c:pt idx="3">
                  <c:v>1.3</c:v>
                </c:pt>
                <c:pt idx="4">
                  <c:v>21.6</c:v>
                </c:pt>
                <c:pt idx="5">
                  <c:v>67.5</c:v>
                </c:pt>
                <c:pt idx="6">
                  <c:v>18.1</c:v>
                </c:pt>
                <c:pt idx="7">
                  <c:v>21.0</c:v>
                </c:pt>
                <c:pt idx="8">
                  <c:v>30.6</c:v>
                </c:pt>
                <c:pt idx="9">
                  <c:v>2.5</c:v>
                </c:pt>
                <c:pt idx="10">
                  <c:v>28.7</c:v>
                </c:pt>
                <c:pt idx="11">
                  <c:v>37.3</c:v>
                </c:pt>
              </c:numCache>
            </c:numRef>
          </c:xVal>
          <c:yVal>
            <c:numRef>
              <c:f>all_subjects!$C$280:$C$291</c:f>
              <c:numCache>
                <c:formatCode>General</c:formatCode>
                <c:ptCount val="12"/>
                <c:pt idx="0">
                  <c:v>22.6</c:v>
                </c:pt>
                <c:pt idx="1">
                  <c:v>60.4</c:v>
                </c:pt>
                <c:pt idx="2">
                  <c:v>78.80000000000001</c:v>
                </c:pt>
                <c:pt idx="3">
                  <c:v>66.69999999999998</c:v>
                </c:pt>
                <c:pt idx="4">
                  <c:v>36.4</c:v>
                </c:pt>
                <c:pt idx="5">
                  <c:v>11.5</c:v>
                </c:pt>
                <c:pt idx="6">
                  <c:v>14.6</c:v>
                </c:pt>
                <c:pt idx="7">
                  <c:v>17.6</c:v>
                </c:pt>
                <c:pt idx="8">
                  <c:v>16.7</c:v>
                </c:pt>
                <c:pt idx="9">
                  <c:v>73.6</c:v>
                </c:pt>
                <c:pt idx="10">
                  <c:v>28.2</c:v>
                </c:pt>
                <c:pt idx="11">
                  <c:v>20.5</c:v>
                </c:pt>
              </c:numCache>
            </c:numRef>
          </c:yVal>
          <c:smooth val="0"/>
        </c:ser>
        <c:dLbls>
          <c:showLegendKey val="0"/>
          <c:showVal val="0"/>
          <c:showCatName val="0"/>
          <c:showSerName val="0"/>
          <c:showPercent val="0"/>
          <c:showBubbleSize val="0"/>
        </c:dLbls>
        <c:axId val="2090390632"/>
        <c:axId val="2090398616"/>
      </c:scatterChart>
      <c:valAx>
        <c:axId val="2090390632"/>
        <c:scaling>
          <c:orientation val="minMax"/>
          <c:max val="100.0"/>
        </c:scaling>
        <c:delete val="0"/>
        <c:axPos val="b"/>
        <c:title>
          <c:tx>
            <c:rich>
              <a:bodyPr/>
              <a:lstStyle/>
              <a:p>
                <a:pPr>
                  <a:defRPr sz="1800" b="1">
                    <a:latin typeface="Arial"/>
                    <a:cs typeface="Arial"/>
                  </a:defRPr>
                </a:pPr>
                <a:r>
                  <a:rPr lang="en-US" sz="1800" b="1">
                    <a:latin typeface="Arial"/>
                    <a:cs typeface="Arial"/>
                  </a:rPr>
                  <a:t>% Satisfied or Very Satisfied</a:t>
                </a:r>
              </a:p>
            </c:rich>
          </c:tx>
          <c:layout/>
          <c:overlay val="0"/>
        </c:title>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90398616"/>
        <c:crosses val="autoZero"/>
        <c:crossBetween val="midCat"/>
        <c:majorUnit val="10.0"/>
      </c:valAx>
      <c:valAx>
        <c:axId val="2090398616"/>
        <c:scaling>
          <c:orientation val="minMax"/>
          <c:max val="100.0"/>
        </c:scaling>
        <c:delete val="0"/>
        <c:axPos val="l"/>
        <c:majorGridlines>
          <c:spPr>
            <a:ln>
              <a:prstDash val="sysDot"/>
            </a:ln>
          </c:spPr>
        </c:majorGridlines>
        <c:title>
          <c:tx>
            <c:rich>
              <a:bodyPr rot="-5400000" vert="horz"/>
              <a:lstStyle/>
              <a:p>
                <a:pPr>
                  <a:defRPr sz="1800">
                    <a:latin typeface="Arial"/>
                    <a:cs typeface="Arial"/>
                  </a:defRPr>
                </a:pPr>
                <a:r>
                  <a:rPr lang="en-US" sz="1800" dirty="0">
                    <a:latin typeface="Arial"/>
                    <a:cs typeface="Arial"/>
                  </a:rPr>
                  <a:t>% </a:t>
                </a:r>
                <a:r>
                  <a:rPr lang="en-US" sz="1800" dirty="0" smtClean="0">
                    <a:latin typeface="Arial"/>
                    <a:cs typeface="Arial"/>
                  </a:rPr>
                  <a:t>Dissatisfied </a:t>
                </a:r>
                <a:r>
                  <a:rPr lang="en-US" sz="1800" dirty="0">
                    <a:latin typeface="Arial"/>
                    <a:cs typeface="Arial"/>
                  </a:rPr>
                  <a:t>or Very Dissatisfied</a:t>
                </a:r>
              </a:p>
            </c:rich>
          </c:tx>
          <c:layout/>
          <c:overlay val="0"/>
        </c:title>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90390632"/>
        <c:crosses val="autoZero"/>
        <c:crossBetween val="midCat"/>
        <c:majorUnit val="10.0"/>
      </c:valAx>
    </c:plotArea>
    <c:plotVisOnly val="1"/>
    <c:dispBlanksAs val="gap"/>
    <c:showDLblsOverMax val="0"/>
  </c:chart>
  <c:spPr>
    <a:ln>
      <a:noFill/>
    </a:ln>
  </c:sp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2618539834987"/>
          <c:y val="0.0218120805369127"/>
          <c:w val="0.751970622506267"/>
          <c:h val="0.924082994239814"/>
        </c:manualLayout>
      </c:layout>
      <c:barChart>
        <c:barDir val="bar"/>
        <c:grouping val="clustered"/>
        <c:varyColors val="0"/>
        <c:ser>
          <c:idx val="0"/>
          <c:order val="1"/>
          <c:tx>
            <c:v>Mean</c:v>
          </c:tx>
          <c:spPr>
            <a:solidFill>
              <a:schemeClr val="bg1"/>
            </a:solidFill>
            <a:ln w="25400">
              <a:solidFill>
                <a:schemeClr val="tx1"/>
              </a:solidFill>
            </a:ln>
          </c:spPr>
          <c:invertIfNegative val="0"/>
          <c:errBars>
            <c:errBarType val="both"/>
            <c:errValType val="cust"/>
            <c:noEndCap val="0"/>
            <c:plus>
              <c:numRef>
                <c:f>'paired-subjects-only'!$AC$46:$AC$57</c:f>
                <c:numCache>
                  <c:formatCode>General</c:formatCode>
                  <c:ptCount val="12"/>
                  <c:pt idx="0">
                    <c:v>0.156768179616488</c:v>
                  </c:pt>
                  <c:pt idx="1">
                    <c:v>0.156768179616488</c:v>
                  </c:pt>
                  <c:pt idx="2">
                    <c:v>0.16086008924263</c:v>
                  </c:pt>
                  <c:pt idx="3">
                    <c:v>0.154914201488491</c:v>
                  </c:pt>
                  <c:pt idx="4">
                    <c:v>0.164760843969117</c:v>
                  </c:pt>
                  <c:pt idx="5">
                    <c:v>0.150366509975142</c:v>
                  </c:pt>
                  <c:pt idx="6">
                    <c:v>0.115004292213507</c:v>
                  </c:pt>
                  <c:pt idx="7">
                    <c:v>0.12200695569661</c:v>
                  </c:pt>
                  <c:pt idx="8">
                    <c:v>0.148817666169112</c:v>
                  </c:pt>
                  <c:pt idx="9">
                    <c:v>0.139600171450612</c:v>
                  </c:pt>
                  <c:pt idx="10">
                    <c:v>0.173360488658895</c:v>
                  </c:pt>
                  <c:pt idx="11">
                    <c:v>0.155917969300429</c:v>
                  </c:pt>
                </c:numCache>
              </c:numRef>
            </c:plus>
            <c:minus>
              <c:numRef>
                <c:f>'paired-subjects-only'!$AC$46:$AC$57</c:f>
                <c:numCache>
                  <c:formatCode>General</c:formatCode>
                  <c:ptCount val="12"/>
                  <c:pt idx="0">
                    <c:v>0.156768179616488</c:v>
                  </c:pt>
                  <c:pt idx="1">
                    <c:v>0.156768179616488</c:v>
                  </c:pt>
                  <c:pt idx="2">
                    <c:v>0.16086008924263</c:v>
                  </c:pt>
                  <c:pt idx="3">
                    <c:v>0.154914201488491</c:v>
                  </c:pt>
                  <c:pt idx="4">
                    <c:v>0.164760843969117</c:v>
                  </c:pt>
                  <c:pt idx="5">
                    <c:v>0.150366509975142</c:v>
                  </c:pt>
                  <c:pt idx="6">
                    <c:v>0.115004292213507</c:v>
                  </c:pt>
                  <c:pt idx="7">
                    <c:v>0.12200695569661</c:v>
                  </c:pt>
                  <c:pt idx="8">
                    <c:v>0.148817666169112</c:v>
                  </c:pt>
                  <c:pt idx="9">
                    <c:v>0.139600171450612</c:v>
                  </c:pt>
                  <c:pt idx="10">
                    <c:v>0.173360488658895</c:v>
                  </c:pt>
                  <c:pt idx="11">
                    <c:v>0.155917969300429</c:v>
                  </c:pt>
                </c:numCache>
              </c:numRef>
            </c:minus>
            <c:spPr>
              <a:ln w="25400"/>
            </c:spPr>
          </c:errBars>
          <c:cat>
            <c:strRef>
              <c:f>'paired-subjects-only'!$Y$46:$Y$57</c:f>
              <c:strCache>
                <c:ptCount val="12"/>
                <c:pt idx="0">
                  <c:v>The Daily Mail</c:v>
                </c:pt>
                <c:pt idx="1">
                  <c:v>The Sun</c:v>
                </c:pt>
                <c:pt idx="2">
                  <c:v>The Daily Star</c:v>
                </c:pt>
                <c:pt idx="3">
                  <c:v>The Daily Express</c:v>
                </c:pt>
                <c:pt idx="4">
                  <c:v>The Daily Telegraph</c:v>
                </c:pt>
                <c:pt idx="5">
                  <c:v>The Times</c:v>
                </c:pt>
                <c:pt idx="6">
                  <c:v>Press Association</c:v>
                </c:pt>
                <c:pt idx="7">
                  <c:v>Associated Press</c:v>
                </c:pt>
                <c:pt idx="8">
                  <c:v>The Independent</c:v>
                </c:pt>
                <c:pt idx="9">
                  <c:v>Reuters</c:v>
                </c:pt>
                <c:pt idx="10">
                  <c:v>BBC</c:v>
                </c:pt>
                <c:pt idx="11">
                  <c:v>The Guardian</c:v>
                </c:pt>
              </c:strCache>
            </c:strRef>
          </c:cat>
          <c:val>
            <c:numRef>
              <c:f>'paired-subjects-only'!$AA$46:$AA$57</c:f>
              <c:numCache>
                <c:formatCode>General</c:formatCode>
                <c:ptCount val="12"/>
                <c:pt idx="0">
                  <c:v>1.75</c:v>
                </c:pt>
                <c:pt idx="1">
                  <c:v>1.875</c:v>
                </c:pt>
                <c:pt idx="2">
                  <c:v>1.9375</c:v>
                </c:pt>
                <c:pt idx="3">
                  <c:v>2.1640625</c:v>
                </c:pt>
                <c:pt idx="4">
                  <c:v>2.656249999999988</c:v>
                </c:pt>
                <c:pt idx="5">
                  <c:v>2.8984375</c:v>
                </c:pt>
                <c:pt idx="6">
                  <c:v>2.984375</c:v>
                </c:pt>
                <c:pt idx="7">
                  <c:v>2.9921875</c:v>
                </c:pt>
                <c:pt idx="8">
                  <c:v>3.046875</c:v>
                </c:pt>
                <c:pt idx="9">
                  <c:v>3.109375</c:v>
                </c:pt>
                <c:pt idx="10">
                  <c:v>3.3515625</c:v>
                </c:pt>
                <c:pt idx="11">
                  <c:v>3.656249999999988</c:v>
                </c:pt>
              </c:numCache>
            </c:numRef>
          </c:val>
        </c:ser>
        <c:ser>
          <c:idx val="2"/>
          <c:order val="2"/>
          <c:tx>
            <c:v>Median</c:v>
          </c:tx>
          <c:spPr>
            <a:solidFill>
              <a:schemeClr val="tx1">
                <a:lumMod val="50000"/>
                <a:lumOff val="50000"/>
              </a:schemeClr>
            </a:solidFill>
            <a:ln w="25400">
              <a:solidFill>
                <a:schemeClr val="tx1"/>
              </a:solidFill>
            </a:ln>
          </c:spPr>
          <c:invertIfNegative val="0"/>
          <c:cat>
            <c:strRef>
              <c:f>'paired-subjects-only'!$Y$46:$Y$57</c:f>
              <c:strCache>
                <c:ptCount val="12"/>
                <c:pt idx="0">
                  <c:v>The Daily Mail</c:v>
                </c:pt>
                <c:pt idx="1">
                  <c:v>The Sun</c:v>
                </c:pt>
                <c:pt idx="2">
                  <c:v>The Daily Star</c:v>
                </c:pt>
                <c:pt idx="3">
                  <c:v>The Daily Express</c:v>
                </c:pt>
                <c:pt idx="4">
                  <c:v>The Daily Telegraph</c:v>
                </c:pt>
                <c:pt idx="5">
                  <c:v>The Times</c:v>
                </c:pt>
                <c:pt idx="6">
                  <c:v>Press Association</c:v>
                </c:pt>
                <c:pt idx="7">
                  <c:v>Associated Press</c:v>
                </c:pt>
                <c:pt idx="8">
                  <c:v>The Independent</c:v>
                </c:pt>
                <c:pt idx="9">
                  <c:v>Reuters</c:v>
                </c:pt>
                <c:pt idx="10">
                  <c:v>BBC</c:v>
                </c:pt>
                <c:pt idx="11">
                  <c:v>The Guardian</c:v>
                </c:pt>
              </c:strCache>
            </c:strRef>
          </c:cat>
          <c:val>
            <c:numRef>
              <c:f>'paired-subjects-only'!$AB$46:$AB$57</c:f>
              <c:numCache>
                <c:formatCode>General</c:formatCode>
                <c:ptCount val="12"/>
                <c:pt idx="0">
                  <c:v>1.0</c:v>
                </c:pt>
                <c:pt idx="1">
                  <c:v>2.0</c:v>
                </c:pt>
                <c:pt idx="2">
                  <c:v>2.0</c:v>
                </c:pt>
                <c:pt idx="3">
                  <c:v>2.0</c:v>
                </c:pt>
                <c:pt idx="4">
                  <c:v>3.0</c:v>
                </c:pt>
                <c:pt idx="5">
                  <c:v>3.0</c:v>
                </c:pt>
                <c:pt idx="6">
                  <c:v>3.0</c:v>
                </c:pt>
                <c:pt idx="7">
                  <c:v>3.0</c:v>
                </c:pt>
                <c:pt idx="8">
                  <c:v>3.0</c:v>
                </c:pt>
                <c:pt idx="9">
                  <c:v>3.0</c:v>
                </c:pt>
                <c:pt idx="10">
                  <c:v>4.0</c:v>
                </c:pt>
                <c:pt idx="11">
                  <c:v>4.0</c:v>
                </c:pt>
              </c:numCache>
            </c:numRef>
          </c:val>
        </c:ser>
        <c:ser>
          <c:idx val="1"/>
          <c:order val="0"/>
          <c:tx>
            <c:v>Mode</c:v>
          </c:tx>
          <c:spPr>
            <a:solidFill>
              <a:schemeClr val="tx1"/>
            </a:solidFill>
            <a:ln w="25400">
              <a:solidFill>
                <a:schemeClr val="tx1"/>
              </a:solidFill>
            </a:ln>
          </c:spPr>
          <c:invertIfNegative val="0"/>
          <c:cat>
            <c:strRef>
              <c:f>'paired-subjects-only'!$Y$46:$Y$57</c:f>
              <c:strCache>
                <c:ptCount val="12"/>
                <c:pt idx="0">
                  <c:v>The Daily Mail</c:v>
                </c:pt>
                <c:pt idx="1">
                  <c:v>The Sun</c:v>
                </c:pt>
                <c:pt idx="2">
                  <c:v>The Daily Star</c:v>
                </c:pt>
                <c:pt idx="3">
                  <c:v>The Daily Express</c:v>
                </c:pt>
                <c:pt idx="4">
                  <c:v>The Daily Telegraph</c:v>
                </c:pt>
                <c:pt idx="5">
                  <c:v>The Times</c:v>
                </c:pt>
                <c:pt idx="6">
                  <c:v>Press Association</c:v>
                </c:pt>
                <c:pt idx="7">
                  <c:v>Associated Press</c:v>
                </c:pt>
                <c:pt idx="8">
                  <c:v>The Independent</c:v>
                </c:pt>
                <c:pt idx="9">
                  <c:v>Reuters</c:v>
                </c:pt>
                <c:pt idx="10">
                  <c:v>BBC</c:v>
                </c:pt>
                <c:pt idx="11">
                  <c:v>The Guardian</c:v>
                </c:pt>
              </c:strCache>
            </c:strRef>
          </c:cat>
          <c:val>
            <c:numRef>
              <c:f>'paired-subjects-only'!$Z$46:$Z$57</c:f>
              <c:numCache>
                <c:formatCode>General</c:formatCode>
                <c:ptCount val="12"/>
                <c:pt idx="0">
                  <c:v>1.0</c:v>
                </c:pt>
                <c:pt idx="1">
                  <c:v>1.0</c:v>
                </c:pt>
                <c:pt idx="2">
                  <c:v>1.0</c:v>
                </c:pt>
                <c:pt idx="3">
                  <c:v>3.0</c:v>
                </c:pt>
                <c:pt idx="4">
                  <c:v>3.0</c:v>
                </c:pt>
                <c:pt idx="5">
                  <c:v>3.0</c:v>
                </c:pt>
                <c:pt idx="6">
                  <c:v>3.0</c:v>
                </c:pt>
                <c:pt idx="7">
                  <c:v>3.0</c:v>
                </c:pt>
                <c:pt idx="8">
                  <c:v>3.0</c:v>
                </c:pt>
                <c:pt idx="9">
                  <c:v>3.0</c:v>
                </c:pt>
                <c:pt idx="10">
                  <c:v>4.0</c:v>
                </c:pt>
                <c:pt idx="11">
                  <c:v>4.0</c:v>
                </c:pt>
              </c:numCache>
            </c:numRef>
          </c:val>
        </c:ser>
        <c:dLbls>
          <c:showLegendKey val="0"/>
          <c:showVal val="0"/>
          <c:showCatName val="0"/>
          <c:showSerName val="0"/>
          <c:showPercent val="0"/>
          <c:showBubbleSize val="0"/>
        </c:dLbls>
        <c:gapWidth val="150"/>
        <c:axId val="-2086251752"/>
        <c:axId val="-2088179064"/>
      </c:barChart>
      <c:catAx>
        <c:axId val="-2086251752"/>
        <c:scaling>
          <c:orientation val="minMax"/>
        </c:scaling>
        <c:delete val="0"/>
        <c:axPos val="l"/>
        <c:majorTickMark val="out"/>
        <c:minorTickMark val="none"/>
        <c:tickLblPos val="nextTo"/>
        <c:spPr>
          <a:ln w="25400">
            <a:solidFill>
              <a:schemeClr val="tx1"/>
            </a:solidFill>
          </a:ln>
        </c:spPr>
        <c:txPr>
          <a:bodyPr/>
          <a:lstStyle/>
          <a:p>
            <a:pPr>
              <a:defRPr sz="1400" b="1">
                <a:latin typeface="Arial"/>
                <a:cs typeface="Arial"/>
              </a:defRPr>
            </a:pPr>
            <a:endParaRPr lang="en-US"/>
          </a:p>
        </c:txPr>
        <c:crossAx val="-2088179064"/>
        <c:crosses val="autoZero"/>
        <c:auto val="1"/>
        <c:lblAlgn val="ctr"/>
        <c:lblOffset val="100"/>
        <c:noMultiLvlLbl val="0"/>
      </c:catAx>
      <c:valAx>
        <c:axId val="-2088179064"/>
        <c:scaling>
          <c:orientation val="minMax"/>
          <c:max val="5.0"/>
          <c:min val="0.0"/>
        </c:scaling>
        <c:delete val="0"/>
        <c:axPos val="b"/>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400" b="1">
                <a:latin typeface="Arial"/>
                <a:cs typeface="Arial"/>
              </a:defRPr>
            </a:pPr>
            <a:endParaRPr lang="en-US"/>
          </a:p>
        </c:txPr>
        <c:crossAx val="-2086251752"/>
        <c:crosses val="autoZero"/>
        <c:crossBetween val="between"/>
        <c:majorUnit val="1.0"/>
      </c:valAx>
    </c:plotArea>
    <c:legend>
      <c:legendPos val="r"/>
      <c:layout>
        <c:manualLayout>
          <c:xMode val="edge"/>
          <c:yMode val="edge"/>
          <c:x val="0.829161281969799"/>
          <c:y val="0.432746789621096"/>
          <c:w val="0.13645904687923"/>
          <c:h val="0.109338635522909"/>
        </c:manualLayout>
      </c:layout>
      <c:overlay val="0"/>
      <c:txPr>
        <a:bodyPr/>
        <a:lstStyle/>
        <a:p>
          <a:pPr>
            <a:defRPr sz="1800" b="1">
              <a:latin typeface="Arial"/>
              <a:cs typeface="Arial"/>
            </a:defRPr>
          </a:pPr>
          <a:endParaRPr lang="en-US"/>
        </a:p>
      </c:txPr>
    </c:legend>
    <c:plotVisOnly val="1"/>
    <c:dispBlanksAs val="gap"/>
    <c:showDLblsOverMax val="0"/>
  </c:chart>
  <c:spPr>
    <a:ln>
      <a:noFill/>
    </a:ln>
  </c:sp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'frequencies_paired-subjects-onl'!$B$108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'frequencies_paired-subjects-onl'!$A$109:$A$113</c:f>
              <c:numCache>
                <c:formatCode>General</c:formatCode>
                <c:ptCount val="5"/>
                <c:pt idx="0">
                  <c:v>1.0</c:v>
                </c:pt>
                <c:pt idx="1">
                  <c:v>2.0</c:v>
                </c:pt>
                <c:pt idx="2">
                  <c:v>3.0</c:v>
                </c:pt>
                <c:pt idx="3">
                  <c:v>4.0</c:v>
                </c:pt>
                <c:pt idx="4">
                  <c:v>5.0</c:v>
                </c:pt>
              </c:numCache>
            </c:numRef>
          </c:cat>
          <c:val>
            <c:numRef>
              <c:f>'frequencies_paired-subjects-onl'!$B$109:$B$113</c:f>
              <c:numCache>
                <c:formatCode>General</c:formatCode>
                <c:ptCount val="5"/>
                <c:pt idx="0">
                  <c:v>1.6</c:v>
                </c:pt>
                <c:pt idx="1">
                  <c:v>11.8</c:v>
                </c:pt>
                <c:pt idx="2">
                  <c:v>35.2</c:v>
                </c:pt>
                <c:pt idx="3">
                  <c:v>86.0</c:v>
                </c:pt>
                <c:pt idx="4">
                  <c:v>100.0</c:v>
                </c:pt>
              </c:numCache>
            </c:numRef>
          </c:val>
          <c:smooth val="0"/>
        </c:ser>
        <c:ser>
          <c:idx val="1"/>
          <c:order val="1"/>
          <c:tx>
            <c:strRef>
              <c:f>'frequencies_paired-subjects-onl'!$C$108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'frequencies_paired-subjects-onl'!$A$109:$A$113</c:f>
              <c:numCache>
                <c:formatCode>General</c:formatCode>
                <c:ptCount val="5"/>
                <c:pt idx="0">
                  <c:v>1.0</c:v>
                </c:pt>
                <c:pt idx="1">
                  <c:v>2.0</c:v>
                </c:pt>
                <c:pt idx="2">
                  <c:v>3.0</c:v>
                </c:pt>
                <c:pt idx="3">
                  <c:v>4.0</c:v>
                </c:pt>
                <c:pt idx="4">
                  <c:v>5.0</c:v>
                </c:pt>
              </c:numCache>
            </c:numRef>
          </c:cat>
          <c:val>
            <c:numRef>
              <c:f>'frequencies_paired-subjects-onl'!$C$109:$C$113</c:f>
              <c:numCache>
                <c:formatCode>General</c:formatCode>
                <c:ptCount val="5"/>
                <c:pt idx="0">
                  <c:v>1.6</c:v>
                </c:pt>
                <c:pt idx="1">
                  <c:v>10.2</c:v>
                </c:pt>
                <c:pt idx="2">
                  <c:v>23.4</c:v>
                </c:pt>
                <c:pt idx="3">
                  <c:v>50.8</c:v>
                </c:pt>
                <c:pt idx="4">
                  <c:v>14.1</c:v>
                </c:pt>
              </c:numCache>
            </c:numRef>
          </c:val>
          <c:smooth val="0"/>
        </c:ser>
        <c:dLbls>
          <c:showLegendKey val="0"/>
          <c:showVal val="0"/>
          <c:showCatName val="0"/>
          <c:showSerName val="0"/>
          <c:showPercent val="0"/>
          <c:showBubbleSize val="0"/>
        </c:dLbls>
        <c:marker val="1"/>
        <c:smooth val="0"/>
        <c:axId val="-2088503048"/>
        <c:axId val="-2088498264"/>
      </c:lineChart>
      <c:catAx>
        <c:axId val="-2088503048"/>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8498264"/>
        <c:crosses val="autoZero"/>
        <c:auto val="1"/>
        <c:lblAlgn val="ctr"/>
        <c:lblOffset val="100"/>
        <c:noMultiLvlLbl val="0"/>
      </c:catAx>
      <c:valAx>
        <c:axId val="-2088498264"/>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8503048"/>
        <c:crosses val="autoZero"/>
        <c:crossBetween val="between"/>
        <c:majorUnit val="25.0"/>
      </c:valAx>
    </c:plotArea>
    <c:plotVisOnly val="1"/>
    <c:dispBlanksAs val="gap"/>
    <c:showDLblsOverMax val="0"/>
  </c:chart>
  <c:spPr>
    <a:ln>
      <a:noFill/>
    </a:ln>
  </c:sp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'frequencies_paired-subjects-onl'!$B$108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'frequencies_paired-subjects-onl'!$A$117:$A$121</c:f>
              <c:numCache>
                <c:formatCode>General</c:formatCode>
                <c:ptCount val="5"/>
                <c:pt idx="0">
                  <c:v>1.0</c:v>
                </c:pt>
                <c:pt idx="1">
                  <c:v>2.0</c:v>
                </c:pt>
                <c:pt idx="2">
                  <c:v>3.0</c:v>
                </c:pt>
                <c:pt idx="3">
                  <c:v>4.0</c:v>
                </c:pt>
                <c:pt idx="4">
                  <c:v>5.0</c:v>
                </c:pt>
              </c:numCache>
            </c:numRef>
          </c:cat>
          <c:val>
            <c:numRef>
              <c:f>'frequencies_paired-subjects-onl'!$B$117:$B$121</c:f>
              <c:numCache>
                <c:formatCode>General</c:formatCode>
                <c:ptCount val="5"/>
                <c:pt idx="0">
                  <c:v>3.1</c:v>
                </c:pt>
                <c:pt idx="1">
                  <c:v>24.2</c:v>
                </c:pt>
                <c:pt idx="2">
                  <c:v>45.3</c:v>
                </c:pt>
                <c:pt idx="3">
                  <c:v>92.2</c:v>
                </c:pt>
                <c:pt idx="4">
                  <c:v>100.0</c:v>
                </c:pt>
              </c:numCache>
            </c:numRef>
          </c:val>
          <c:smooth val="0"/>
        </c:ser>
        <c:ser>
          <c:idx val="1"/>
          <c:order val="1"/>
          <c:tx>
            <c:strRef>
              <c:f>'frequencies_paired-subjects-onl'!$C$108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'frequencies_paired-subjects-onl'!$A$117:$A$121</c:f>
              <c:numCache>
                <c:formatCode>General</c:formatCode>
                <c:ptCount val="5"/>
                <c:pt idx="0">
                  <c:v>1.0</c:v>
                </c:pt>
                <c:pt idx="1">
                  <c:v>2.0</c:v>
                </c:pt>
                <c:pt idx="2">
                  <c:v>3.0</c:v>
                </c:pt>
                <c:pt idx="3">
                  <c:v>4.0</c:v>
                </c:pt>
                <c:pt idx="4">
                  <c:v>5.0</c:v>
                </c:pt>
              </c:numCache>
            </c:numRef>
          </c:cat>
          <c:val>
            <c:numRef>
              <c:f>'frequencies_paired-subjects-onl'!$C$117:$C$121</c:f>
              <c:numCache>
                <c:formatCode>General</c:formatCode>
                <c:ptCount val="5"/>
                <c:pt idx="0">
                  <c:v>3.1</c:v>
                </c:pt>
                <c:pt idx="1">
                  <c:v>21.1</c:v>
                </c:pt>
                <c:pt idx="2">
                  <c:v>21.1</c:v>
                </c:pt>
                <c:pt idx="3">
                  <c:v>46.9</c:v>
                </c:pt>
                <c:pt idx="4">
                  <c:v>7.8</c:v>
                </c:pt>
              </c:numCache>
            </c:numRef>
          </c:val>
          <c:smooth val="0"/>
        </c:ser>
        <c:dLbls>
          <c:showLegendKey val="0"/>
          <c:showVal val="0"/>
          <c:showCatName val="0"/>
          <c:showSerName val="0"/>
          <c:showPercent val="0"/>
          <c:showBubbleSize val="0"/>
        </c:dLbls>
        <c:marker val="1"/>
        <c:smooth val="0"/>
        <c:axId val="-2087930024"/>
        <c:axId val="-2087854040"/>
      </c:lineChart>
      <c:catAx>
        <c:axId val="-2087930024"/>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7854040"/>
        <c:crosses val="autoZero"/>
        <c:auto val="1"/>
        <c:lblAlgn val="ctr"/>
        <c:lblOffset val="100"/>
        <c:noMultiLvlLbl val="0"/>
      </c:catAx>
      <c:valAx>
        <c:axId val="-2087854040"/>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7930024"/>
        <c:crosses val="autoZero"/>
        <c:crossBetween val="between"/>
        <c:majorUnit val="25.0"/>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a:t>Distributor of </a:t>
            </a:r>
            <a:r>
              <a:rPr lang="en-US" dirty="0" smtClean="0"/>
              <a:t>most </a:t>
            </a:r>
            <a:r>
              <a:rPr lang="en-US" dirty="0"/>
              <a:t>recent press release</a:t>
            </a:r>
          </a:p>
        </c:rich>
      </c:tx>
      <c:layout/>
      <c:overlay val="0"/>
    </c:title>
    <c:autoTitleDeleted val="0"/>
    <c:plotArea>
      <c:layout/>
      <c:barChart>
        <c:barDir val="col"/>
        <c:grouping val="clustered"/>
        <c:varyColors val="0"/>
        <c:ser>
          <c:idx val="0"/>
          <c:order val="0"/>
          <c:spPr>
            <a:gradFill flip="none" rotWithShape="1">
              <a:gsLst>
                <a:gs pos="0">
                  <a:schemeClr val="bg1">
                    <a:lumMod val="50000"/>
                  </a:schemeClr>
                </a:gs>
                <a:gs pos="100000">
                  <a:srgbClr val="FFFFFF"/>
                </a:gs>
              </a:gsLst>
              <a:lin ang="16200000" scaled="0"/>
              <a:tileRect/>
            </a:gradFill>
            <a:ln w="25400">
              <a:solidFill>
                <a:schemeClr val="tx1"/>
              </a:solidFill>
            </a:ln>
          </c:spPr>
          <c:invertIfNegative val="0"/>
          <c:cat>
            <c:strRef>
              <c:f>Sheet1!$A$133:$A$136</c:f>
              <c:strCache>
                <c:ptCount val="4"/>
                <c:pt idx="0">
                  <c:v>University</c:v>
                </c:pt>
                <c:pt idx="1">
                  <c:v>Journal</c:v>
                </c:pt>
                <c:pt idx="2">
                  <c:v>University &amp; Journal</c:v>
                </c:pt>
                <c:pt idx="3">
                  <c:v>Other</c:v>
                </c:pt>
              </c:strCache>
            </c:strRef>
          </c:cat>
          <c:val>
            <c:numRef>
              <c:f>Sheet1!$B$133:$B$136</c:f>
              <c:numCache>
                <c:formatCode>General</c:formatCode>
                <c:ptCount val="4"/>
                <c:pt idx="0">
                  <c:v>56.1</c:v>
                </c:pt>
                <c:pt idx="1">
                  <c:v>9.3</c:v>
                </c:pt>
                <c:pt idx="2">
                  <c:v>17.8</c:v>
                </c:pt>
                <c:pt idx="3">
                  <c:v>16.8</c:v>
                </c:pt>
              </c:numCache>
            </c:numRef>
          </c:val>
        </c:ser>
        <c:dLbls>
          <c:showLegendKey val="0"/>
          <c:showVal val="0"/>
          <c:showCatName val="0"/>
          <c:showSerName val="0"/>
          <c:showPercent val="0"/>
          <c:showBubbleSize val="0"/>
        </c:dLbls>
        <c:gapWidth val="150"/>
        <c:axId val="-2083070712"/>
        <c:axId val="-2083067512"/>
      </c:barChart>
      <c:catAx>
        <c:axId val="-2083070712"/>
        <c:scaling>
          <c:orientation val="minMax"/>
        </c:scaling>
        <c:delete val="0"/>
        <c:axPos val="b"/>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3067512"/>
        <c:crosses val="autoZero"/>
        <c:auto val="1"/>
        <c:lblAlgn val="ctr"/>
        <c:lblOffset val="100"/>
        <c:noMultiLvlLbl val="0"/>
      </c:catAx>
      <c:valAx>
        <c:axId val="-2083067512"/>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3070712"/>
        <c:crosses val="autoZero"/>
        <c:crossBetween val="between"/>
        <c:majorUnit val="25.0"/>
      </c:valAx>
    </c:plotArea>
    <c:plotVisOnly val="1"/>
    <c:dispBlanksAs val="gap"/>
    <c:showDLblsOverMax val="0"/>
  </c:chart>
  <c:spPr>
    <a:ln>
      <a:noFill/>
    </a:ln>
  </c:sp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'frequencies_paired-subjects-onl'!$B$108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'frequencies_paired-subjects-onl'!$A$125:$A$129</c:f>
              <c:numCache>
                <c:formatCode>General</c:formatCode>
                <c:ptCount val="5"/>
                <c:pt idx="0">
                  <c:v>1.0</c:v>
                </c:pt>
                <c:pt idx="1">
                  <c:v>2.0</c:v>
                </c:pt>
                <c:pt idx="2">
                  <c:v>3.0</c:v>
                </c:pt>
                <c:pt idx="3">
                  <c:v>4.0</c:v>
                </c:pt>
                <c:pt idx="4">
                  <c:v>5.0</c:v>
                </c:pt>
              </c:numCache>
            </c:numRef>
          </c:cat>
          <c:val>
            <c:numRef>
              <c:f>'frequencies_paired-subjects-onl'!$B$125:$B$129</c:f>
              <c:numCache>
                <c:formatCode>General</c:formatCode>
                <c:ptCount val="5"/>
                <c:pt idx="0">
                  <c:v>3.1</c:v>
                </c:pt>
                <c:pt idx="1">
                  <c:v>17.9</c:v>
                </c:pt>
                <c:pt idx="2">
                  <c:v>71.0</c:v>
                </c:pt>
                <c:pt idx="3">
                  <c:v>96.8</c:v>
                </c:pt>
                <c:pt idx="4">
                  <c:v>100.0</c:v>
                </c:pt>
              </c:numCache>
            </c:numRef>
          </c:val>
          <c:smooth val="0"/>
        </c:ser>
        <c:ser>
          <c:idx val="1"/>
          <c:order val="1"/>
          <c:tx>
            <c:strRef>
              <c:f>'frequencies_paired-subjects-onl'!$C$108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'frequencies_paired-subjects-onl'!$A$125:$A$129</c:f>
              <c:numCache>
                <c:formatCode>General</c:formatCode>
                <c:ptCount val="5"/>
                <c:pt idx="0">
                  <c:v>1.0</c:v>
                </c:pt>
                <c:pt idx="1">
                  <c:v>2.0</c:v>
                </c:pt>
                <c:pt idx="2">
                  <c:v>3.0</c:v>
                </c:pt>
                <c:pt idx="3">
                  <c:v>4.0</c:v>
                </c:pt>
                <c:pt idx="4">
                  <c:v>5.0</c:v>
                </c:pt>
              </c:numCache>
            </c:numRef>
          </c:cat>
          <c:val>
            <c:numRef>
              <c:f>'frequencies_paired-subjects-onl'!$C$125:$C$129</c:f>
              <c:numCache>
                <c:formatCode>General</c:formatCode>
                <c:ptCount val="5"/>
                <c:pt idx="0">
                  <c:v>3.1</c:v>
                </c:pt>
                <c:pt idx="1">
                  <c:v>14.8</c:v>
                </c:pt>
                <c:pt idx="2">
                  <c:v>53.1</c:v>
                </c:pt>
                <c:pt idx="3">
                  <c:v>25.8</c:v>
                </c:pt>
                <c:pt idx="4">
                  <c:v>3.1</c:v>
                </c:pt>
              </c:numCache>
            </c:numRef>
          </c:val>
          <c:smooth val="0"/>
        </c:ser>
        <c:dLbls>
          <c:showLegendKey val="0"/>
          <c:showVal val="0"/>
          <c:showCatName val="0"/>
          <c:showSerName val="0"/>
          <c:showPercent val="0"/>
          <c:showBubbleSize val="0"/>
        </c:dLbls>
        <c:marker val="1"/>
        <c:smooth val="0"/>
        <c:axId val="-2086143128"/>
        <c:axId val="-2086138360"/>
      </c:lineChart>
      <c:catAx>
        <c:axId val="-2086143128"/>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6138360"/>
        <c:crosses val="autoZero"/>
        <c:auto val="1"/>
        <c:lblAlgn val="ctr"/>
        <c:lblOffset val="100"/>
        <c:noMultiLvlLbl val="0"/>
      </c:catAx>
      <c:valAx>
        <c:axId val="-2086138360"/>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6143128"/>
        <c:crosses val="autoZero"/>
        <c:crossBetween val="between"/>
        <c:majorUnit val="25.0"/>
      </c:valAx>
    </c:plotArea>
    <c:plotVisOnly val="1"/>
    <c:dispBlanksAs val="gap"/>
    <c:showDLblsOverMax val="0"/>
  </c:chart>
  <c:spPr>
    <a:ln>
      <a:noFill/>
    </a:ln>
  </c:sp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'frequencies_paired-subjects-onl'!$B$108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'frequencies_paired-subjects-onl'!$A$133:$A$137</c:f>
              <c:numCache>
                <c:formatCode>General</c:formatCode>
                <c:ptCount val="5"/>
                <c:pt idx="0">
                  <c:v>1.0</c:v>
                </c:pt>
                <c:pt idx="1">
                  <c:v>2.0</c:v>
                </c:pt>
                <c:pt idx="2">
                  <c:v>3.0</c:v>
                </c:pt>
                <c:pt idx="3">
                  <c:v>4.0</c:v>
                </c:pt>
                <c:pt idx="4">
                  <c:v>5.0</c:v>
                </c:pt>
              </c:numCache>
            </c:numRef>
          </c:cat>
          <c:val>
            <c:numRef>
              <c:f>'frequencies_paired-subjects-onl'!$B$133:$B$137</c:f>
              <c:numCache>
                <c:formatCode>General</c:formatCode>
                <c:ptCount val="5"/>
                <c:pt idx="0">
                  <c:v>4.7</c:v>
                </c:pt>
                <c:pt idx="1">
                  <c:v>24.2</c:v>
                </c:pt>
                <c:pt idx="2">
                  <c:v>67.2</c:v>
                </c:pt>
                <c:pt idx="3">
                  <c:v>99.2</c:v>
                </c:pt>
                <c:pt idx="4">
                  <c:v>100.0</c:v>
                </c:pt>
              </c:numCache>
            </c:numRef>
          </c:val>
          <c:smooth val="0"/>
        </c:ser>
        <c:ser>
          <c:idx val="1"/>
          <c:order val="1"/>
          <c:tx>
            <c:strRef>
              <c:f>'frequencies_paired-subjects-onl'!$C$108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'frequencies_paired-subjects-onl'!$A$133:$A$137</c:f>
              <c:numCache>
                <c:formatCode>General</c:formatCode>
                <c:ptCount val="5"/>
                <c:pt idx="0">
                  <c:v>1.0</c:v>
                </c:pt>
                <c:pt idx="1">
                  <c:v>2.0</c:v>
                </c:pt>
                <c:pt idx="2">
                  <c:v>3.0</c:v>
                </c:pt>
                <c:pt idx="3">
                  <c:v>4.0</c:v>
                </c:pt>
                <c:pt idx="4">
                  <c:v>5.0</c:v>
                </c:pt>
              </c:numCache>
            </c:numRef>
          </c:cat>
          <c:val>
            <c:numRef>
              <c:f>'frequencies_paired-subjects-onl'!$C$133:$C$137</c:f>
              <c:numCache>
                <c:formatCode>General</c:formatCode>
                <c:ptCount val="5"/>
                <c:pt idx="0">
                  <c:v>4.7</c:v>
                </c:pt>
                <c:pt idx="1">
                  <c:v>19.5</c:v>
                </c:pt>
                <c:pt idx="2">
                  <c:v>43.0</c:v>
                </c:pt>
                <c:pt idx="3">
                  <c:v>32.0</c:v>
                </c:pt>
                <c:pt idx="4">
                  <c:v>0.8</c:v>
                </c:pt>
              </c:numCache>
            </c:numRef>
          </c:val>
          <c:smooth val="0"/>
        </c:ser>
        <c:dLbls>
          <c:showLegendKey val="0"/>
          <c:showVal val="0"/>
          <c:showCatName val="0"/>
          <c:showSerName val="0"/>
          <c:showPercent val="0"/>
          <c:showBubbleSize val="0"/>
        </c:dLbls>
        <c:marker val="1"/>
        <c:smooth val="0"/>
        <c:axId val="-2086532536"/>
        <c:axId val="-2086513064"/>
      </c:lineChart>
      <c:catAx>
        <c:axId val="-2086532536"/>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6513064"/>
        <c:crosses val="autoZero"/>
        <c:auto val="1"/>
        <c:lblAlgn val="ctr"/>
        <c:lblOffset val="100"/>
        <c:noMultiLvlLbl val="0"/>
      </c:catAx>
      <c:valAx>
        <c:axId val="-2086513064"/>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6532536"/>
        <c:crosses val="autoZero"/>
        <c:crossBetween val="between"/>
        <c:majorUnit val="25.0"/>
      </c:valAx>
    </c:plotArea>
    <c:plotVisOnly val="1"/>
    <c:dispBlanksAs val="gap"/>
    <c:showDLblsOverMax val="0"/>
  </c:chart>
  <c:spPr>
    <a:ln>
      <a:noFill/>
    </a:ln>
  </c:sp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'frequencies_paired-subjects-onl'!$B$108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'frequencies_paired-subjects-onl'!$A$141:$A$145</c:f>
              <c:numCache>
                <c:formatCode>General</c:formatCode>
                <c:ptCount val="5"/>
                <c:pt idx="0">
                  <c:v>1.0</c:v>
                </c:pt>
                <c:pt idx="1">
                  <c:v>2.0</c:v>
                </c:pt>
                <c:pt idx="2">
                  <c:v>3.0</c:v>
                </c:pt>
                <c:pt idx="3">
                  <c:v>4.0</c:v>
                </c:pt>
                <c:pt idx="4">
                  <c:v>5.0</c:v>
                </c:pt>
              </c:numCache>
            </c:numRef>
          </c:cat>
          <c:val>
            <c:numRef>
              <c:f>'frequencies_paired-subjects-onl'!$B$141:$B$145</c:f>
              <c:numCache>
                <c:formatCode>General</c:formatCode>
                <c:ptCount val="5"/>
                <c:pt idx="0">
                  <c:v>3.9</c:v>
                </c:pt>
                <c:pt idx="1">
                  <c:v>17.2</c:v>
                </c:pt>
                <c:pt idx="2">
                  <c:v>79.7</c:v>
                </c:pt>
                <c:pt idx="3">
                  <c:v>100.0</c:v>
                </c:pt>
                <c:pt idx="4">
                  <c:v>100.0</c:v>
                </c:pt>
              </c:numCache>
            </c:numRef>
          </c:val>
          <c:smooth val="0"/>
        </c:ser>
        <c:ser>
          <c:idx val="1"/>
          <c:order val="1"/>
          <c:tx>
            <c:strRef>
              <c:f>'frequencies_paired-subjects-onl'!$C$108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'frequencies_paired-subjects-onl'!$A$141:$A$145</c:f>
              <c:numCache>
                <c:formatCode>General</c:formatCode>
                <c:ptCount val="5"/>
                <c:pt idx="0">
                  <c:v>1.0</c:v>
                </c:pt>
                <c:pt idx="1">
                  <c:v>2.0</c:v>
                </c:pt>
                <c:pt idx="2">
                  <c:v>3.0</c:v>
                </c:pt>
                <c:pt idx="3">
                  <c:v>4.0</c:v>
                </c:pt>
                <c:pt idx="4">
                  <c:v>5.0</c:v>
                </c:pt>
              </c:numCache>
            </c:numRef>
          </c:cat>
          <c:val>
            <c:numRef>
              <c:f>'frequencies_paired-subjects-onl'!$C$141:$C$145</c:f>
              <c:numCache>
                <c:formatCode>General</c:formatCode>
                <c:ptCount val="5"/>
                <c:pt idx="0">
                  <c:v>3.9</c:v>
                </c:pt>
                <c:pt idx="1">
                  <c:v>13.3</c:v>
                </c:pt>
                <c:pt idx="2">
                  <c:v>62.5</c:v>
                </c:pt>
                <c:pt idx="3">
                  <c:v>20.3</c:v>
                </c:pt>
                <c:pt idx="4">
                  <c:v>0.0</c:v>
                </c:pt>
              </c:numCache>
            </c:numRef>
          </c:val>
          <c:smooth val="0"/>
        </c:ser>
        <c:dLbls>
          <c:showLegendKey val="0"/>
          <c:showVal val="0"/>
          <c:showCatName val="0"/>
          <c:showSerName val="0"/>
          <c:showPercent val="0"/>
          <c:showBubbleSize val="0"/>
        </c:dLbls>
        <c:marker val="1"/>
        <c:smooth val="0"/>
        <c:axId val="-2086601288"/>
        <c:axId val="-2086597384"/>
      </c:lineChart>
      <c:catAx>
        <c:axId val="-2086601288"/>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6597384"/>
        <c:crosses val="autoZero"/>
        <c:auto val="1"/>
        <c:lblAlgn val="ctr"/>
        <c:lblOffset val="100"/>
        <c:noMultiLvlLbl val="0"/>
      </c:catAx>
      <c:valAx>
        <c:axId val="-2086597384"/>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6601288"/>
        <c:crosses val="autoZero"/>
        <c:crossBetween val="between"/>
        <c:majorUnit val="25.0"/>
      </c:valAx>
    </c:plotArea>
    <c:plotVisOnly val="1"/>
    <c:dispBlanksAs val="gap"/>
    <c:showDLblsOverMax val="0"/>
  </c:chart>
  <c:spPr>
    <a:ln>
      <a:noFill/>
    </a:ln>
  </c:sp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'frequencies_paired-subjects-onl'!$F$108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'frequencies_paired-subjects-onl'!$A$109:$A$113</c:f>
              <c:numCache>
                <c:formatCode>General</c:formatCode>
                <c:ptCount val="5"/>
                <c:pt idx="0">
                  <c:v>1.0</c:v>
                </c:pt>
                <c:pt idx="1">
                  <c:v>2.0</c:v>
                </c:pt>
                <c:pt idx="2">
                  <c:v>3.0</c:v>
                </c:pt>
                <c:pt idx="3">
                  <c:v>4.0</c:v>
                </c:pt>
                <c:pt idx="4">
                  <c:v>5.0</c:v>
                </c:pt>
              </c:numCache>
            </c:numRef>
          </c:cat>
          <c:val>
            <c:numRef>
              <c:f>'frequencies_paired-subjects-onl'!$F$109:$F$113</c:f>
              <c:numCache>
                <c:formatCode>General</c:formatCode>
                <c:ptCount val="5"/>
                <c:pt idx="0">
                  <c:v>5.5</c:v>
                </c:pt>
                <c:pt idx="1">
                  <c:v>31.3</c:v>
                </c:pt>
                <c:pt idx="2">
                  <c:v>74.3</c:v>
                </c:pt>
                <c:pt idx="3">
                  <c:v>99.3</c:v>
                </c:pt>
                <c:pt idx="4">
                  <c:v>100.0</c:v>
                </c:pt>
              </c:numCache>
            </c:numRef>
          </c:val>
          <c:smooth val="0"/>
        </c:ser>
        <c:ser>
          <c:idx val="1"/>
          <c:order val="1"/>
          <c:tx>
            <c:strRef>
              <c:f>'frequencies_paired-subjects-onl'!$G$108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'frequencies_paired-subjects-onl'!$A$109:$A$113</c:f>
              <c:numCache>
                <c:formatCode>General</c:formatCode>
                <c:ptCount val="5"/>
                <c:pt idx="0">
                  <c:v>1.0</c:v>
                </c:pt>
                <c:pt idx="1">
                  <c:v>2.0</c:v>
                </c:pt>
                <c:pt idx="2">
                  <c:v>3.0</c:v>
                </c:pt>
                <c:pt idx="3">
                  <c:v>4.0</c:v>
                </c:pt>
                <c:pt idx="4">
                  <c:v>5.0</c:v>
                </c:pt>
              </c:numCache>
            </c:numRef>
          </c:cat>
          <c:val>
            <c:numRef>
              <c:f>'frequencies_paired-subjects-onl'!$G$109:$G$113</c:f>
              <c:numCache>
                <c:formatCode>General</c:formatCode>
                <c:ptCount val="5"/>
                <c:pt idx="0">
                  <c:v>5.5</c:v>
                </c:pt>
                <c:pt idx="1">
                  <c:v>25.8</c:v>
                </c:pt>
                <c:pt idx="2">
                  <c:v>43.0</c:v>
                </c:pt>
                <c:pt idx="3">
                  <c:v>25.0</c:v>
                </c:pt>
                <c:pt idx="4">
                  <c:v>0.8</c:v>
                </c:pt>
              </c:numCache>
            </c:numRef>
          </c:val>
          <c:smooth val="0"/>
        </c:ser>
        <c:dLbls>
          <c:showLegendKey val="0"/>
          <c:showVal val="0"/>
          <c:showCatName val="0"/>
          <c:showSerName val="0"/>
          <c:showPercent val="0"/>
          <c:showBubbleSize val="0"/>
        </c:dLbls>
        <c:marker val="1"/>
        <c:smooth val="0"/>
        <c:axId val="-2086604504"/>
        <c:axId val="-2086500776"/>
      </c:lineChart>
      <c:catAx>
        <c:axId val="-2086604504"/>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6500776"/>
        <c:crosses val="autoZero"/>
        <c:auto val="1"/>
        <c:lblAlgn val="ctr"/>
        <c:lblOffset val="100"/>
        <c:noMultiLvlLbl val="0"/>
      </c:catAx>
      <c:valAx>
        <c:axId val="-2086500776"/>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6604504"/>
        <c:crosses val="autoZero"/>
        <c:crossBetween val="between"/>
        <c:majorUnit val="25.0"/>
      </c:valAx>
    </c:plotArea>
    <c:plotVisOnly val="1"/>
    <c:dispBlanksAs val="gap"/>
    <c:showDLblsOverMax val="0"/>
  </c:chart>
  <c:spPr>
    <a:ln>
      <a:noFill/>
    </a:ln>
  </c:sp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'frequencies_paired-subjects-onl'!$F$108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'frequencies_paired-subjects-onl'!$A$117:$A$121</c:f>
              <c:numCache>
                <c:formatCode>General</c:formatCode>
                <c:ptCount val="5"/>
                <c:pt idx="0">
                  <c:v>1.0</c:v>
                </c:pt>
                <c:pt idx="1">
                  <c:v>2.0</c:v>
                </c:pt>
                <c:pt idx="2">
                  <c:v>3.0</c:v>
                </c:pt>
                <c:pt idx="3">
                  <c:v>4.0</c:v>
                </c:pt>
                <c:pt idx="4">
                  <c:v>5.0</c:v>
                </c:pt>
              </c:numCache>
            </c:numRef>
          </c:cat>
          <c:val>
            <c:numRef>
              <c:f>'frequencies_paired-subjects-onl'!$F$117:$F$121</c:f>
              <c:numCache>
                <c:formatCode>General</c:formatCode>
                <c:ptCount val="5"/>
                <c:pt idx="0">
                  <c:v>15.6</c:v>
                </c:pt>
                <c:pt idx="1">
                  <c:v>35.9</c:v>
                </c:pt>
                <c:pt idx="2">
                  <c:v>83.6</c:v>
                </c:pt>
                <c:pt idx="3">
                  <c:v>99.19999999999998</c:v>
                </c:pt>
                <c:pt idx="4">
                  <c:v>100.0</c:v>
                </c:pt>
              </c:numCache>
            </c:numRef>
          </c:val>
          <c:smooth val="0"/>
        </c:ser>
        <c:ser>
          <c:idx val="1"/>
          <c:order val="1"/>
          <c:tx>
            <c:strRef>
              <c:f>'frequencies_paired-subjects-onl'!$G$108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'frequencies_paired-subjects-onl'!$A$117:$A$121</c:f>
              <c:numCache>
                <c:formatCode>General</c:formatCode>
                <c:ptCount val="5"/>
                <c:pt idx="0">
                  <c:v>1.0</c:v>
                </c:pt>
                <c:pt idx="1">
                  <c:v>2.0</c:v>
                </c:pt>
                <c:pt idx="2">
                  <c:v>3.0</c:v>
                </c:pt>
                <c:pt idx="3">
                  <c:v>4.0</c:v>
                </c:pt>
                <c:pt idx="4">
                  <c:v>5.0</c:v>
                </c:pt>
              </c:numCache>
            </c:numRef>
          </c:cat>
          <c:val>
            <c:numRef>
              <c:f>'frequencies_paired-subjects-onl'!$G$117:$G$121</c:f>
              <c:numCache>
                <c:formatCode>General</c:formatCode>
                <c:ptCount val="5"/>
                <c:pt idx="0">
                  <c:v>15.6</c:v>
                </c:pt>
                <c:pt idx="1">
                  <c:v>20.3</c:v>
                </c:pt>
                <c:pt idx="2">
                  <c:v>47.7</c:v>
                </c:pt>
                <c:pt idx="3">
                  <c:v>15.6</c:v>
                </c:pt>
                <c:pt idx="4">
                  <c:v>0.8</c:v>
                </c:pt>
              </c:numCache>
            </c:numRef>
          </c:val>
          <c:smooth val="0"/>
        </c:ser>
        <c:dLbls>
          <c:showLegendKey val="0"/>
          <c:showVal val="0"/>
          <c:showCatName val="0"/>
          <c:showSerName val="0"/>
          <c:showPercent val="0"/>
          <c:showBubbleSize val="0"/>
        </c:dLbls>
        <c:marker val="1"/>
        <c:smooth val="0"/>
        <c:axId val="-2086249720"/>
        <c:axId val="-2086244728"/>
      </c:lineChart>
      <c:catAx>
        <c:axId val="-2086249720"/>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6244728"/>
        <c:crosses val="autoZero"/>
        <c:auto val="1"/>
        <c:lblAlgn val="ctr"/>
        <c:lblOffset val="100"/>
        <c:noMultiLvlLbl val="0"/>
      </c:catAx>
      <c:valAx>
        <c:axId val="-2086244728"/>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6249720"/>
        <c:crosses val="autoZero"/>
        <c:crossBetween val="between"/>
        <c:majorUnit val="25.0"/>
      </c:valAx>
    </c:plotArea>
    <c:plotVisOnly val="1"/>
    <c:dispBlanksAs val="gap"/>
    <c:showDLblsOverMax val="0"/>
  </c:chart>
  <c:spPr>
    <a:ln>
      <a:noFill/>
    </a:ln>
  </c:sp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'frequencies_paired-subjects-onl'!$B$108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'frequencies_paired-subjects-onl'!$A$149:$A$153</c:f>
              <c:numCache>
                <c:formatCode>General</c:formatCode>
                <c:ptCount val="5"/>
                <c:pt idx="0">
                  <c:v>1.0</c:v>
                </c:pt>
                <c:pt idx="1">
                  <c:v>2.0</c:v>
                </c:pt>
                <c:pt idx="2">
                  <c:v>3.0</c:v>
                </c:pt>
                <c:pt idx="3">
                  <c:v>4.0</c:v>
                </c:pt>
                <c:pt idx="4">
                  <c:v>5.0</c:v>
                </c:pt>
              </c:numCache>
            </c:numRef>
          </c:cat>
          <c:val>
            <c:numRef>
              <c:f>'frequencies_paired-subjects-onl'!$B$149:$B$153</c:f>
              <c:numCache>
                <c:formatCode>General</c:formatCode>
                <c:ptCount val="5"/>
                <c:pt idx="0">
                  <c:v>3.9</c:v>
                </c:pt>
                <c:pt idx="1">
                  <c:v>14.8</c:v>
                </c:pt>
                <c:pt idx="2">
                  <c:v>82.8</c:v>
                </c:pt>
                <c:pt idx="3">
                  <c:v>100.0</c:v>
                </c:pt>
                <c:pt idx="4">
                  <c:v>100.0</c:v>
                </c:pt>
              </c:numCache>
            </c:numRef>
          </c:val>
          <c:smooth val="0"/>
        </c:ser>
        <c:ser>
          <c:idx val="1"/>
          <c:order val="1"/>
          <c:tx>
            <c:strRef>
              <c:f>'frequencies_paired-subjects-onl'!$C$108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'frequencies_paired-subjects-onl'!$A$149:$A$153</c:f>
              <c:numCache>
                <c:formatCode>General</c:formatCode>
                <c:ptCount val="5"/>
                <c:pt idx="0">
                  <c:v>1.0</c:v>
                </c:pt>
                <c:pt idx="1">
                  <c:v>2.0</c:v>
                </c:pt>
                <c:pt idx="2">
                  <c:v>3.0</c:v>
                </c:pt>
                <c:pt idx="3">
                  <c:v>4.0</c:v>
                </c:pt>
                <c:pt idx="4">
                  <c:v>5.0</c:v>
                </c:pt>
              </c:numCache>
            </c:numRef>
          </c:cat>
          <c:val>
            <c:numRef>
              <c:f>'frequencies_paired-subjects-onl'!$C$149:$C$153</c:f>
              <c:numCache>
                <c:formatCode>General</c:formatCode>
                <c:ptCount val="5"/>
                <c:pt idx="0">
                  <c:v>3.9</c:v>
                </c:pt>
                <c:pt idx="1">
                  <c:v>10.9</c:v>
                </c:pt>
                <c:pt idx="2">
                  <c:v>68.0</c:v>
                </c:pt>
                <c:pt idx="3">
                  <c:v>17.2</c:v>
                </c:pt>
                <c:pt idx="4">
                  <c:v>0.0</c:v>
                </c:pt>
              </c:numCache>
            </c:numRef>
          </c:val>
          <c:smooth val="0"/>
        </c:ser>
        <c:dLbls>
          <c:showLegendKey val="0"/>
          <c:showVal val="0"/>
          <c:showCatName val="0"/>
          <c:showSerName val="0"/>
          <c:showPercent val="0"/>
          <c:showBubbleSize val="0"/>
        </c:dLbls>
        <c:marker val="1"/>
        <c:smooth val="0"/>
        <c:axId val="-2086658824"/>
        <c:axId val="-2086472696"/>
      </c:lineChart>
      <c:catAx>
        <c:axId val="-2086658824"/>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6472696"/>
        <c:crosses val="autoZero"/>
        <c:auto val="1"/>
        <c:lblAlgn val="ctr"/>
        <c:lblOffset val="100"/>
        <c:noMultiLvlLbl val="0"/>
      </c:catAx>
      <c:valAx>
        <c:axId val="-2086472696"/>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6658824"/>
        <c:crosses val="autoZero"/>
        <c:crossBetween val="between"/>
        <c:majorUnit val="25.0"/>
      </c:valAx>
    </c:plotArea>
    <c:plotVisOnly val="1"/>
    <c:dispBlanksAs val="gap"/>
    <c:showDLblsOverMax val="0"/>
  </c:chart>
  <c:spPr>
    <a:ln>
      <a:noFill/>
    </a:ln>
  </c:sp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'frequencies_paired-subjects-onl'!$F$108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'frequencies_paired-subjects-onl'!$A$125:$A$129</c:f>
              <c:numCache>
                <c:formatCode>General</c:formatCode>
                <c:ptCount val="5"/>
                <c:pt idx="0">
                  <c:v>1.0</c:v>
                </c:pt>
                <c:pt idx="1">
                  <c:v>2.0</c:v>
                </c:pt>
                <c:pt idx="2">
                  <c:v>3.0</c:v>
                </c:pt>
                <c:pt idx="3">
                  <c:v>4.0</c:v>
                </c:pt>
                <c:pt idx="4">
                  <c:v>5.0</c:v>
                </c:pt>
              </c:numCache>
            </c:numRef>
          </c:cat>
          <c:val>
            <c:numRef>
              <c:f>'frequencies_paired-subjects-onl'!$F$125:$F$129</c:f>
              <c:numCache>
                <c:formatCode>General</c:formatCode>
                <c:ptCount val="5"/>
                <c:pt idx="0">
                  <c:v>29.7</c:v>
                </c:pt>
                <c:pt idx="1">
                  <c:v>57.0</c:v>
                </c:pt>
                <c:pt idx="2">
                  <c:v>96.8</c:v>
                </c:pt>
                <c:pt idx="3">
                  <c:v>99.9</c:v>
                </c:pt>
                <c:pt idx="4">
                  <c:v>100.0</c:v>
                </c:pt>
              </c:numCache>
            </c:numRef>
          </c:val>
          <c:smooth val="0"/>
        </c:ser>
        <c:ser>
          <c:idx val="1"/>
          <c:order val="1"/>
          <c:tx>
            <c:strRef>
              <c:f>'frequencies_paired-subjects-onl'!$G$108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'frequencies_paired-subjects-onl'!$A$125:$A$129</c:f>
              <c:numCache>
                <c:formatCode>General</c:formatCode>
                <c:ptCount val="5"/>
                <c:pt idx="0">
                  <c:v>1.0</c:v>
                </c:pt>
                <c:pt idx="1">
                  <c:v>2.0</c:v>
                </c:pt>
                <c:pt idx="2">
                  <c:v>3.0</c:v>
                </c:pt>
                <c:pt idx="3">
                  <c:v>4.0</c:v>
                </c:pt>
                <c:pt idx="4">
                  <c:v>5.0</c:v>
                </c:pt>
              </c:numCache>
            </c:numRef>
          </c:cat>
          <c:val>
            <c:numRef>
              <c:f>'frequencies_paired-subjects-onl'!$G$125:$G$129</c:f>
              <c:numCache>
                <c:formatCode>General</c:formatCode>
                <c:ptCount val="5"/>
                <c:pt idx="0">
                  <c:v>29.7</c:v>
                </c:pt>
                <c:pt idx="1">
                  <c:v>27.3</c:v>
                </c:pt>
                <c:pt idx="2">
                  <c:v>39.8</c:v>
                </c:pt>
                <c:pt idx="3">
                  <c:v>3.1</c:v>
                </c:pt>
                <c:pt idx="4">
                  <c:v>0.0</c:v>
                </c:pt>
              </c:numCache>
            </c:numRef>
          </c:val>
          <c:smooth val="0"/>
        </c:ser>
        <c:dLbls>
          <c:showLegendKey val="0"/>
          <c:showVal val="0"/>
          <c:showCatName val="0"/>
          <c:showSerName val="0"/>
          <c:showPercent val="0"/>
          <c:showBubbleSize val="0"/>
        </c:dLbls>
        <c:marker val="1"/>
        <c:smooth val="0"/>
        <c:axId val="-2085771112"/>
        <c:axId val="-2085781032"/>
      </c:lineChart>
      <c:catAx>
        <c:axId val="-2085771112"/>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5781032"/>
        <c:crosses val="autoZero"/>
        <c:auto val="1"/>
        <c:lblAlgn val="ctr"/>
        <c:lblOffset val="100"/>
        <c:noMultiLvlLbl val="0"/>
      </c:catAx>
      <c:valAx>
        <c:axId val="-2085781032"/>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5771112"/>
        <c:crosses val="autoZero"/>
        <c:crossBetween val="between"/>
        <c:majorUnit val="25.0"/>
      </c:valAx>
    </c:plotArea>
    <c:plotVisOnly val="1"/>
    <c:dispBlanksAs val="gap"/>
    <c:showDLblsOverMax val="0"/>
  </c:chart>
  <c:spPr>
    <a:ln>
      <a:noFill/>
    </a:ln>
  </c:sp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'frequencies_paired-subjects-onl'!$F$108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'frequencies_paired-subjects-onl'!$A$133:$A$137</c:f>
              <c:numCache>
                <c:formatCode>General</c:formatCode>
                <c:ptCount val="5"/>
                <c:pt idx="0">
                  <c:v>1.0</c:v>
                </c:pt>
                <c:pt idx="1">
                  <c:v>2.0</c:v>
                </c:pt>
                <c:pt idx="2">
                  <c:v>3.0</c:v>
                </c:pt>
                <c:pt idx="3">
                  <c:v>4.0</c:v>
                </c:pt>
                <c:pt idx="4">
                  <c:v>5.0</c:v>
                </c:pt>
              </c:numCache>
            </c:numRef>
          </c:cat>
          <c:val>
            <c:numRef>
              <c:f>'frequencies_paired-subjects-onl'!$F$133:$F$137</c:f>
              <c:numCache>
                <c:formatCode>General</c:formatCode>
                <c:ptCount val="5"/>
                <c:pt idx="0">
                  <c:v>45.3</c:v>
                </c:pt>
                <c:pt idx="1">
                  <c:v>61.7</c:v>
                </c:pt>
                <c:pt idx="2">
                  <c:v>99.19999999999998</c:v>
                </c:pt>
                <c:pt idx="3">
                  <c:v>100.0</c:v>
                </c:pt>
                <c:pt idx="4">
                  <c:v>100.0</c:v>
                </c:pt>
              </c:numCache>
            </c:numRef>
          </c:val>
          <c:smooth val="0"/>
        </c:ser>
        <c:ser>
          <c:idx val="1"/>
          <c:order val="1"/>
          <c:tx>
            <c:strRef>
              <c:f>'frequencies_paired-subjects-onl'!$G$108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'frequencies_paired-subjects-onl'!$A$133:$A$137</c:f>
              <c:numCache>
                <c:formatCode>General</c:formatCode>
                <c:ptCount val="5"/>
                <c:pt idx="0">
                  <c:v>1.0</c:v>
                </c:pt>
                <c:pt idx="1">
                  <c:v>2.0</c:v>
                </c:pt>
                <c:pt idx="2">
                  <c:v>3.0</c:v>
                </c:pt>
                <c:pt idx="3">
                  <c:v>4.0</c:v>
                </c:pt>
                <c:pt idx="4">
                  <c:v>5.0</c:v>
                </c:pt>
              </c:numCache>
            </c:numRef>
          </c:cat>
          <c:val>
            <c:numRef>
              <c:f>'frequencies_paired-subjects-onl'!$G$133:$G$137</c:f>
              <c:numCache>
                <c:formatCode>General</c:formatCode>
                <c:ptCount val="5"/>
                <c:pt idx="0">
                  <c:v>45.3</c:v>
                </c:pt>
                <c:pt idx="1">
                  <c:v>16.4</c:v>
                </c:pt>
                <c:pt idx="2">
                  <c:v>37.5</c:v>
                </c:pt>
                <c:pt idx="3">
                  <c:v>0.8</c:v>
                </c:pt>
                <c:pt idx="4">
                  <c:v>0.0</c:v>
                </c:pt>
              </c:numCache>
            </c:numRef>
          </c:val>
          <c:smooth val="0"/>
        </c:ser>
        <c:dLbls>
          <c:showLegendKey val="0"/>
          <c:showVal val="0"/>
          <c:showCatName val="0"/>
          <c:showSerName val="0"/>
          <c:showPercent val="0"/>
          <c:showBubbleSize val="0"/>
        </c:dLbls>
        <c:marker val="1"/>
        <c:smooth val="0"/>
        <c:axId val="-2085820680"/>
        <c:axId val="-2085833112"/>
      </c:lineChart>
      <c:catAx>
        <c:axId val="-2085820680"/>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5833112"/>
        <c:crosses val="autoZero"/>
        <c:auto val="1"/>
        <c:lblAlgn val="ctr"/>
        <c:lblOffset val="100"/>
        <c:noMultiLvlLbl val="0"/>
      </c:catAx>
      <c:valAx>
        <c:axId val="-2085833112"/>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5820680"/>
        <c:crosses val="autoZero"/>
        <c:crossBetween val="between"/>
        <c:majorUnit val="25.0"/>
      </c:valAx>
    </c:plotArea>
    <c:plotVisOnly val="1"/>
    <c:dispBlanksAs val="gap"/>
    <c:showDLblsOverMax val="0"/>
  </c:chart>
  <c:spPr>
    <a:ln>
      <a:noFill/>
    </a:ln>
  </c:sp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'frequencies_paired-subjects-onl'!$F$108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'frequencies_paired-subjects-onl'!$A$141:$A$145</c:f>
              <c:numCache>
                <c:formatCode>General</c:formatCode>
                <c:ptCount val="5"/>
                <c:pt idx="0">
                  <c:v>1.0</c:v>
                </c:pt>
                <c:pt idx="1">
                  <c:v>2.0</c:v>
                </c:pt>
                <c:pt idx="2">
                  <c:v>3.0</c:v>
                </c:pt>
                <c:pt idx="3">
                  <c:v>4.0</c:v>
                </c:pt>
                <c:pt idx="4">
                  <c:v>5.0</c:v>
                </c:pt>
              </c:numCache>
            </c:numRef>
          </c:cat>
          <c:val>
            <c:numRef>
              <c:f>'frequencies_paired-subjects-onl'!$F$141:$F$145</c:f>
              <c:numCache>
                <c:formatCode>General</c:formatCode>
                <c:ptCount val="5"/>
                <c:pt idx="0">
                  <c:v>45.3</c:v>
                </c:pt>
                <c:pt idx="1">
                  <c:v>69.5</c:v>
                </c:pt>
                <c:pt idx="2">
                  <c:v>97.6</c:v>
                </c:pt>
                <c:pt idx="3">
                  <c:v>99.9</c:v>
                </c:pt>
                <c:pt idx="4">
                  <c:v>100.0</c:v>
                </c:pt>
              </c:numCache>
            </c:numRef>
          </c:val>
          <c:smooth val="0"/>
        </c:ser>
        <c:ser>
          <c:idx val="1"/>
          <c:order val="1"/>
          <c:tx>
            <c:strRef>
              <c:f>'frequencies_paired-subjects-onl'!$G$108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'frequencies_paired-subjects-onl'!$A$141:$A$145</c:f>
              <c:numCache>
                <c:formatCode>General</c:formatCode>
                <c:ptCount val="5"/>
                <c:pt idx="0">
                  <c:v>1.0</c:v>
                </c:pt>
                <c:pt idx="1">
                  <c:v>2.0</c:v>
                </c:pt>
                <c:pt idx="2">
                  <c:v>3.0</c:v>
                </c:pt>
                <c:pt idx="3">
                  <c:v>4.0</c:v>
                </c:pt>
                <c:pt idx="4">
                  <c:v>5.0</c:v>
                </c:pt>
              </c:numCache>
            </c:numRef>
          </c:cat>
          <c:val>
            <c:numRef>
              <c:f>'frequencies_paired-subjects-onl'!$G$141:$G$145</c:f>
              <c:numCache>
                <c:formatCode>General</c:formatCode>
                <c:ptCount val="5"/>
                <c:pt idx="0">
                  <c:v>45.3</c:v>
                </c:pt>
                <c:pt idx="1">
                  <c:v>24.2</c:v>
                </c:pt>
                <c:pt idx="2">
                  <c:v>28.1</c:v>
                </c:pt>
                <c:pt idx="3">
                  <c:v>2.3</c:v>
                </c:pt>
                <c:pt idx="4">
                  <c:v>0.0</c:v>
                </c:pt>
              </c:numCache>
            </c:numRef>
          </c:val>
          <c:smooth val="0"/>
        </c:ser>
        <c:dLbls>
          <c:showLegendKey val="0"/>
          <c:showVal val="0"/>
          <c:showCatName val="0"/>
          <c:showSerName val="0"/>
          <c:showPercent val="0"/>
          <c:showBubbleSize val="0"/>
        </c:dLbls>
        <c:marker val="1"/>
        <c:smooth val="0"/>
        <c:axId val="-2085883768"/>
        <c:axId val="-2085878600"/>
      </c:lineChart>
      <c:catAx>
        <c:axId val="-2085883768"/>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5878600"/>
        <c:crosses val="autoZero"/>
        <c:auto val="1"/>
        <c:lblAlgn val="ctr"/>
        <c:lblOffset val="100"/>
        <c:noMultiLvlLbl val="0"/>
      </c:catAx>
      <c:valAx>
        <c:axId val="-2085878600"/>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5883768"/>
        <c:crosses val="autoZero"/>
        <c:crossBetween val="between"/>
        <c:majorUnit val="25.0"/>
      </c:valAx>
    </c:plotArea>
    <c:plotVisOnly val="1"/>
    <c:dispBlanksAs val="gap"/>
    <c:showDLblsOverMax val="0"/>
  </c:chart>
  <c:spPr>
    <a:ln>
      <a:noFill/>
    </a:ln>
  </c:sp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66329737417184"/>
          <c:y val="0.0417391304347826"/>
          <c:w val="0.733670262582816"/>
          <c:h val="0.780638137624101"/>
        </c:manualLayout>
      </c:layout>
      <c:lineChart>
        <c:grouping val="standard"/>
        <c:varyColors val="0"/>
        <c:ser>
          <c:idx val="0"/>
          <c:order val="0"/>
          <c:tx>
            <c:strRef>
              <c:f>'frequencies_paired-subjects-onl'!$F$108</c:f>
              <c:strCache>
                <c:ptCount val="1"/>
                <c:pt idx="0">
                  <c:v>cumulative %</c:v>
                </c:pt>
              </c:strCache>
            </c:strRef>
          </c:tx>
          <c:spPr>
            <a:ln w="25400">
              <a:solidFill>
                <a:schemeClr val="tx1"/>
              </a:solidFill>
            </a:ln>
            <a:effectLst>
              <a:outerShdw blurRad="50800" dist="38100" dir="2700000" algn="tl" rotWithShape="0">
                <a:srgbClr val="000000">
                  <a:alpha val="43000"/>
                </a:srgbClr>
              </a:outerShdw>
            </a:effectLst>
          </c:spPr>
          <c:marker>
            <c:symbol val="square"/>
            <c:size val="12"/>
            <c:spPr>
              <a:solidFill>
                <a:schemeClr val="bg1"/>
              </a:solidFill>
              <a:ln w="25400">
                <a:solidFill>
                  <a:schemeClr val="tx1"/>
                </a:solidFill>
              </a:ln>
              <a:effectLst>
                <a:outerShdw blurRad="50800" dist="38100" dir="2700000" algn="tl" rotWithShape="0">
                  <a:srgbClr val="000000">
                    <a:alpha val="43000"/>
                  </a:srgbClr>
                </a:outerShdw>
              </a:effectLst>
            </c:spPr>
          </c:marker>
          <c:cat>
            <c:numRef>
              <c:f>'frequencies_paired-subjects-onl'!$A$149:$A$153</c:f>
              <c:numCache>
                <c:formatCode>General</c:formatCode>
                <c:ptCount val="5"/>
                <c:pt idx="0">
                  <c:v>1.0</c:v>
                </c:pt>
                <c:pt idx="1">
                  <c:v>2.0</c:v>
                </c:pt>
                <c:pt idx="2">
                  <c:v>3.0</c:v>
                </c:pt>
                <c:pt idx="3">
                  <c:v>4.0</c:v>
                </c:pt>
                <c:pt idx="4">
                  <c:v>5.0</c:v>
                </c:pt>
              </c:numCache>
            </c:numRef>
          </c:cat>
          <c:val>
            <c:numRef>
              <c:f>'frequencies_paired-subjects-onl'!$F$149:$F$153</c:f>
              <c:numCache>
                <c:formatCode>General</c:formatCode>
                <c:ptCount val="5"/>
                <c:pt idx="0">
                  <c:v>53.1</c:v>
                </c:pt>
                <c:pt idx="1">
                  <c:v>75.0</c:v>
                </c:pt>
                <c:pt idx="2">
                  <c:v>96.9</c:v>
                </c:pt>
                <c:pt idx="3">
                  <c:v>100.0</c:v>
                </c:pt>
                <c:pt idx="4">
                  <c:v>100.0</c:v>
                </c:pt>
              </c:numCache>
            </c:numRef>
          </c:val>
          <c:smooth val="0"/>
        </c:ser>
        <c:ser>
          <c:idx val="1"/>
          <c:order val="1"/>
          <c:tx>
            <c:strRef>
              <c:f>'frequencies_paired-subjects-onl'!$G$108</c:f>
              <c:strCache>
                <c:ptCount val="1"/>
                <c:pt idx="0">
                  <c:v>%</c:v>
                </c:pt>
              </c:strCache>
            </c:strRef>
          </c:tx>
          <c:spPr>
            <a:ln w="25400">
              <a:solidFill>
                <a:schemeClr val="tx1"/>
              </a:solidFill>
            </a:ln>
          </c:spPr>
          <c:marker>
            <c:symbol val="triangle"/>
            <c:size val="12"/>
            <c:spPr>
              <a:solidFill>
                <a:schemeClr val="bg1">
                  <a:lumMod val="50000"/>
                </a:schemeClr>
              </a:solidFill>
              <a:ln w="25400">
                <a:solidFill>
                  <a:schemeClr val="tx1"/>
                </a:solidFill>
              </a:ln>
            </c:spPr>
          </c:marker>
          <c:cat>
            <c:numRef>
              <c:f>'frequencies_paired-subjects-onl'!$A$149:$A$153</c:f>
              <c:numCache>
                <c:formatCode>General</c:formatCode>
                <c:ptCount val="5"/>
                <c:pt idx="0">
                  <c:v>1.0</c:v>
                </c:pt>
                <c:pt idx="1">
                  <c:v>2.0</c:v>
                </c:pt>
                <c:pt idx="2">
                  <c:v>3.0</c:v>
                </c:pt>
                <c:pt idx="3">
                  <c:v>4.0</c:v>
                </c:pt>
                <c:pt idx="4">
                  <c:v>5.0</c:v>
                </c:pt>
              </c:numCache>
            </c:numRef>
          </c:cat>
          <c:val>
            <c:numRef>
              <c:f>'frequencies_paired-subjects-onl'!$G$149:$G$153</c:f>
              <c:numCache>
                <c:formatCode>General</c:formatCode>
                <c:ptCount val="5"/>
                <c:pt idx="0">
                  <c:v>53.1</c:v>
                </c:pt>
                <c:pt idx="1">
                  <c:v>21.9</c:v>
                </c:pt>
                <c:pt idx="2">
                  <c:v>21.9</c:v>
                </c:pt>
                <c:pt idx="3">
                  <c:v>3.1</c:v>
                </c:pt>
                <c:pt idx="4">
                  <c:v>0.0</c:v>
                </c:pt>
              </c:numCache>
            </c:numRef>
          </c:val>
          <c:smooth val="0"/>
        </c:ser>
        <c:dLbls>
          <c:showLegendKey val="0"/>
          <c:showVal val="0"/>
          <c:showCatName val="0"/>
          <c:showSerName val="0"/>
          <c:showPercent val="0"/>
          <c:showBubbleSize val="0"/>
        </c:dLbls>
        <c:marker val="1"/>
        <c:smooth val="0"/>
        <c:axId val="-2085904536"/>
        <c:axId val="-2085913496"/>
      </c:lineChart>
      <c:catAx>
        <c:axId val="-2085904536"/>
        <c:scaling>
          <c:orientation val="minMax"/>
        </c:scaling>
        <c:delete val="0"/>
        <c:axPos val="b"/>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5913496"/>
        <c:crosses val="autoZero"/>
        <c:auto val="1"/>
        <c:lblAlgn val="ctr"/>
        <c:lblOffset val="100"/>
        <c:noMultiLvlLbl val="0"/>
      </c:catAx>
      <c:valAx>
        <c:axId val="-2085913496"/>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85904536"/>
        <c:crosses val="autoZero"/>
        <c:crossBetween val="between"/>
        <c:majorUnit val="25.0"/>
      </c:valAx>
    </c:plotArea>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Exaggeration </a:t>
            </a:r>
            <a:r>
              <a:rPr lang="en-US" baseline="0" dirty="0" smtClean="0"/>
              <a:t>in </a:t>
            </a:r>
            <a:r>
              <a:rPr lang="en-US" baseline="0" dirty="0"/>
              <a:t>press release</a:t>
            </a:r>
            <a:endParaRPr lang="en-US" dirty="0"/>
          </a:p>
        </c:rich>
      </c:tx>
      <c:layout/>
      <c:overlay val="0"/>
    </c:title>
    <c:autoTitleDeleted val="0"/>
    <c:plotArea>
      <c:layout/>
      <c:barChart>
        <c:barDir val="col"/>
        <c:grouping val="clustered"/>
        <c:varyColors val="0"/>
        <c:ser>
          <c:idx val="0"/>
          <c:order val="0"/>
          <c:spPr>
            <a:gradFill flip="none" rotWithShape="1">
              <a:gsLst>
                <a:gs pos="0">
                  <a:schemeClr val="bg1">
                    <a:lumMod val="50000"/>
                  </a:schemeClr>
                </a:gs>
                <a:gs pos="100000">
                  <a:srgbClr val="FFFFFF"/>
                </a:gs>
              </a:gsLst>
              <a:lin ang="16200000" scaled="0"/>
              <a:tileRect/>
            </a:gradFill>
            <a:ln w="25400">
              <a:solidFill>
                <a:schemeClr val="tx1"/>
              </a:solidFill>
            </a:ln>
          </c:spPr>
          <c:invertIfNegative val="0"/>
          <c:cat>
            <c:strRef>
              <c:f>Sheet1!$A$182:$A$184</c:f>
              <c:strCache>
                <c:ptCount val="3"/>
                <c:pt idx="0">
                  <c:v>Misleading / exaggerated</c:v>
                </c:pt>
                <c:pt idx="1">
                  <c:v>Slightly overstated</c:v>
                </c:pt>
                <c:pt idx="2">
                  <c:v>Accurate / not exaggerated</c:v>
                </c:pt>
              </c:strCache>
            </c:strRef>
          </c:cat>
          <c:val>
            <c:numRef>
              <c:f>Sheet1!$B$182:$B$184</c:f>
              <c:numCache>
                <c:formatCode>General</c:formatCode>
                <c:ptCount val="3"/>
                <c:pt idx="0">
                  <c:v>2.8</c:v>
                </c:pt>
                <c:pt idx="1">
                  <c:v>37.4</c:v>
                </c:pt>
                <c:pt idx="2">
                  <c:v>59.8</c:v>
                </c:pt>
              </c:numCache>
            </c:numRef>
          </c:val>
        </c:ser>
        <c:dLbls>
          <c:showLegendKey val="0"/>
          <c:showVal val="0"/>
          <c:showCatName val="0"/>
          <c:showSerName val="0"/>
          <c:showPercent val="0"/>
          <c:showBubbleSize val="0"/>
        </c:dLbls>
        <c:gapWidth val="150"/>
        <c:axId val="2116467256"/>
        <c:axId val="2120485832"/>
      </c:barChart>
      <c:catAx>
        <c:axId val="2116467256"/>
        <c:scaling>
          <c:orientation val="minMax"/>
        </c:scaling>
        <c:delete val="0"/>
        <c:axPos val="b"/>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20485832"/>
        <c:crosses val="autoZero"/>
        <c:auto val="1"/>
        <c:lblAlgn val="ctr"/>
        <c:lblOffset val="100"/>
        <c:noMultiLvlLbl val="0"/>
      </c:catAx>
      <c:valAx>
        <c:axId val="2120485832"/>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6467256"/>
        <c:crosses val="autoZero"/>
        <c:crossBetween val="between"/>
        <c:majorUnit val="25.0"/>
      </c:valAx>
    </c:plotArea>
    <c:plotVisOnly val="1"/>
    <c:dispBlanksAs val="gap"/>
    <c:showDLblsOverMax val="0"/>
  </c:chart>
  <c:spPr>
    <a:ln>
      <a:noFill/>
    </a:ln>
  </c:sp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a:effectLst/>
          </c:spPr>
          <c:marker>
            <c:symbol val="circle"/>
            <c:size val="12"/>
            <c:spPr>
              <a:solidFill>
                <a:schemeClr val="bg1"/>
              </a:solidFill>
              <a:ln w="50800">
                <a:solidFill>
                  <a:schemeClr val="tx1"/>
                </a:solidFill>
              </a:ln>
              <a:effectLst/>
            </c:spPr>
          </c:marker>
          <c:errBars>
            <c:errDir val="x"/>
            <c:errBarType val="both"/>
            <c:errValType val="cust"/>
            <c:noEndCap val="1"/>
            <c:plus>
              <c:numRef>
                <c:f>all_subjects!$D$280:$D$291</c:f>
                <c:numCache>
                  <c:formatCode>General</c:formatCode>
                  <c:ptCount val="12"/>
                  <c:pt idx="0">
                    <c:v>8.30568169369707</c:v>
                  </c:pt>
                  <c:pt idx="1">
                    <c:v>14.95235444217391</c:v>
                  </c:pt>
                  <c:pt idx="2">
                    <c:v>14.08267425064224</c:v>
                  </c:pt>
                  <c:pt idx="3">
                    <c:v>15.69868754519407</c:v>
                  </c:pt>
                  <c:pt idx="4">
                    <c:v>12.91518687170984</c:v>
                  </c:pt>
                  <c:pt idx="5">
                    <c:v>7.44594568588987</c:v>
                  </c:pt>
                  <c:pt idx="6">
                    <c:v>14.7993504810811</c:v>
                  </c:pt>
                  <c:pt idx="7">
                    <c:v>14.33806144220245</c:v>
                  </c:pt>
                  <c:pt idx="8">
                    <c:v>13.31709885658518</c:v>
                  </c:pt>
                  <c:pt idx="9">
                    <c:v>15.29996395048198</c:v>
                  </c:pt>
                  <c:pt idx="10">
                    <c:v>12.29510190105002</c:v>
                  </c:pt>
                  <c:pt idx="11">
                    <c:v>11.57974180527352</c:v>
                  </c:pt>
                </c:numCache>
              </c:numRef>
            </c:plus>
            <c:minus>
              <c:numRef>
                <c:f>all_subjects!$D$280:$D$291</c:f>
                <c:numCache>
                  <c:formatCode>General</c:formatCode>
                  <c:ptCount val="12"/>
                  <c:pt idx="0">
                    <c:v>8.30568169369707</c:v>
                  </c:pt>
                  <c:pt idx="1">
                    <c:v>14.95235444217391</c:v>
                  </c:pt>
                  <c:pt idx="2">
                    <c:v>14.08267425064224</c:v>
                  </c:pt>
                  <c:pt idx="3">
                    <c:v>15.69868754519407</c:v>
                  </c:pt>
                  <c:pt idx="4">
                    <c:v>12.91518687170984</c:v>
                  </c:pt>
                  <c:pt idx="5">
                    <c:v>7.44594568588987</c:v>
                  </c:pt>
                  <c:pt idx="6">
                    <c:v>14.7993504810811</c:v>
                  </c:pt>
                  <c:pt idx="7">
                    <c:v>14.33806144220245</c:v>
                  </c:pt>
                  <c:pt idx="8">
                    <c:v>13.31709885658518</c:v>
                  </c:pt>
                  <c:pt idx="9">
                    <c:v>15.29996395048198</c:v>
                  </c:pt>
                  <c:pt idx="10">
                    <c:v>12.29510190105002</c:v>
                  </c:pt>
                  <c:pt idx="11">
                    <c:v>11.57974180527352</c:v>
                  </c:pt>
                </c:numCache>
              </c:numRef>
            </c:minus>
            <c:spPr>
              <a:ln w="12700">
                <a:solidFill>
                  <a:schemeClr val="tx1">
                    <a:alpha val="0"/>
                  </a:schemeClr>
                </a:solidFill>
              </a:ln>
              <a:effectLst/>
            </c:spPr>
          </c:errBars>
          <c:errBars>
            <c:errDir val="y"/>
            <c:errBarType val="both"/>
            <c:errValType val="cust"/>
            <c:noEndCap val="1"/>
            <c:plus>
              <c:numRef>
                <c:f>all_subjects!$E$280:$E$291</c:f>
                <c:numCache>
                  <c:formatCode>General</c:formatCode>
                  <c:ptCount val="12"/>
                  <c:pt idx="0">
                    <c:v>11.3676611385028</c:v>
                  </c:pt>
                  <c:pt idx="1">
                    <c:v>9.633776264164017</c:v>
                  </c:pt>
                  <c:pt idx="2">
                    <c:v>6.562752045654584</c:v>
                  </c:pt>
                  <c:pt idx="3">
                    <c:v>8.971812568613932</c:v>
                  </c:pt>
                  <c:pt idx="4">
                    <c:v>11.60794583415962</c:v>
                  </c:pt>
                  <c:pt idx="5">
                    <c:v>12.26258335619978</c:v>
                  </c:pt>
                  <c:pt idx="6">
                    <c:v>15.10232482260085</c:v>
                  </c:pt>
                  <c:pt idx="7">
                    <c:v>14.63798698871095</c:v>
                  </c:pt>
                  <c:pt idx="8">
                    <c:v>14.620385466951</c:v>
                  </c:pt>
                  <c:pt idx="9">
                    <c:v>7.886754796789313</c:v>
                  </c:pt>
                  <c:pt idx="10">
                    <c:v>12.34951151037462</c:v>
                  </c:pt>
                  <c:pt idx="11">
                    <c:v>13.00791600259008</c:v>
                  </c:pt>
                </c:numCache>
              </c:numRef>
            </c:plus>
            <c:minus>
              <c:numRef>
                <c:f>all_subjects!$E$280:$E$291</c:f>
                <c:numCache>
                  <c:formatCode>General</c:formatCode>
                  <c:ptCount val="12"/>
                  <c:pt idx="0">
                    <c:v>11.3676611385028</c:v>
                  </c:pt>
                  <c:pt idx="1">
                    <c:v>9.633776264164017</c:v>
                  </c:pt>
                  <c:pt idx="2">
                    <c:v>6.562752045654584</c:v>
                  </c:pt>
                  <c:pt idx="3">
                    <c:v>8.971812568613932</c:v>
                  </c:pt>
                  <c:pt idx="4">
                    <c:v>11.60794583415962</c:v>
                  </c:pt>
                  <c:pt idx="5">
                    <c:v>12.26258335619978</c:v>
                  </c:pt>
                  <c:pt idx="6">
                    <c:v>15.10232482260085</c:v>
                  </c:pt>
                  <c:pt idx="7">
                    <c:v>14.63798698871095</c:v>
                  </c:pt>
                  <c:pt idx="8">
                    <c:v>14.620385466951</c:v>
                  </c:pt>
                  <c:pt idx="9">
                    <c:v>7.886754796789313</c:v>
                  </c:pt>
                  <c:pt idx="10">
                    <c:v>12.34951151037462</c:v>
                  </c:pt>
                  <c:pt idx="11">
                    <c:v>13.00791600259008</c:v>
                  </c:pt>
                </c:numCache>
              </c:numRef>
            </c:minus>
            <c:spPr>
              <a:ln w="12700">
                <a:solidFill>
                  <a:schemeClr val="tx1">
                    <a:alpha val="0"/>
                  </a:schemeClr>
                </a:solidFill>
              </a:ln>
            </c:spPr>
          </c:errBars>
          <c:xVal>
            <c:numRef>
              <c:f>'paired-subjects-only'!$B$160:$B$171</c:f>
              <c:numCache>
                <c:formatCode>General</c:formatCode>
                <c:ptCount val="12"/>
                <c:pt idx="0">
                  <c:v>64.9</c:v>
                </c:pt>
                <c:pt idx="1">
                  <c:v>54.7</c:v>
                </c:pt>
                <c:pt idx="2">
                  <c:v>28.9</c:v>
                </c:pt>
                <c:pt idx="3">
                  <c:v>32.8</c:v>
                </c:pt>
                <c:pt idx="4">
                  <c:v>20.3</c:v>
                </c:pt>
                <c:pt idx="5">
                  <c:v>17.2</c:v>
                </c:pt>
                <c:pt idx="6">
                  <c:v>25.8</c:v>
                </c:pt>
                <c:pt idx="7">
                  <c:v>16.4</c:v>
                </c:pt>
                <c:pt idx="8">
                  <c:v>3.1</c:v>
                </c:pt>
                <c:pt idx="9">
                  <c:v>0.8</c:v>
                </c:pt>
                <c:pt idx="10">
                  <c:v>2.3</c:v>
                </c:pt>
                <c:pt idx="11">
                  <c:v>3.1</c:v>
                </c:pt>
              </c:numCache>
            </c:numRef>
          </c:xVal>
          <c:yVal>
            <c:numRef>
              <c:f>'paired-subjects-only'!$C$160:$C$171</c:f>
              <c:numCache>
                <c:formatCode>General</c:formatCode>
                <c:ptCount val="12"/>
                <c:pt idx="0">
                  <c:v>11.8</c:v>
                </c:pt>
                <c:pt idx="1">
                  <c:v>24.2</c:v>
                </c:pt>
                <c:pt idx="2">
                  <c:v>17.9</c:v>
                </c:pt>
                <c:pt idx="3">
                  <c:v>24.2</c:v>
                </c:pt>
                <c:pt idx="4">
                  <c:v>17.2</c:v>
                </c:pt>
                <c:pt idx="5">
                  <c:v>14.8</c:v>
                </c:pt>
                <c:pt idx="6">
                  <c:v>31.3</c:v>
                </c:pt>
                <c:pt idx="7">
                  <c:v>35.9</c:v>
                </c:pt>
                <c:pt idx="8">
                  <c:v>57.0</c:v>
                </c:pt>
                <c:pt idx="9">
                  <c:v>61.7</c:v>
                </c:pt>
                <c:pt idx="10">
                  <c:v>69.5</c:v>
                </c:pt>
                <c:pt idx="11">
                  <c:v>75.0</c:v>
                </c:pt>
              </c:numCache>
            </c:numRef>
          </c:yVal>
          <c:smooth val="0"/>
        </c:ser>
        <c:dLbls>
          <c:showLegendKey val="0"/>
          <c:showVal val="0"/>
          <c:showCatName val="0"/>
          <c:showSerName val="0"/>
          <c:showPercent val="0"/>
          <c:showBubbleSize val="0"/>
        </c:dLbls>
        <c:axId val="2117081416"/>
        <c:axId val="2117806168"/>
      </c:scatterChart>
      <c:valAx>
        <c:axId val="2117081416"/>
        <c:scaling>
          <c:orientation val="minMax"/>
          <c:max val="100.0"/>
          <c:min val="0.0"/>
        </c:scaling>
        <c:delete val="0"/>
        <c:axPos val="b"/>
        <c:title>
          <c:tx>
            <c:rich>
              <a:bodyPr/>
              <a:lstStyle/>
              <a:p>
                <a:pPr>
                  <a:defRPr sz="1800" b="1">
                    <a:latin typeface="Arial"/>
                    <a:cs typeface="Arial"/>
                  </a:defRPr>
                </a:pPr>
                <a:r>
                  <a:rPr lang="en-US" sz="1800" b="1">
                    <a:latin typeface="Arial"/>
                    <a:cs typeface="Arial"/>
                  </a:rPr>
                  <a:t>% Satisfied or Very Satisfied</a:t>
                </a:r>
              </a:p>
            </c:rich>
          </c:tx>
          <c:layout/>
          <c:overlay val="0"/>
        </c:title>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806168"/>
        <c:crosses val="autoZero"/>
        <c:crossBetween val="midCat"/>
        <c:majorUnit val="10.0"/>
      </c:valAx>
      <c:valAx>
        <c:axId val="2117806168"/>
        <c:scaling>
          <c:orientation val="minMax"/>
          <c:max val="100.0"/>
          <c:min val="0.0"/>
        </c:scaling>
        <c:delete val="0"/>
        <c:axPos val="l"/>
        <c:majorGridlines>
          <c:spPr>
            <a:ln>
              <a:prstDash val="sysDot"/>
            </a:ln>
          </c:spPr>
        </c:majorGridlines>
        <c:title>
          <c:tx>
            <c:rich>
              <a:bodyPr rot="-5400000" vert="horz"/>
              <a:lstStyle/>
              <a:p>
                <a:pPr>
                  <a:defRPr sz="1800">
                    <a:latin typeface="Arial"/>
                    <a:cs typeface="Arial"/>
                  </a:defRPr>
                </a:pPr>
                <a:r>
                  <a:rPr lang="en-US" sz="1800">
                    <a:latin typeface="Arial"/>
                    <a:cs typeface="Arial"/>
                  </a:rPr>
                  <a:t>% Dissatsified or Very Dissatisfied</a:t>
                </a:r>
              </a:p>
            </c:rich>
          </c:tx>
          <c:layout/>
          <c:overlay val="0"/>
        </c:title>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7081416"/>
        <c:crosses val="autoZero"/>
        <c:crossBetween val="midCat"/>
        <c:majorUnit val="10.0"/>
      </c:valAx>
    </c:plotArea>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Research</a:t>
            </a:r>
            <a:r>
              <a:rPr lang="en-US" baseline="0"/>
              <a:t> caveats in press release</a:t>
            </a:r>
            <a:endParaRPr lang="en-US"/>
          </a:p>
        </c:rich>
      </c:tx>
      <c:layout/>
      <c:overlay val="0"/>
    </c:title>
    <c:autoTitleDeleted val="0"/>
    <c:plotArea>
      <c:layout/>
      <c:barChart>
        <c:barDir val="col"/>
        <c:grouping val="clustered"/>
        <c:varyColors val="0"/>
        <c:ser>
          <c:idx val="0"/>
          <c:order val="0"/>
          <c:spPr>
            <a:gradFill flip="none" rotWithShape="1">
              <a:gsLst>
                <a:gs pos="0">
                  <a:schemeClr val="bg1">
                    <a:lumMod val="50000"/>
                  </a:schemeClr>
                </a:gs>
                <a:gs pos="100000">
                  <a:srgbClr val="FFFFFF"/>
                </a:gs>
              </a:gsLst>
              <a:lin ang="16200000" scaled="0"/>
              <a:tileRect/>
            </a:gradFill>
            <a:ln w="25400">
              <a:solidFill>
                <a:schemeClr val="tx1"/>
              </a:solidFill>
            </a:ln>
          </c:spPr>
          <c:invertIfNegative val="0"/>
          <c:cat>
            <c:strRef>
              <c:f>Sheet1!$A$231:$A$233</c:f>
              <c:strCache>
                <c:ptCount val="3"/>
                <c:pt idx="0">
                  <c:v>Not mentioned</c:v>
                </c:pt>
                <c:pt idx="1">
                  <c:v>Some mentioned</c:v>
                </c:pt>
                <c:pt idx="2">
                  <c:v>Most mentioned</c:v>
                </c:pt>
              </c:strCache>
            </c:strRef>
          </c:cat>
          <c:val>
            <c:numRef>
              <c:f>Sheet1!$B$231:$B$233</c:f>
              <c:numCache>
                <c:formatCode>General</c:formatCode>
                <c:ptCount val="3"/>
                <c:pt idx="0">
                  <c:v>25.2</c:v>
                </c:pt>
                <c:pt idx="1">
                  <c:v>54.2</c:v>
                </c:pt>
                <c:pt idx="2">
                  <c:v>20.6</c:v>
                </c:pt>
              </c:numCache>
            </c:numRef>
          </c:val>
        </c:ser>
        <c:dLbls>
          <c:showLegendKey val="0"/>
          <c:showVal val="0"/>
          <c:showCatName val="0"/>
          <c:showSerName val="0"/>
          <c:showPercent val="0"/>
          <c:showBubbleSize val="0"/>
        </c:dLbls>
        <c:gapWidth val="150"/>
        <c:axId val="2120749192"/>
        <c:axId val="2120762568"/>
      </c:barChart>
      <c:catAx>
        <c:axId val="2120749192"/>
        <c:scaling>
          <c:orientation val="minMax"/>
        </c:scaling>
        <c:delete val="0"/>
        <c:axPos val="b"/>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20762568"/>
        <c:crosses val="autoZero"/>
        <c:auto val="1"/>
        <c:lblAlgn val="ctr"/>
        <c:lblOffset val="100"/>
        <c:noMultiLvlLbl val="0"/>
      </c:catAx>
      <c:valAx>
        <c:axId val="2120762568"/>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20749192"/>
        <c:crosses val="autoZero"/>
        <c:crossBetween val="between"/>
        <c:majorUnit val="25.0"/>
      </c:valAx>
    </c:plotArea>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Predicted media impact </a:t>
            </a:r>
            <a:r>
              <a:rPr lang="en-US" baseline="0"/>
              <a:t>if </a:t>
            </a:r>
          </a:p>
          <a:p>
            <a:pPr>
              <a:defRPr/>
            </a:pPr>
            <a:r>
              <a:rPr lang="en-US" baseline="0"/>
              <a:t>press release was more cautious</a:t>
            </a:r>
            <a:endParaRPr lang="en-US"/>
          </a:p>
        </c:rich>
      </c:tx>
      <c:layout>
        <c:manualLayout>
          <c:xMode val="edge"/>
          <c:yMode val="edge"/>
          <c:x val="0.246701361216488"/>
          <c:y val="0.0"/>
        </c:manualLayout>
      </c:layout>
      <c:overlay val="0"/>
    </c:title>
    <c:autoTitleDeleted val="0"/>
    <c:plotArea>
      <c:layout>
        <c:manualLayout>
          <c:layoutTarget val="inner"/>
          <c:xMode val="edge"/>
          <c:yMode val="edge"/>
          <c:x val="0.0960664987726736"/>
          <c:y val="0.139634146341463"/>
          <c:w val="0.877617711753642"/>
          <c:h val="0.751057230651047"/>
        </c:manualLayout>
      </c:layout>
      <c:barChart>
        <c:barDir val="col"/>
        <c:grouping val="clustered"/>
        <c:varyColors val="0"/>
        <c:ser>
          <c:idx val="0"/>
          <c:order val="0"/>
          <c:spPr>
            <a:gradFill flip="none" rotWithShape="1">
              <a:gsLst>
                <a:gs pos="0">
                  <a:schemeClr val="bg1">
                    <a:lumMod val="50000"/>
                  </a:schemeClr>
                </a:gs>
                <a:gs pos="100000">
                  <a:srgbClr val="FFFFFF"/>
                </a:gs>
              </a:gsLst>
              <a:lin ang="16200000" scaled="0"/>
              <a:tileRect/>
            </a:gradFill>
            <a:ln w="25400">
              <a:solidFill>
                <a:schemeClr val="tx1"/>
              </a:solidFill>
            </a:ln>
          </c:spPr>
          <c:invertIfNegative val="0"/>
          <c:cat>
            <c:strRef>
              <c:f>Sheet1!$A$281:$A$283</c:f>
              <c:strCache>
                <c:ptCount val="3"/>
                <c:pt idx="0">
                  <c:v>Same impact</c:v>
                </c:pt>
                <c:pt idx="1">
                  <c:v>Less impact</c:v>
                </c:pt>
                <c:pt idx="2">
                  <c:v>N/A</c:v>
                </c:pt>
              </c:strCache>
            </c:strRef>
          </c:cat>
          <c:val>
            <c:numRef>
              <c:f>Sheet1!$B$281:$B$283</c:f>
              <c:numCache>
                <c:formatCode>General</c:formatCode>
                <c:ptCount val="3"/>
                <c:pt idx="0">
                  <c:v>33.3</c:v>
                </c:pt>
                <c:pt idx="1">
                  <c:v>36.2</c:v>
                </c:pt>
                <c:pt idx="2">
                  <c:v>30.5</c:v>
                </c:pt>
              </c:numCache>
            </c:numRef>
          </c:val>
        </c:ser>
        <c:dLbls>
          <c:showLegendKey val="0"/>
          <c:showVal val="0"/>
          <c:showCatName val="0"/>
          <c:showSerName val="0"/>
          <c:showPercent val="0"/>
          <c:showBubbleSize val="0"/>
        </c:dLbls>
        <c:gapWidth val="150"/>
        <c:axId val="2120552568"/>
        <c:axId val="2120700936"/>
      </c:barChart>
      <c:catAx>
        <c:axId val="2120552568"/>
        <c:scaling>
          <c:orientation val="minMax"/>
        </c:scaling>
        <c:delete val="0"/>
        <c:axPos val="b"/>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20700936"/>
        <c:crosses val="autoZero"/>
        <c:auto val="1"/>
        <c:lblAlgn val="ctr"/>
        <c:lblOffset val="100"/>
        <c:noMultiLvlLbl val="0"/>
      </c:catAx>
      <c:valAx>
        <c:axId val="2120700936"/>
        <c:scaling>
          <c:orientation val="minMax"/>
          <c:max val="100.0"/>
          <c:min val="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20552568"/>
        <c:crosses val="autoZero"/>
        <c:crossBetween val="between"/>
        <c:majorUnit val="25.0"/>
      </c:valAx>
    </c:plotArea>
    <c:plotVisOnly val="1"/>
    <c:dispBlanksAs val="gap"/>
    <c:showDLblsOverMax val="0"/>
  </c:chart>
  <c:spPr>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Accuracy of news stories arising from press release</a:t>
            </a:r>
          </a:p>
        </c:rich>
      </c:tx>
      <c:layout/>
      <c:overlay val="0"/>
    </c:title>
    <c:autoTitleDeleted val="0"/>
    <c:plotArea>
      <c:layout/>
      <c:barChart>
        <c:barDir val="col"/>
        <c:grouping val="clustered"/>
        <c:varyColors val="0"/>
        <c:ser>
          <c:idx val="0"/>
          <c:order val="0"/>
          <c:spPr>
            <a:gradFill flip="none" rotWithShape="1">
              <a:gsLst>
                <a:gs pos="0">
                  <a:schemeClr val="bg1">
                    <a:lumMod val="50000"/>
                  </a:schemeClr>
                </a:gs>
                <a:gs pos="100000">
                  <a:srgbClr val="FFFFFF"/>
                </a:gs>
              </a:gsLst>
              <a:lin ang="16200000" scaled="0"/>
              <a:tileRect/>
            </a:gradFill>
            <a:ln w="25400">
              <a:solidFill>
                <a:schemeClr val="tx1"/>
              </a:solidFill>
            </a:ln>
          </c:spPr>
          <c:invertIfNegative val="0"/>
          <c:cat>
            <c:strRef>
              <c:f>Sheet1!$A$332:$A$335</c:f>
              <c:strCache>
                <c:ptCount val="4"/>
                <c:pt idx="0">
                  <c:v>Highly inaccurate</c:v>
                </c:pt>
                <c:pt idx="1">
                  <c:v>Some inaccuracies</c:v>
                </c:pt>
                <c:pt idx="2">
                  <c:v>Generally accurate</c:v>
                </c:pt>
                <c:pt idx="3">
                  <c:v>Entirely accurate</c:v>
                </c:pt>
              </c:strCache>
            </c:strRef>
          </c:cat>
          <c:val>
            <c:numRef>
              <c:f>Sheet1!$B$332:$B$335</c:f>
              <c:numCache>
                <c:formatCode>General</c:formatCode>
                <c:ptCount val="4"/>
                <c:pt idx="0">
                  <c:v>9.8</c:v>
                </c:pt>
                <c:pt idx="1">
                  <c:v>40.2</c:v>
                </c:pt>
                <c:pt idx="2">
                  <c:v>43.1</c:v>
                </c:pt>
                <c:pt idx="3">
                  <c:v>6.9</c:v>
                </c:pt>
              </c:numCache>
            </c:numRef>
          </c:val>
        </c:ser>
        <c:dLbls>
          <c:showLegendKey val="0"/>
          <c:showVal val="0"/>
          <c:showCatName val="0"/>
          <c:showSerName val="0"/>
          <c:showPercent val="0"/>
          <c:showBubbleSize val="0"/>
        </c:dLbls>
        <c:gapWidth val="150"/>
        <c:axId val="2116176872"/>
        <c:axId val="2116865304"/>
      </c:barChart>
      <c:catAx>
        <c:axId val="2116176872"/>
        <c:scaling>
          <c:orientation val="minMax"/>
        </c:scaling>
        <c:delete val="0"/>
        <c:axPos val="b"/>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6865304"/>
        <c:crosses val="autoZero"/>
        <c:auto val="1"/>
        <c:lblAlgn val="ctr"/>
        <c:lblOffset val="100"/>
        <c:noMultiLvlLbl val="0"/>
      </c:catAx>
      <c:valAx>
        <c:axId val="2116865304"/>
        <c:scaling>
          <c:orientation val="minMax"/>
          <c:max val="100.0"/>
          <c:min val="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116176872"/>
        <c:crosses val="autoZero"/>
        <c:crossBetween val="between"/>
        <c:majorUnit val="25.0"/>
      </c:valAx>
    </c:plotArea>
    <c:plotVisOnly val="1"/>
    <c:dispBlanksAs val="gap"/>
    <c:showDLblsOverMax val="0"/>
  </c:chart>
  <c:spPr>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Advance</a:t>
            </a:r>
            <a:r>
              <a:rPr lang="en-US" baseline="0"/>
              <a:t> k</a:t>
            </a:r>
            <a:r>
              <a:rPr lang="en-US"/>
              <a:t>nowledge of p</a:t>
            </a:r>
            <a:r>
              <a:rPr lang="en-US" baseline="0"/>
              <a:t>ress release issue date</a:t>
            </a:r>
            <a:endParaRPr lang="en-US"/>
          </a:p>
        </c:rich>
      </c:tx>
      <c:layout/>
      <c:overlay val="0"/>
    </c:title>
    <c:autoTitleDeleted val="0"/>
    <c:plotArea>
      <c:layout/>
      <c:barChart>
        <c:barDir val="col"/>
        <c:grouping val="clustered"/>
        <c:varyColors val="0"/>
        <c:ser>
          <c:idx val="0"/>
          <c:order val="0"/>
          <c:spPr>
            <a:gradFill flip="none" rotWithShape="1">
              <a:gsLst>
                <a:gs pos="0">
                  <a:schemeClr val="bg1">
                    <a:lumMod val="50000"/>
                  </a:schemeClr>
                </a:gs>
                <a:gs pos="100000">
                  <a:srgbClr val="FFFFFF"/>
                </a:gs>
              </a:gsLst>
              <a:lin ang="16200000" scaled="0"/>
              <a:tileRect/>
            </a:gradFill>
            <a:ln w="25400">
              <a:solidFill>
                <a:schemeClr val="tx1"/>
              </a:solidFill>
            </a:ln>
          </c:spPr>
          <c:invertIfNegative val="0"/>
          <c:cat>
            <c:strRef>
              <c:f>Sheet1!$A$377:$A$378</c:f>
              <c:strCache>
                <c:ptCount val="2"/>
                <c:pt idx="0">
                  <c:v>Yes</c:v>
                </c:pt>
                <c:pt idx="1">
                  <c:v>No</c:v>
                </c:pt>
              </c:strCache>
            </c:strRef>
          </c:cat>
          <c:val>
            <c:numRef>
              <c:f>Sheet1!$B$377:$B$378</c:f>
              <c:numCache>
                <c:formatCode>General</c:formatCode>
                <c:ptCount val="2"/>
                <c:pt idx="0">
                  <c:v>53.3</c:v>
                </c:pt>
                <c:pt idx="1">
                  <c:v>46.7</c:v>
                </c:pt>
              </c:numCache>
            </c:numRef>
          </c:val>
        </c:ser>
        <c:dLbls>
          <c:showLegendKey val="0"/>
          <c:showVal val="0"/>
          <c:showCatName val="0"/>
          <c:showSerName val="0"/>
          <c:showPercent val="0"/>
          <c:showBubbleSize val="0"/>
        </c:dLbls>
        <c:gapWidth val="150"/>
        <c:axId val="2090318024"/>
        <c:axId val="2090321288"/>
      </c:barChart>
      <c:catAx>
        <c:axId val="2090318024"/>
        <c:scaling>
          <c:orientation val="minMax"/>
        </c:scaling>
        <c:delete val="0"/>
        <c:axPos val="b"/>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90321288"/>
        <c:crosses val="autoZero"/>
        <c:auto val="1"/>
        <c:lblAlgn val="ctr"/>
        <c:lblOffset val="100"/>
        <c:noMultiLvlLbl val="0"/>
      </c:catAx>
      <c:valAx>
        <c:axId val="2090321288"/>
        <c:scaling>
          <c:orientation val="minMax"/>
          <c:max val="100.0"/>
          <c:min val="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90318024"/>
        <c:crosses val="autoZero"/>
        <c:crossBetween val="between"/>
        <c:majorUnit val="25.0"/>
      </c:valAx>
    </c:plotArea>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Time allocated to communicate with journalists</a:t>
            </a:r>
          </a:p>
        </c:rich>
      </c:tx>
      <c:layout/>
      <c:overlay val="0"/>
    </c:title>
    <c:autoTitleDeleted val="0"/>
    <c:plotArea>
      <c:layout/>
      <c:barChart>
        <c:barDir val="col"/>
        <c:grouping val="clustered"/>
        <c:varyColors val="0"/>
        <c:ser>
          <c:idx val="0"/>
          <c:order val="0"/>
          <c:spPr>
            <a:gradFill flip="none" rotWithShape="1">
              <a:gsLst>
                <a:gs pos="0">
                  <a:schemeClr val="bg1">
                    <a:lumMod val="50000"/>
                  </a:schemeClr>
                </a:gs>
                <a:gs pos="100000">
                  <a:srgbClr val="FFFFFF"/>
                </a:gs>
              </a:gsLst>
              <a:lin ang="16200000" scaled="0"/>
              <a:tileRect/>
            </a:gradFill>
            <a:ln w="25400">
              <a:solidFill>
                <a:schemeClr val="tx1"/>
              </a:solidFill>
            </a:ln>
          </c:spPr>
          <c:invertIfNegative val="0"/>
          <c:cat>
            <c:strRef>
              <c:f>Sheet1!$A$430:$A$434</c:f>
              <c:strCache>
                <c:ptCount val="5"/>
                <c:pt idx="0">
                  <c:v>Avoided journalists</c:v>
                </c:pt>
                <c:pt idx="1">
                  <c:v>Did not make time</c:v>
                </c:pt>
                <c:pt idx="2">
                  <c:v>Made small amount of time</c:v>
                </c:pt>
                <c:pt idx="3">
                  <c:v>Made sufficient time</c:v>
                </c:pt>
                <c:pt idx="4">
                  <c:v>No advance warning of PR</c:v>
                </c:pt>
              </c:strCache>
            </c:strRef>
          </c:cat>
          <c:val>
            <c:numRef>
              <c:f>Sheet1!$B$430:$B$434</c:f>
              <c:numCache>
                <c:formatCode>General</c:formatCode>
                <c:ptCount val="5"/>
                <c:pt idx="0">
                  <c:v>1.0</c:v>
                </c:pt>
                <c:pt idx="1">
                  <c:v>10.6</c:v>
                </c:pt>
                <c:pt idx="2">
                  <c:v>16.3</c:v>
                </c:pt>
                <c:pt idx="3">
                  <c:v>54.8</c:v>
                </c:pt>
                <c:pt idx="4">
                  <c:v>17.3</c:v>
                </c:pt>
              </c:numCache>
            </c:numRef>
          </c:val>
        </c:ser>
        <c:dLbls>
          <c:showLegendKey val="0"/>
          <c:showVal val="0"/>
          <c:showCatName val="0"/>
          <c:showSerName val="0"/>
          <c:showPercent val="0"/>
          <c:showBubbleSize val="0"/>
        </c:dLbls>
        <c:gapWidth val="150"/>
        <c:axId val="2090347496"/>
        <c:axId val="2090350760"/>
      </c:barChart>
      <c:catAx>
        <c:axId val="2090347496"/>
        <c:scaling>
          <c:orientation val="minMax"/>
        </c:scaling>
        <c:delete val="0"/>
        <c:axPos val="b"/>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90350760"/>
        <c:crosses val="autoZero"/>
        <c:auto val="1"/>
        <c:lblAlgn val="ctr"/>
        <c:lblOffset val="100"/>
        <c:noMultiLvlLbl val="0"/>
      </c:catAx>
      <c:valAx>
        <c:axId val="2090350760"/>
        <c:scaling>
          <c:orientation val="minMax"/>
          <c:max val="100.0"/>
        </c:scaling>
        <c:delete val="0"/>
        <c:axPos val="l"/>
        <c:majorGridlines>
          <c:spPr>
            <a:ln>
              <a:prstDash val="sysDot"/>
            </a:ln>
          </c:spPr>
        </c:majorGridlines>
        <c:numFmt formatCode="General" sourceLinked="1"/>
        <c:majorTickMark val="out"/>
        <c:minorTickMark val="none"/>
        <c:tickLblPos val="nextTo"/>
        <c:spPr>
          <a:ln w="25400">
            <a:solidFill>
              <a:schemeClr val="tx1"/>
            </a:solidFill>
          </a:ln>
        </c:spPr>
        <c:txPr>
          <a:bodyPr/>
          <a:lstStyle/>
          <a:p>
            <a:pPr>
              <a:defRPr sz="1600" b="1">
                <a:latin typeface="Arial"/>
                <a:cs typeface="Arial"/>
              </a:defRPr>
            </a:pPr>
            <a:endParaRPr lang="en-US"/>
          </a:p>
        </c:txPr>
        <c:crossAx val="2090347496"/>
        <c:crosses val="autoZero"/>
        <c:crossBetween val="between"/>
        <c:majorUnit val="25.0"/>
      </c:valAx>
    </c:plotArea>
    <c:plotVisOnly val="1"/>
    <c:dispBlanksAs val="gap"/>
    <c:showDLblsOverMax val="0"/>
  </c:chart>
  <c:spPr>
    <a:ln>
      <a:noFill/>
    </a:ln>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E2ECA4-6C73-D745-806B-BC80503DB407}" type="datetimeFigureOut">
              <a:rPr lang="en-US" smtClean="0"/>
              <a:t>05/11/2014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FD9406-5100-1046-A9D6-1FA2DF5AE398}" type="slidenum">
              <a:rPr lang="en-US" smtClean="0"/>
              <a:t>‹#›</a:t>
            </a:fld>
            <a:endParaRPr lang="en-US"/>
          </a:p>
        </p:txBody>
      </p:sp>
    </p:spTree>
    <p:extLst>
      <p:ext uri="{BB962C8B-B14F-4D97-AF65-F5344CB8AC3E}">
        <p14:creationId xmlns:p14="http://schemas.microsoft.com/office/powerpoint/2010/main" val="1434018533"/>
      </p:ext>
    </p:extLst>
  </p:cSld>
  <p:clrMap bg1="lt1" tx1="dk1" bg2="lt2" tx2="dk2" accent1="accent1" accent2="accent2" accent3="accent3" accent4="accent4" accent5="accent5" accent6="accent6" hlink="hlink" folHlink="folHlink"/>
  <p:notesStyle>
    <a:lvl1pPr marL="0" algn="l" defTabSz="1028791" rtl="0" eaLnBrk="1" latinLnBrk="0" hangingPunct="1">
      <a:defRPr sz="2700" kern="1200">
        <a:solidFill>
          <a:schemeClr val="tx1"/>
        </a:solidFill>
        <a:latin typeface="+mn-lt"/>
        <a:ea typeface="+mn-ea"/>
        <a:cs typeface="+mn-cs"/>
      </a:defRPr>
    </a:lvl1pPr>
    <a:lvl2pPr marL="1028791" algn="l" defTabSz="1028791" rtl="0" eaLnBrk="1" latinLnBrk="0" hangingPunct="1">
      <a:defRPr sz="2700" kern="1200">
        <a:solidFill>
          <a:schemeClr val="tx1"/>
        </a:solidFill>
        <a:latin typeface="+mn-lt"/>
        <a:ea typeface="+mn-ea"/>
        <a:cs typeface="+mn-cs"/>
      </a:defRPr>
    </a:lvl2pPr>
    <a:lvl3pPr marL="2057583" algn="l" defTabSz="1028791" rtl="0" eaLnBrk="1" latinLnBrk="0" hangingPunct="1">
      <a:defRPr sz="2700" kern="1200">
        <a:solidFill>
          <a:schemeClr val="tx1"/>
        </a:solidFill>
        <a:latin typeface="+mn-lt"/>
        <a:ea typeface="+mn-ea"/>
        <a:cs typeface="+mn-cs"/>
      </a:defRPr>
    </a:lvl3pPr>
    <a:lvl4pPr marL="3086374" algn="l" defTabSz="1028791" rtl="0" eaLnBrk="1" latinLnBrk="0" hangingPunct="1">
      <a:defRPr sz="2700" kern="1200">
        <a:solidFill>
          <a:schemeClr val="tx1"/>
        </a:solidFill>
        <a:latin typeface="+mn-lt"/>
        <a:ea typeface="+mn-ea"/>
        <a:cs typeface="+mn-cs"/>
      </a:defRPr>
    </a:lvl4pPr>
    <a:lvl5pPr marL="4115166" algn="l" defTabSz="1028791" rtl="0" eaLnBrk="1" latinLnBrk="0" hangingPunct="1">
      <a:defRPr sz="2700" kern="1200">
        <a:solidFill>
          <a:schemeClr val="tx1"/>
        </a:solidFill>
        <a:latin typeface="+mn-lt"/>
        <a:ea typeface="+mn-ea"/>
        <a:cs typeface="+mn-cs"/>
      </a:defRPr>
    </a:lvl5pPr>
    <a:lvl6pPr marL="5143957" algn="l" defTabSz="1028791" rtl="0" eaLnBrk="1" latinLnBrk="0" hangingPunct="1">
      <a:defRPr sz="2700" kern="1200">
        <a:solidFill>
          <a:schemeClr val="tx1"/>
        </a:solidFill>
        <a:latin typeface="+mn-lt"/>
        <a:ea typeface="+mn-ea"/>
        <a:cs typeface="+mn-cs"/>
      </a:defRPr>
    </a:lvl6pPr>
    <a:lvl7pPr marL="6172749" algn="l" defTabSz="1028791" rtl="0" eaLnBrk="1" latinLnBrk="0" hangingPunct="1">
      <a:defRPr sz="2700" kern="1200">
        <a:solidFill>
          <a:schemeClr val="tx1"/>
        </a:solidFill>
        <a:latin typeface="+mn-lt"/>
        <a:ea typeface="+mn-ea"/>
        <a:cs typeface="+mn-cs"/>
      </a:defRPr>
    </a:lvl7pPr>
    <a:lvl8pPr marL="7201540" algn="l" defTabSz="1028791" rtl="0" eaLnBrk="1" latinLnBrk="0" hangingPunct="1">
      <a:defRPr sz="2700" kern="1200">
        <a:solidFill>
          <a:schemeClr val="tx1"/>
        </a:solidFill>
        <a:latin typeface="+mn-lt"/>
        <a:ea typeface="+mn-ea"/>
        <a:cs typeface="+mn-cs"/>
      </a:defRPr>
    </a:lvl8pPr>
    <a:lvl9pPr marL="8230332" algn="l" defTabSz="1028791" rtl="0" eaLnBrk="1" latinLnBrk="0" hangingPunct="1">
      <a:defRPr sz="2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7FD9406-5100-1046-A9D6-1FA2DF5AE398}" type="slidenum">
              <a:rPr lang="en-US" smtClean="0"/>
              <a:t>1</a:t>
            </a:fld>
            <a:endParaRPr lang="en-US"/>
          </a:p>
        </p:txBody>
      </p:sp>
    </p:spTree>
    <p:extLst>
      <p:ext uri="{BB962C8B-B14F-4D97-AF65-F5344CB8AC3E}">
        <p14:creationId xmlns:p14="http://schemas.microsoft.com/office/powerpoint/2010/main" val="93526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0560" y="4473893"/>
            <a:ext cx="18366344" cy="3087053"/>
          </a:xfrm>
        </p:spPr>
        <p:txBody>
          <a:bodyPr/>
          <a:lstStyle/>
          <a:p>
            <a:r>
              <a:rPr lang="en-GB" smtClean="0"/>
              <a:t>Click to edit Master title style</a:t>
            </a:r>
            <a:endParaRPr lang="en-US"/>
          </a:p>
        </p:txBody>
      </p:sp>
      <p:sp>
        <p:nvSpPr>
          <p:cNvPr id="3" name="Subtitle 2"/>
          <p:cNvSpPr>
            <a:spLocks noGrp="1"/>
          </p:cNvSpPr>
          <p:nvPr>
            <p:ph type="subTitle" idx="1"/>
          </p:nvPr>
        </p:nvSpPr>
        <p:spPr>
          <a:xfrm>
            <a:off x="3241120" y="8161020"/>
            <a:ext cx="15125224" cy="3680460"/>
          </a:xfrm>
        </p:spPr>
        <p:txBody>
          <a:bodyPr/>
          <a:lstStyle>
            <a:lvl1pPr marL="0" indent="0" algn="ctr">
              <a:buNone/>
              <a:defRPr>
                <a:solidFill>
                  <a:schemeClr val="tx1">
                    <a:tint val="75000"/>
                  </a:schemeClr>
                </a:solidFill>
              </a:defRPr>
            </a:lvl1pPr>
            <a:lvl2pPr marL="1028791" indent="0" algn="ctr">
              <a:buNone/>
              <a:defRPr>
                <a:solidFill>
                  <a:schemeClr val="tx1">
                    <a:tint val="75000"/>
                  </a:schemeClr>
                </a:solidFill>
              </a:defRPr>
            </a:lvl2pPr>
            <a:lvl3pPr marL="2057583" indent="0" algn="ctr">
              <a:buNone/>
              <a:defRPr>
                <a:solidFill>
                  <a:schemeClr val="tx1">
                    <a:tint val="75000"/>
                  </a:schemeClr>
                </a:solidFill>
              </a:defRPr>
            </a:lvl3pPr>
            <a:lvl4pPr marL="3086374" indent="0" algn="ctr">
              <a:buNone/>
              <a:defRPr>
                <a:solidFill>
                  <a:schemeClr val="tx1">
                    <a:tint val="75000"/>
                  </a:schemeClr>
                </a:solidFill>
              </a:defRPr>
            </a:lvl4pPr>
            <a:lvl5pPr marL="4115166" indent="0" algn="ctr">
              <a:buNone/>
              <a:defRPr>
                <a:solidFill>
                  <a:schemeClr val="tx1">
                    <a:tint val="75000"/>
                  </a:schemeClr>
                </a:solidFill>
              </a:defRPr>
            </a:lvl5pPr>
            <a:lvl6pPr marL="5143957" indent="0" algn="ctr">
              <a:buNone/>
              <a:defRPr>
                <a:solidFill>
                  <a:schemeClr val="tx1">
                    <a:tint val="75000"/>
                  </a:schemeClr>
                </a:solidFill>
              </a:defRPr>
            </a:lvl6pPr>
            <a:lvl7pPr marL="6172749" indent="0" algn="ctr">
              <a:buNone/>
              <a:defRPr>
                <a:solidFill>
                  <a:schemeClr val="tx1">
                    <a:tint val="75000"/>
                  </a:schemeClr>
                </a:solidFill>
              </a:defRPr>
            </a:lvl7pPr>
            <a:lvl8pPr marL="7201540" indent="0" algn="ctr">
              <a:buNone/>
              <a:defRPr>
                <a:solidFill>
                  <a:schemeClr val="tx1">
                    <a:tint val="75000"/>
                  </a:schemeClr>
                </a:solidFill>
              </a:defRPr>
            </a:lvl8pPr>
            <a:lvl9pPr marL="8230332"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CDEB90DB-6B15-5A4D-BD81-E292F4FE137E}" type="datetimeFigureOut">
              <a:rPr lang="en-US" smtClean="0"/>
              <a:t>05/11/2014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4FA4-8FC1-AD4C-9DDF-57BB5CDB16B6}" type="slidenum">
              <a:rPr lang="en-US" smtClean="0"/>
              <a:t>‹#›</a:t>
            </a:fld>
            <a:endParaRPr lang="en-US"/>
          </a:p>
        </p:txBody>
      </p:sp>
    </p:spTree>
    <p:extLst>
      <p:ext uri="{BB962C8B-B14F-4D97-AF65-F5344CB8AC3E}">
        <p14:creationId xmlns:p14="http://schemas.microsoft.com/office/powerpoint/2010/main" val="201250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DEB90DB-6B15-5A4D-BD81-E292F4FE137E}" type="datetimeFigureOut">
              <a:rPr lang="en-US" smtClean="0"/>
              <a:t>05/11/2014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4FA4-8FC1-AD4C-9DDF-57BB5CDB16B6}" type="slidenum">
              <a:rPr lang="en-US" smtClean="0"/>
              <a:t>‹#›</a:t>
            </a:fld>
            <a:endParaRPr lang="en-US"/>
          </a:p>
        </p:txBody>
      </p:sp>
    </p:spTree>
    <p:extLst>
      <p:ext uri="{BB962C8B-B14F-4D97-AF65-F5344CB8AC3E}">
        <p14:creationId xmlns:p14="http://schemas.microsoft.com/office/powerpoint/2010/main" val="307018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017787" y="1210153"/>
            <a:ext cx="11486467" cy="2580655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2554633" y="1210153"/>
            <a:ext cx="34103028" cy="2580655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DEB90DB-6B15-5A4D-BD81-E292F4FE137E}" type="datetimeFigureOut">
              <a:rPr lang="en-US" smtClean="0"/>
              <a:t>05/11/2014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4FA4-8FC1-AD4C-9DDF-57BB5CDB16B6}" type="slidenum">
              <a:rPr lang="en-US" smtClean="0"/>
              <a:t>‹#›</a:t>
            </a:fld>
            <a:endParaRPr lang="en-US"/>
          </a:p>
        </p:txBody>
      </p:sp>
    </p:spTree>
    <p:extLst>
      <p:ext uri="{BB962C8B-B14F-4D97-AF65-F5344CB8AC3E}">
        <p14:creationId xmlns:p14="http://schemas.microsoft.com/office/powerpoint/2010/main" val="218731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DEB90DB-6B15-5A4D-BD81-E292F4FE137E}" type="datetimeFigureOut">
              <a:rPr lang="en-US" smtClean="0"/>
              <a:t>05/11/2014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4FA4-8FC1-AD4C-9DDF-57BB5CDB16B6}" type="slidenum">
              <a:rPr lang="en-US" smtClean="0"/>
              <a:t>‹#›</a:t>
            </a:fld>
            <a:endParaRPr lang="en-US"/>
          </a:p>
        </p:txBody>
      </p:sp>
    </p:spTree>
    <p:extLst>
      <p:ext uri="{BB962C8B-B14F-4D97-AF65-F5344CB8AC3E}">
        <p14:creationId xmlns:p14="http://schemas.microsoft.com/office/powerpoint/2010/main" val="1048397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06840" y="9254491"/>
            <a:ext cx="18366344" cy="2860358"/>
          </a:xfrm>
        </p:spPr>
        <p:txBody>
          <a:bodyPr anchor="t"/>
          <a:lstStyle>
            <a:lvl1pPr algn="l">
              <a:defRPr sz="9000" b="1" cap="all"/>
            </a:lvl1pPr>
          </a:lstStyle>
          <a:p>
            <a:r>
              <a:rPr lang="en-GB" smtClean="0"/>
              <a:t>Click to edit Master title style</a:t>
            </a:r>
            <a:endParaRPr lang="en-US"/>
          </a:p>
        </p:txBody>
      </p:sp>
      <p:sp>
        <p:nvSpPr>
          <p:cNvPr id="3" name="Text Placeholder 2"/>
          <p:cNvSpPr>
            <a:spLocks noGrp="1"/>
          </p:cNvSpPr>
          <p:nvPr>
            <p:ph type="body" idx="1"/>
          </p:nvPr>
        </p:nvSpPr>
        <p:spPr>
          <a:xfrm>
            <a:off x="1706840" y="6104098"/>
            <a:ext cx="18366344" cy="3150393"/>
          </a:xfrm>
        </p:spPr>
        <p:txBody>
          <a:bodyPr anchor="b"/>
          <a:lstStyle>
            <a:lvl1pPr marL="0" indent="0">
              <a:buNone/>
              <a:defRPr sz="4500">
                <a:solidFill>
                  <a:schemeClr val="tx1">
                    <a:tint val="75000"/>
                  </a:schemeClr>
                </a:solidFill>
              </a:defRPr>
            </a:lvl1pPr>
            <a:lvl2pPr marL="1028791" indent="0">
              <a:buNone/>
              <a:defRPr sz="4100">
                <a:solidFill>
                  <a:schemeClr val="tx1">
                    <a:tint val="75000"/>
                  </a:schemeClr>
                </a:solidFill>
              </a:defRPr>
            </a:lvl2pPr>
            <a:lvl3pPr marL="2057583" indent="0">
              <a:buNone/>
              <a:defRPr sz="3600">
                <a:solidFill>
                  <a:schemeClr val="tx1">
                    <a:tint val="75000"/>
                  </a:schemeClr>
                </a:solidFill>
              </a:defRPr>
            </a:lvl3pPr>
            <a:lvl4pPr marL="3086374" indent="0">
              <a:buNone/>
              <a:defRPr sz="3200">
                <a:solidFill>
                  <a:schemeClr val="tx1">
                    <a:tint val="75000"/>
                  </a:schemeClr>
                </a:solidFill>
              </a:defRPr>
            </a:lvl4pPr>
            <a:lvl5pPr marL="4115166" indent="0">
              <a:buNone/>
              <a:defRPr sz="3200">
                <a:solidFill>
                  <a:schemeClr val="tx1">
                    <a:tint val="75000"/>
                  </a:schemeClr>
                </a:solidFill>
              </a:defRPr>
            </a:lvl5pPr>
            <a:lvl6pPr marL="5143957" indent="0">
              <a:buNone/>
              <a:defRPr sz="3200">
                <a:solidFill>
                  <a:schemeClr val="tx1">
                    <a:tint val="75000"/>
                  </a:schemeClr>
                </a:solidFill>
              </a:defRPr>
            </a:lvl6pPr>
            <a:lvl7pPr marL="6172749" indent="0">
              <a:buNone/>
              <a:defRPr sz="3200">
                <a:solidFill>
                  <a:schemeClr val="tx1">
                    <a:tint val="75000"/>
                  </a:schemeClr>
                </a:solidFill>
              </a:defRPr>
            </a:lvl7pPr>
            <a:lvl8pPr marL="7201540" indent="0">
              <a:buNone/>
              <a:defRPr sz="3200">
                <a:solidFill>
                  <a:schemeClr val="tx1">
                    <a:tint val="75000"/>
                  </a:schemeClr>
                </a:solidFill>
              </a:defRPr>
            </a:lvl8pPr>
            <a:lvl9pPr marL="8230332" indent="0">
              <a:buNone/>
              <a:defRPr sz="32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CDEB90DB-6B15-5A4D-BD81-E292F4FE137E}" type="datetimeFigureOut">
              <a:rPr lang="en-US" smtClean="0"/>
              <a:t>05/11/2014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4FA4-8FC1-AD4C-9DDF-57BB5CDB16B6}" type="slidenum">
              <a:rPr lang="en-US" smtClean="0"/>
              <a:t>‹#›</a:t>
            </a:fld>
            <a:endParaRPr lang="en-US"/>
          </a:p>
        </p:txBody>
      </p:sp>
    </p:spTree>
    <p:extLst>
      <p:ext uri="{BB962C8B-B14F-4D97-AF65-F5344CB8AC3E}">
        <p14:creationId xmlns:p14="http://schemas.microsoft.com/office/powerpoint/2010/main" val="148748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2554634" y="7057550"/>
            <a:ext cx="22792872" cy="19959160"/>
          </a:xfrm>
        </p:spPr>
        <p:txBody>
          <a:bodyPr/>
          <a:lstStyle>
            <a:lvl1pPr>
              <a:defRPr sz="63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25707631" y="7057550"/>
            <a:ext cx="22796623" cy="19959160"/>
          </a:xfrm>
        </p:spPr>
        <p:txBody>
          <a:bodyPr/>
          <a:lstStyle>
            <a:lvl1pPr>
              <a:defRPr sz="63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CDEB90DB-6B15-5A4D-BD81-E292F4FE137E}" type="datetimeFigureOut">
              <a:rPr lang="en-US" smtClean="0"/>
              <a:t>05/11/2014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B4FA4-8FC1-AD4C-9DDF-57BB5CDB16B6}" type="slidenum">
              <a:rPr lang="en-US" smtClean="0"/>
              <a:t>‹#›</a:t>
            </a:fld>
            <a:endParaRPr lang="en-US"/>
          </a:p>
        </p:txBody>
      </p:sp>
    </p:spTree>
    <p:extLst>
      <p:ext uri="{BB962C8B-B14F-4D97-AF65-F5344CB8AC3E}">
        <p14:creationId xmlns:p14="http://schemas.microsoft.com/office/powerpoint/2010/main" val="215581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0373" y="576740"/>
            <a:ext cx="19446717" cy="24003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1080373" y="3223737"/>
            <a:ext cx="9547049" cy="1343500"/>
          </a:xfrm>
        </p:spPr>
        <p:txBody>
          <a:bodyPr anchor="b"/>
          <a:lstStyle>
            <a:lvl1pPr marL="0" indent="0">
              <a:buNone/>
              <a:defRPr sz="5400" b="1"/>
            </a:lvl1pPr>
            <a:lvl2pPr marL="1028791" indent="0">
              <a:buNone/>
              <a:defRPr sz="4500" b="1"/>
            </a:lvl2pPr>
            <a:lvl3pPr marL="2057583" indent="0">
              <a:buNone/>
              <a:defRPr sz="4100" b="1"/>
            </a:lvl3pPr>
            <a:lvl4pPr marL="3086374" indent="0">
              <a:buNone/>
              <a:defRPr sz="3600" b="1"/>
            </a:lvl4pPr>
            <a:lvl5pPr marL="4115166" indent="0">
              <a:buNone/>
              <a:defRPr sz="3600" b="1"/>
            </a:lvl5pPr>
            <a:lvl6pPr marL="5143957" indent="0">
              <a:buNone/>
              <a:defRPr sz="3600" b="1"/>
            </a:lvl6pPr>
            <a:lvl7pPr marL="6172749" indent="0">
              <a:buNone/>
              <a:defRPr sz="3600" b="1"/>
            </a:lvl7pPr>
            <a:lvl8pPr marL="7201540" indent="0">
              <a:buNone/>
              <a:defRPr sz="3600" b="1"/>
            </a:lvl8pPr>
            <a:lvl9pPr marL="8230332" indent="0">
              <a:buNone/>
              <a:defRPr sz="3600" b="1"/>
            </a:lvl9pPr>
          </a:lstStyle>
          <a:p>
            <a:pPr lvl="0"/>
            <a:r>
              <a:rPr lang="en-GB" smtClean="0"/>
              <a:t>Click to edit Master text styles</a:t>
            </a:r>
          </a:p>
        </p:txBody>
      </p:sp>
      <p:sp>
        <p:nvSpPr>
          <p:cNvPr id="4" name="Content Placeholder 3"/>
          <p:cNvSpPr>
            <a:spLocks noGrp="1"/>
          </p:cNvSpPr>
          <p:nvPr>
            <p:ph sz="half" idx="2"/>
          </p:nvPr>
        </p:nvSpPr>
        <p:spPr>
          <a:xfrm>
            <a:off x="1080373" y="4567237"/>
            <a:ext cx="9547049" cy="8297705"/>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10976292" y="3223737"/>
            <a:ext cx="9550799" cy="1343500"/>
          </a:xfrm>
        </p:spPr>
        <p:txBody>
          <a:bodyPr anchor="b"/>
          <a:lstStyle>
            <a:lvl1pPr marL="0" indent="0">
              <a:buNone/>
              <a:defRPr sz="5400" b="1"/>
            </a:lvl1pPr>
            <a:lvl2pPr marL="1028791" indent="0">
              <a:buNone/>
              <a:defRPr sz="4500" b="1"/>
            </a:lvl2pPr>
            <a:lvl3pPr marL="2057583" indent="0">
              <a:buNone/>
              <a:defRPr sz="4100" b="1"/>
            </a:lvl3pPr>
            <a:lvl4pPr marL="3086374" indent="0">
              <a:buNone/>
              <a:defRPr sz="3600" b="1"/>
            </a:lvl4pPr>
            <a:lvl5pPr marL="4115166" indent="0">
              <a:buNone/>
              <a:defRPr sz="3600" b="1"/>
            </a:lvl5pPr>
            <a:lvl6pPr marL="5143957" indent="0">
              <a:buNone/>
              <a:defRPr sz="3600" b="1"/>
            </a:lvl6pPr>
            <a:lvl7pPr marL="6172749" indent="0">
              <a:buNone/>
              <a:defRPr sz="3600" b="1"/>
            </a:lvl7pPr>
            <a:lvl8pPr marL="7201540" indent="0">
              <a:buNone/>
              <a:defRPr sz="3600" b="1"/>
            </a:lvl8pPr>
            <a:lvl9pPr marL="8230332" indent="0">
              <a:buNone/>
              <a:defRPr sz="3600" b="1"/>
            </a:lvl9pPr>
          </a:lstStyle>
          <a:p>
            <a:pPr lvl="0"/>
            <a:r>
              <a:rPr lang="en-GB" smtClean="0"/>
              <a:t>Click to edit Master text styles</a:t>
            </a:r>
          </a:p>
        </p:txBody>
      </p:sp>
      <p:sp>
        <p:nvSpPr>
          <p:cNvPr id="6" name="Content Placeholder 5"/>
          <p:cNvSpPr>
            <a:spLocks noGrp="1"/>
          </p:cNvSpPr>
          <p:nvPr>
            <p:ph sz="quarter" idx="4"/>
          </p:nvPr>
        </p:nvSpPr>
        <p:spPr>
          <a:xfrm>
            <a:off x="10976292" y="4567237"/>
            <a:ext cx="9550799" cy="8297705"/>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CDEB90DB-6B15-5A4D-BD81-E292F4FE137E}" type="datetimeFigureOut">
              <a:rPr lang="en-US" smtClean="0"/>
              <a:t>05/11/2014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EB4FA4-8FC1-AD4C-9DDF-57BB5CDB16B6}" type="slidenum">
              <a:rPr lang="en-US" smtClean="0"/>
              <a:t>‹#›</a:t>
            </a:fld>
            <a:endParaRPr lang="en-US"/>
          </a:p>
        </p:txBody>
      </p:sp>
    </p:spTree>
    <p:extLst>
      <p:ext uri="{BB962C8B-B14F-4D97-AF65-F5344CB8AC3E}">
        <p14:creationId xmlns:p14="http://schemas.microsoft.com/office/powerpoint/2010/main" val="227375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CDEB90DB-6B15-5A4D-BD81-E292F4FE137E}" type="datetimeFigureOut">
              <a:rPr lang="en-US" smtClean="0"/>
              <a:t>05/11/2014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EB4FA4-8FC1-AD4C-9DDF-57BB5CDB16B6}" type="slidenum">
              <a:rPr lang="en-US" smtClean="0"/>
              <a:t>‹#›</a:t>
            </a:fld>
            <a:endParaRPr lang="en-US"/>
          </a:p>
        </p:txBody>
      </p:sp>
    </p:spTree>
    <p:extLst>
      <p:ext uri="{BB962C8B-B14F-4D97-AF65-F5344CB8AC3E}">
        <p14:creationId xmlns:p14="http://schemas.microsoft.com/office/powerpoint/2010/main" val="342639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B90DB-6B15-5A4D-BD81-E292F4FE137E}" type="datetimeFigureOut">
              <a:rPr lang="en-US" smtClean="0"/>
              <a:t>05/11/2014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EB4FA4-8FC1-AD4C-9DDF-57BB5CDB16B6}" type="slidenum">
              <a:rPr lang="en-US" smtClean="0"/>
              <a:t>‹#›</a:t>
            </a:fld>
            <a:endParaRPr lang="en-US"/>
          </a:p>
        </p:txBody>
      </p:sp>
    </p:spTree>
    <p:extLst>
      <p:ext uri="{BB962C8B-B14F-4D97-AF65-F5344CB8AC3E}">
        <p14:creationId xmlns:p14="http://schemas.microsoft.com/office/powerpoint/2010/main" val="273182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0375" y="573405"/>
            <a:ext cx="7108706" cy="2440305"/>
          </a:xfrm>
        </p:spPr>
        <p:txBody>
          <a:bodyPr anchor="b"/>
          <a:lstStyle>
            <a:lvl1pPr algn="l">
              <a:defRPr sz="4500" b="1"/>
            </a:lvl1pPr>
          </a:lstStyle>
          <a:p>
            <a:r>
              <a:rPr lang="en-GB" smtClean="0"/>
              <a:t>Click to edit Master title style</a:t>
            </a:r>
            <a:endParaRPr lang="en-US"/>
          </a:p>
        </p:txBody>
      </p:sp>
      <p:sp>
        <p:nvSpPr>
          <p:cNvPr id="3" name="Content Placeholder 2"/>
          <p:cNvSpPr>
            <a:spLocks noGrp="1"/>
          </p:cNvSpPr>
          <p:nvPr>
            <p:ph idx="1"/>
          </p:nvPr>
        </p:nvSpPr>
        <p:spPr>
          <a:xfrm>
            <a:off x="8447918" y="573406"/>
            <a:ext cx="12079172" cy="12291537"/>
          </a:xfrm>
        </p:spPr>
        <p:txBody>
          <a:bodyPr/>
          <a:lstStyle>
            <a:lvl1pPr>
              <a:defRPr sz="7200"/>
            </a:lvl1pPr>
            <a:lvl2pPr>
              <a:defRPr sz="63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1080375" y="3013711"/>
            <a:ext cx="7108706" cy="9851232"/>
          </a:xfrm>
        </p:spPr>
        <p:txBody>
          <a:bodyPr/>
          <a:lstStyle>
            <a:lvl1pPr marL="0" indent="0">
              <a:buNone/>
              <a:defRPr sz="3200"/>
            </a:lvl1pPr>
            <a:lvl2pPr marL="1028791" indent="0">
              <a:buNone/>
              <a:defRPr sz="2700"/>
            </a:lvl2pPr>
            <a:lvl3pPr marL="2057583" indent="0">
              <a:buNone/>
              <a:defRPr sz="2300"/>
            </a:lvl3pPr>
            <a:lvl4pPr marL="3086374" indent="0">
              <a:buNone/>
              <a:defRPr sz="2000"/>
            </a:lvl4pPr>
            <a:lvl5pPr marL="4115166" indent="0">
              <a:buNone/>
              <a:defRPr sz="2000"/>
            </a:lvl5pPr>
            <a:lvl6pPr marL="5143957" indent="0">
              <a:buNone/>
              <a:defRPr sz="2000"/>
            </a:lvl6pPr>
            <a:lvl7pPr marL="6172749" indent="0">
              <a:buNone/>
              <a:defRPr sz="2000"/>
            </a:lvl7pPr>
            <a:lvl8pPr marL="7201540" indent="0">
              <a:buNone/>
              <a:defRPr sz="2000"/>
            </a:lvl8pPr>
            <a:lvl9pPr marL="8230332" indent="0">
              <a:buNone/>
              <a:defRPr sz="2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DEB90DB-6B15-5A4D-BD81-E292F4FE137E}" type="datetimeFigureOut">
              <a:rPr lang="en-US" smtClean="0"/>
              <a:t>05/11/2014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B4FA4-8FC1-AD4C-9DDF-57BB5CDB16B6}" type="slidenum">
              <a:rPr lang="en-US" smtClean="0"/>
              <a:t>‹#›</a:t>
            </a:fld>
            <a:endParaRPr lang="en-US"/>
          </a:p>
        </p:txBody>
      </p:sp>
    </p:spTree>
    <p:extLst>
      <p:ext uri="{BB962C8B-B14F-4D97-AF65-F5344CB8AC3E}">
        <p14:creationId xmlns:p14="http://schemas.microsoft.com/office/powerpoint/2010/main" val="186308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35214" y="10081260"/>
            <a:ext cx="12964478" cy="1190150"/>
          </a:xfrm>
        </p:spPr>
        <p:txBody>
          <a:bodyPr anchor="b"/>
          <a:lstStyle>
            <a:lvl1pPr algn="l">
              <a:defRPr sz="4500" b="1"/>
            </a:lvl1pPr>
          </a:lstStyle>
          <a:p>
            <a:r>
              <a:rPr lang="en-GB" smtClean="0"/>
              <a:t>Click to edit Master title style</a:t>
            </a:r>
            <a:endParaRPr lang="en-US"/>
          </a:p>
        </p:txBody>
      </p:sp>
      <p:sp>
        <p:nvSpPr>
          <p:cNvPr id="3" name="Picture Placeholder 2"/>
          <p:cNvSpPr>
            <a:spLocks noGrp="1"/>
          </p:cNvSpPr>
          <p:nvPr>
            <p:ph type="pic" idx="1"/>
          </p:nvPr>
        </p:nvSpPr>
        <p:spPr>
          <a:xfrm>
            <a:off x="4235214" y="1286828"/>
            <a:ext cx="12964478" cy="8641080"/>
          </a:xfrm>
        </p:spPr>
        <p:txBody>
          <a:bodyPr/>
          <a:lstStyle>
            <a:lvl1pPr marL="0" indent="0">
              <a:buNone/>
              <a:defRPr sz="7200"/>
            </a:lvl1pPr>
            <a:lvl2pPr marL="1028791" indent="0">
              <a:buNone/>
              <a:defRPr sz="6300"/>
            </a:lvl2pPr>
            <a:lvl3pPr marL="2057583" indent="0">
              <a:buNone/>
              <a:defRPr sz="5400"/>
            </a:lvl3pPr>
            <a:lvl4pPr marL="3086374" indent="0">
              <a:buNone/>
              <a:defRPr sz="4500"/>
            </a:lvl4pPr>
            <a:lvl5pPr marL="4115166" indent="0">
              <a:buNone/>
              <a:defRPr sz="4500"/>
            </a:lvl5pPr>
            <a:lvl6pPr marL="5143957" indent="0">
              <a:buNone/>
              <a:defRPr sz="4500"/>
            </a:lvl6pPr>
            <a:lvl7pPr marL="6172749" indent="0">
              <a:buNone/>
              <a:defRPr sz="4500"/>
            </a:lvl7pPr>
            <a:lvl8pPr marL="7201540" indent="0">
              <a:buNone/>
              <a:defRPr sz="4500"/>
            </a:lvl8pPr>
            <a:lvl9pPr marL="8230332" indent="0">
              <a:buNone/>
              <a:defRPr sz="4500"/>
            </a:lvl9pPr>
          </a:lstStyle>
          <a:p>
            <a:endParaRPr lang="en-US"/>
          </a:p>
        </p:txBody>
      </p:sp>
      <p:sp>
        <p:nvSpPr>
          <p:cNvPr id="4" name="Text Placeholder 3"/>
          <p:cNvSpPr>
            <a:spLocks noGrp="1"/>
          </p:cNvSpPr>
          <p:nvPr>
            <p:ph type="body" sz="half" idx="2"/>
          </p:nvPr>
        </p:nvSpPr>
        <p:spPr>
          <a:xfrm>
            <a:off x="4235214" y="11271410"/>
            <a:ext cx="12964478" cy="1690210"/>
          </a:xfrm>
        </p:spPr>
        <p:txBody>
          <a:bodyPr/>
          <a:lstStyle>
            <a:lvl1pPr marL="0" indent="0">
              <a:buNone/>
              <a:defRPr sz="3200"/>
            </a:lvl1pPr>
            <a:lvl2pPr marL="1028791" indent="0">
              <a:buNone/>
              <a:defRPr sz="2700"/>
            </a:lvl2pPr>
            <a:lvl3pPr marL="2057583" indent="0">
              <a:buNone/>
              <a:defRPr sz="2300"/>
            </a:lvl3pPr>
            <a:lvl4pPr marL="3086374" indent="0">
              <a:buNone/>
              <a:defRPr sz="2000"/>
            </a:lvl4pPr>
            <a:lvl5pPr marL="4115166" indent="0">
              <a:buNone/>
              <a:defRPr sz="2000"/>
            </a:lvl5pPr>
            <a:lvl6pPr marL="5143957" indent="0">
              <a:buNone/>
              <a:defRPr sz="2000"/>
            </a:lvl6pPr>
            <a:lvl7pPr marL="6172749" indent="0">
              <a:buNone/>
              <a:defRPr sz="2000"/>
            </a:lvl7pPr>
            <a:lvl8pPr marL="7201540" indent="0">
              <a:buNone/>
              <a:defRPr sz="2000"/>
            </a:lvl8pPr>
            <a:lvl9pPr marL="8230332" indent="0">
              <a:buNone/>
              <a:defRPr sz="2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DEB90DB-6B15-5A4D-BD81-E292F4FE137E}" type="datetimeFigureOut">
              <a:rPr lang="en-US" smtClean="0"/>
              <a:t>05/11/2014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B4FA4-8FC1-AD4C-9DDF-57BB5CDB16B6}" type="slidenum">
              <a:rPr lang="en-US" smtClean="0"/>
              <a:t>‹#›</a:t>
            </a:fld>
            <a:endParaRPr lang="en-US"/>
          </a:p>
        </p:txBody>
      </p:sp>
    </p:spTree>
    <p:extLst>
      <p:ext uri="{BB962C8B-B14F-4D97-AF65-F5344CB8AC3E}">
        <p14:creationId xmlns:p14="http://schemas.microsoft.com/office/powerpoint/2010/main" val="16890070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0373" y="576740"/>
            <a:ext cx="19446717" cy="2400300"/>
          </a:xfrm>
          <a:prstGeom prst="rect">
            <a:avLst/>
          </a:prstGeom>
        </p:spPr>
        <p:txBody>
          <a:bodyPr vert="horz" lIns="205758" tIns="102879" rIns="205758" bIns="102879"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1080373" y="3360421"/>
            <a:ext cx="19446717" cy="9504522"/>
          </a:xfrm>
          <a:prstGeom prst="rect">
            <a:avLst/>
          </a:prstGeom>
        </p:spPr>
        <p:txBody>
          <a:bodyPr vert="horz" lIns="205758" tIns="102879" rIns="205758" bIns="102879"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1080373" y="13348336"/>
            <a:ext cx="5041741" cy="766763"/>
          </a:xfrm>
          <a:prstGeom prst="rect">
            <a:avLst/>
          </a:prstGeom>
        </p:spPr>
        <p:txBody>
          <a:bodyPr vert="horz" lIns="205758" tIns="102879" rIns="205758" bIns="102879" rtlCol="0" anchor="ctr"/>
          <a:lstStyle>
            <a:lvl1pPr algn="l">
              <a:defRPr sz="2700">
                <a:solidFill>
                  <a:schemeClr val="tx1">
                    <a:tint val="75000"/>
                  </a:schemeClr>
                </a:solidFill>
              </a:defRPr>
            </a:lvl1pPr>
          </a:lstStyle>
          <a:p>
            <a:fld id="{CDEB90DB-6B15-5A4D-BD81-E292F4FE137E}" type="datetimeFigureOut">
              <a:rPr lang="en-US" smtClean="0"/>
              <a:t>05/11/2014</a:t>
            </a:fld>
            <a:endParaRPr lang="en-US"/>
          </a:p>
        </p:txBody>
      </p:sp>
      <p:sp>
        <p:nvSpPr>
          <p:cNvPr id="5" name="Footer Placeholder 4"/>
          <p:cNvSpPr>
            <a:spLocks noGrp="1"/>
          </p:cNvSpPr>
          <p:nvPr>
            <p:ph type="ftr" sz="quarter" idx="3"/>
          </p:nvPr>
        </p:nvSpPr>
        <p:spPr>
          <a:xfrm>
            <a:off x="7382550" y="13348336"/>
            <a:ext cx="6842363" cy="766763"/>
          </a:xfrm>
          <a:prstGeom prst="rect">
            <a:avLst/>
          </a:prstGeom>
        </p:spPr>
        <p:txBody>
          <a:bodyPr vert="horz" lIns="205758" tIns="102879" rIns="205758" bIns="102879" rtlCol="0" anchor="ctr"/>
          <a:lstStyle>
            <a:lvl1pPr algn="ctr">
              <a:defRPr sz="2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85349" y="13348336"/>
            <a:ext cx="5041741" cy="766763"/>
          </a:xfrm>
          <a:prstGeom prst="rect">
            <a:avLst/>
          </a:prstGeom>
        </p:spPr>
        <p:txBody>
          <a:bodyPr vert="horz" lIns="205758" tIns="102879" rIns="205758" bIns="102879" rtlCol="0" anchor="ctr"/>
          <a:lstStyle>
            <a:lvl1pPr algn="r">
              <a:defRPr sz="2700">
                <a:solidFill>
                  <a:schemeClr val="tx1">
                    <a:tint val="75000"/>
                  </a:schemeClr>
                </a:solidFill>
              </a:defRPr>
            </a:lvl1pPr>
          </a:lstStyle>
          <a:p>
            <a:fld id="{79EB4FA4-8FC1-AD4C-9DDF-57BB5CDB16B6}" type="slidenum">
              <a:rPr lang="en-US" smtClean="0"/>
              <a:t>‹#›</a:t>
            </a:fld>
            <a:endParaRPr lang="en-US"/>
          </a:p>
        </p:txBody>
      </p:sp>
    </p:spTree>
    <p:extLst>
      <p:ext uri="{BB962C8B-B14F-4D97-AF65-F5344CB8AC3E}">
        <p14:creationId xmlns:p14="http://schemas.microsoft.com/office/powerpoint/2010/main" val="3696369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28791" rtl="0" eaLnBrk="1" latinLnBrk="0" hangingPunct="1">
        <a:spcBef>
          <a:spcPct val="0"/>
        </a:spcBef>
        <a:buNone/>
        <a:defRPr sz="9900" kern="1200">
          <a:solidFill>
            <a:schemeClr val="tx1"/>
          </a:solidFill>
          <a:latin typeface="+mj-lt"/>
          <a:ea typeface="+mj-ea"/>
          <a:cs typeface="+mj-cs"/>
        </a:defRPr>
      </a:lvl1pPr>
    </p:titleStyle>
    <p:bodyStyle>
      <a:lvl1pPr marL="771594" indent="-771594" algn="l" defTabSz="1028791" rtl="0" eaLnBrk="1" latinLnBrk="0" hangingPunct="1">
        <a:spcBef>
          <a:spcPct val="20000"/>
        </a:spcBef>
        <a:buFont typeface="Arial"/>
        <a:buChar char="•"/>
        <a:defRPr sz="7200" kern="1200">
          <a:solidFill>
            <a:schemeClr val="tx1"/>
          </a:solidFill>
          <a:latin typeface="+mn-lt"/>
          <a:ea typeface="+mn-ea"/>
          <a:cs typeface="+mn-cs"/>
        </a:defRPr>
      </a:lvl1pPr>
      <a:lvl2pPr marL="1671786" indent="-642995" algn="l" defTabSz="1028791" rtl="0" eaLnBrk="1" latinLnBrk="0" hangingPunct="1">
        <a:spcBef>
          <a:spcPct val="20000"/>
        </a:spcBef>
        <a:buFont typeface="Arial"/>
        <a:buChar char="–"/>
        <a:defRPr sz="6300" kern="1200">
          <a:solidFill>
            <a:schemeClr val="tx1"/>
          </a:solidFill>
          <a:latin typeface="+mn-lt"/>
          <a:ea typeface="+mn-ea"/>
          <a:cs typeface="+mn-cs"/>
        </a:defRPr>
      </a:lvl2pPr>
      <a:lvl3pPr marL="2571979" indent="-514396" algn="l" defTabSz="1028791" rtl="0" eaLnBrk="1" latinLnBrk="0" hangingPunct="1">
        <a:spcBef>
          <a:spcPct val="20000"/>
        </a:spcBef>
        <a:buFont typeface="Arial"/>
        <a:buChar char="•"/>
        <a:defRPr sz="5400" kern="1200">
          <a:solidFill>
            <a:schemeClr val="tx1"/>
          </a:solidFill>
          <a:latin typeface="+mn-lt"/>
          <a:ea typeface="+mn-ea"/>
          <a:cs typeface="+mn-cs"/>
        </a:defRPr>
      </a:lvl3pPr>
      <a:lvl4pPr marL="3600770" indent="-514396" algn="l" defTabSz="1028791" rtl="0" eaLnBrk="1" latinLnBrk="0" hangingPunct="1">
        <a:spcBef>
          <a:spcPct val="20000"/>
        </a:spcBef>
        <a:buFont typeface="Arial"/>
        <a:buChar char="–"/>
        <a:defRPr sz="4500" kern="1200">
          <a:solidFill>
            <a:schemeClr val="tx1"/>
          </a:solidFill>
          <a:latin typeface="+mn-lt"/>
          <a:ea typeface="+mn-ea"/>
          <a:cs typeface="+mn-cs"/>
        </a:defRPr>
      </a:lvl4pPr>
      <a:lvl5pPr marL="4629561" indent="-514396" algn="l" defTabSz="1028791" rtl="0" eaLnBrk="1" latinLnBrk="0" hangingPunct="1">
        <a:spcBef>
          <a:spcPct val="20000"/>
        </a:spcBef>
        <a:buFont typeface="Arial"/>
        <a:buChar char="»"/>
        <a:defRPr sz="4500" kern="1200">
          <a:solidFill>
            <a:schemeClr val="tx1"/>
          </a:solidFill>
          <a:latin typeface="+mn-lt"/>
          <a:ea typeface="+mn-ea"/>
          <a:cs typeface="+mn-cs"/>
        </a:defRPr>
      </a:lvl5pPr>
      <a:lvl6pPr marL="5658353" indent="-514396" algn="l" defTabSz="1028791" rtl="0" eaLnBrk="1" latinLnBrk="0" hangingPunct="1">
        <a:spcBef>
          <a:spcPct val="20000"/>
        </a:spcBef>
        <a:buFont typeface="Arial"/>
        <a:buChar char="•"/>
        <a:defRPr sz="4500" kern="1200">
          <a:solidFill>
            <a:schemeClr val="tx1"/>
          </a:solidFill>
          <a:latin typeface="+mn-lt"/>
          <a:ea typeface="+mn-ea"/>
          <a:cs typeface="+mn-cs"/>
        </a:defRPr>
      </a:lvl6pPr>
      <a:lvl7pPr marL="6687144" indent="-514396" algn="l" defTabSz="1028791" rtl="0" eaLnBrk="1" latinLnBrk="0" hangingPunct="1">
        <a:spcBef>
          <a:spcPct val="20000"/>
        </a:spcBef>
        <a:buFont typeface="Arial"/>
        <a:buChar char="•"/>
        <a:defRPr sz="4500" kern="1200">
          <a:solidFill>
            <a:schemeClr val="tx1"/>
          </a:solidFill>
          <a:latin typeface="+mn-lt"/>
          <a:ea typeface="+mn-ea"/>
          <a:cs typeface="+mn-cs"/>
        </a:defRPr>
      </a:lvl7pPr>
      <a:lvl8pPr marL="7715936" indent="-514396" algn="l" defTabSz="1028791" rtl="0" eaLnBrk="1" latinLnBrk="0" hangingPunct="1">
        <a:spcBef>
          <a:spcPct val="20000"/>
        </a:spcBef>
        <a:buFont typeface="Arial"/>
        <a:buChar char="•"/>
        <a:defRPr sz="4500" kern="1200">
          <a:solidFill>
            <a:schemeClr val="tx1"/>
          </a:solidFill>
          <a:latin typeface="+mn-lt"/>
          <a:ea typeface="+mn-ea"/>
          <a:cs typeface="+mn-cs"/>
        </a:defRPr>
      </a:lvl8pPr>
      <a:lvl9pPr marL="8744727" indent="-514396" algn="l" defTabSz="1028791" rtl="0" eaLnBrk="1" latinLnBrk="0" hangingPunct="1">
        <a:spcBef>
          <a:spcPct val="20000"/>
        </a:spcBef>
        <a:buFont typeface="Arial"/>
        <a:buChar char="•"/>
        <a:defRPr sz="4500" kern="1200">
          <a:solidFill>
            <a:schemeClr val="tx1"/>
          </a:solidFill>
          <a:latin typeface="+mn-lt"/>
          <a:ea typeface="+mn-ea"/>
          <a:cs typeface="+mn-cs"/>
        </a:defRPr>
      </a:lvl9pPr>
    </p:bodyStyle>
    <p:otherStyle>
      <a:defPPr>
        <a:defRPr lang="en-US"/>
      </a:defPPr>
      <a:lvl1pPr marL="0" algn="l" defTabSz="1028791" rtl="0" eaLnBrk="1" latinLnBrk="0" hangingPunct="1">
        <a:defRPr sz="4100" kern="1200">
          <a:solidFill>
            <a:schemeClr val="tx1"/>
          </a:solidFill>
          <a:latin typeface="+mn-lt"/>
          <a:ea typeface="+mn-ea"/>
          <a:cs typeface="+mn-cs"/>
        </a:defRPr>
      </a:lvl1pPr>
      <a:lvl2pPr marL="1028791" algn="l" defTabSz="1028791" rtl="0" eaLnBrk="1" latinLnBrk="0" hangingPunct="1">
        <a:defRPr sz="4100" kern="1200">
          <a:solidFill>
            <a:schemeClr val="tx1"/>
          </a:solidFill>
          <a:latin typeface="+mn-lt"/>
          <a:ea typeface="+mn-ea"/>
          <a:cs typeface="+mn-cs"/>
        </a:defRPr>
      </a:lvl2pPr>
      <a:lvl3pPr marL="2057583" algn="l" defTabSz="1028791" rtl="0" eaLnBrk="1" latinLnBrk="0" hangingPunct="1">
        <a:defRPr sz="4100" kern="1200">
          <a:solidFill>
            <a:schemeClr val="tx1"/>
          </a:solidFill>
          <a:latin typeface="+mn-lt"/>
          <a:ea typeface="+mn-ea"/>
          <a:cs typeface="+mn-cs"/>
        </a:defRPr>
      </a:lvl3pPr>
      <a:lvl4pPr marL="3086374" algn="l" defTabSz="1028791" rtl="0" eaLnBrk="1" latinLnBrk="0" hangingPunct="1">
        <a:defRPr sz="4100" kern="1200">
          <a:solidFill>
            <a:schemeClr val="tx1"/>
          </a:solidFill>
          <a:latin typeface="+mn-lt"/>
          <a:ea typeface="+mn-ea"/>
          <a:cs typeface="+mn-cs"/>
        </a:defRPr>
      </a:lvl4pPr>
      <a:lvl5pPr marL="4115166" algn="l" defTabSz="1028791" rtl="0" eaLnBrk="1" latinLnBrk="0" hangingPunct="1">
        <a:defRPr sz="4100" kern="1200">
          <a:solidFill>
            <a:schemeClr val="tx1"/>
          </a:solidFill>
          <a:latin typeface="+mn-lt"/>
          <a:ea typeface="+mn-ea"/>
          <a:cs typeface="+mn-cs"/>
        </a:defRPr>
      </a:lvl5pPr>
      <a:lvl6pPr marL="5143957" algn="l" defTabSz="1028791" rtl="0" eaLnBrk="1" latinLnBrk="0" hangingPunct="1">
        <a:defRPr sz="4100" kern="1200">
          <a:solidFill>
            <a:schemeClr val="tx1"/>
          </a:solidFill>
          <a:latin typeface="+mn-lt"/>
          <a:ea typeface="+mn-ea"/>
          <a:cs typeface="+mn-cs"/>
        </a:defRPr>
      </a:lvl6pPr>
      <a:lvl7pPr marL="6172749" algn="l" defTabSz="1028791" rtl="0" eaLnBrk="1" latinLnBrk="0" hangingPunct="1">
        <a:defRPr sz="4100" kern="1200">
          <a:solidFill>
            <a:schemeClr val="tx1"/>
          </a:solidFill>
          <a:latin typeface="+mn-lt"/>
          <a:ea typeface="+mn-ea"/>
          <a:cs typeface="+mn-cs"/>
        </a:defRPr>
      </a:lvl7pPr>
      <a:lvl8pPr marL="7201540" algn="l" defTabSz="1028791" rtl="0" eaLnBrk="1" latinLnBrk="0" hangingPunct="1">
        <a:defRPr sz="4100" kern="1200">
          <a:solidFill>
            <a:schemeClr val="tx1"/>
          </a:solidFill>
          <a:latin typeface="+mn-lt"/>
          <a:ea typeface="+mn-ea"/>
          <a:cs typeface="+mn-cs"/>
        </a:defRPr>
      </a:lvl8pPr>
      <a:lvl9pPr marL="8230332" algn="l" defTabSz="1028791"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package" Target="../embeddings/Microsoft_Word_Document4.docx"/><Relationship Id="rId5" Type="http://schemas.openxmlformats.org/officeDocument/2006/relationships/image" Target="../media/image4.png"/><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7.xml"/></Relationships>
</file>

<file path=ppt/slides/_rels/slide12.xml.rels><?xml version="1.0" encoding="UTF-8" standalone="yes"?>
<Relationships xmlns="http://schemas.openxmlformats.org/package/2006/relationships"><Relationship Id="rId11" Type="http://schemas.openxmlformats.org/officeDocument/2006/relationships/chart" Target="../charts/chart37.xml"/><Relationship Id="rId12" Type="http://schemas.openxmlformats.org/officeDocument/2006/relationships/chart" Target="../charts/chart38.xml"/><Relationship Id="rId13" Type="http://schemas.openxmlformats.org/officeDocument/2006/relationships/chart" Target="../charts/chart39.xml"/><Relationship Id="rId1" Type="http://schemas.openxmlformats.org/officeDocument/2006/relationships/slideLayout" Target="../slideLayouts/slideLayout1.xml"/><Relationship Id="rId2" Type="http://schemas.openxmlformats.org/officeDocument/2006/relationships/chart" Target="../charts/chart28.xml"/><Relationship Id="rId3" Type="http://schemas.openxmlformats.org/officeDocument/2006/relationships/chart" Target="../charts/chart29.xml"/><Relationship Id="rId4" Type="http://schemas.openxmlformats.org/officeDocument/2006/relationships/chart" Target="../charts/chart30.xml"/><Relationship Id="rId5" Type="http://schemas.openxmlformats.org/officeDocument/2006/relationships/chart" Target="../charts/chart31.xml"/><Relationship Id="rId6" Type="http://schemas.openxmlformats.org/officeDocument/2006/relationships/chart" Target="../charts/chart32.xml"/><Relationship Id="rId7" Type="http://schemas.openxmlformats.org/officeDocument/2006/relationships/chart" Target="../charts/chart33.xml"/><Relationship Id="rId8" Type="http://schemas.openxmlformats.org/officeDocument/2006/relationships/chart" Target="../charts/chart34.xml"/><Relationship Id="rId9" Type="http://schemas.openxmlformats.org/officeDocument/2006/relationships/chart" Target="../charts/chart35.xml"/><Relationship Id="rId10" Type="http://schemas.openxmlformats.org/officeDocument/2006/relationships/chart" Target="../charts/char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40.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package" Target="../embeddings/Microsoft_Word_Document5.docx"/><Relationship Id="rId5" Type="http://schemas.openxmlformats.org/officeDocument/2006/relationships/image" Target="../media/image5.png"/><Relationship Id="rId1" Type="http://schemas.openxmlformats.org/officeDocument/2006/relationships/vmlDrawing" Target="../drawings/vmlDrawing3.v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1.png"/><Relationship Id="rId6" Type="http://schemas.openxmlformats.org/officeDocument/2006/relationships/oleObject" Target="../embeddings/oleObject2.bin"/><Relationship Id="rId7" Type="http://schemas.openxmlformats.org/officeDocument/2006/relationships/package" Target="../embeddings/Microsoft_Word_Document2.docx"/><Relationship Id="rId8" Type="http://schemas.openxmlformats.org/officeDocument/2006/relationships/image" Target="../media/image2.png"/><Relationship Id="rId9" Type="http://schemas.openxmlformats.org/officeDocument/2006/relationships/oleObject" Target="../embeddings/oleObject3.bin"/><Relationship Id="rId10" Type="http://schemas.openxmlformats.org/officeDocument/2006/relationships/package" Target="../embeddings/Microsoft_Word_Document3.docx"/><Relationship Id="rId11"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5" Type="http://schemas.openxmlformats.org/officeDocument/2006/relationships/chart" Target="../charts/chart7.xml"/><Relationship Id="rId1" Type="http://schemas.openxmlformats.org/officeDocument/2006/relationships/slideLayout" Target="../slideLayouts/slideLayout1.xml"/><Relationship Id="rId2"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9.xml"/><Relationship Id="rId4" Type="http://schemas.openxmlformats.org/officeDocument/2006/relationships/chart" Target="../charts/chart10.xml"/><Relationship Id="rId5" Type="http://schemas.openxmlformats.org/officeDocument/2006/relationships/chart" Target="../charts/chart11.xml"/><Relationship Id="rId1" Type="http://schemas.openxmlformats.org/officeDocument/2006/relationships/slideLayout" Target="../slideLayouts/slideLayout1.xml"/><Relationship Id="rId2" Type="http://schemas.openxmlformats.org/officeDocument/2006/relationships/chart" Target="../charts/char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3.xml"/></Relationships>
</file>

<file path=ppt/slides/_rels/slide8.xml.rels><?xml version="1.0" encoding="UTF-8" standalone="yes"?>
<Relationships xmlns="http://schemas.openxmlformats.org/package/2006/relationships"><Relationship Id="rId11" Type="http://schemas.openxmlformats.org/officeDocument/2006/relationships/chart" Target="../charts/chart23.xml"/><Relationship Id="rId12" Type="http://schemas.openxmlformats.org/officeDocument/2006/relationships/chart" Target="../charts/chart24.xml"/><Relationship Id="rId13" Type="http://schemas.openxmlformats.org/officeDocument/2006/relationships/chart" Target="../charts/chart25.xml"/><Relationship Id="rId1" Type="http://schemas.openxmlformats.org/officeDocument/2006/relationships/slideLayout" Target="../slideLayouts/slideLayout1.xml"/><Relationship Id="rId2" Type="http://schemas.openxmlformats.org/officeDocument/2006/relationships/chart" Target="../charts/chart14.xml"/><Relationship Id="rId3" Type="http://schemas.openxmlformats.org/officeDocument/2006/relationships/chart" Target="../charts/chart15.xml"/><Relationship Id="rId4" Type="http://schemas.openxmlformats.org/officeDocument/2006/relationships/chart" Target="../charts/chart16.xml"/><Relationship Id="rId5" Type="http://schemas.openxmlformats.org/officeDocument/2006/relationships/chart" Target="../charts/chart17.xml"/><Relationship Id="rId6" Type="http://schemas.openxmlformats.org/officeDocument/2006/relationships/chart" Target="../charts/chart18.xml"/><Relationship Id="rId7" Type="http://schemas.openxmlformats.org/officeDocument/2006/relationships/chart" Target="../charts/chart19.xml"/><Relationship Id="rId8" Type="http://schemas.openxmlformats.org/officeDocument/2006/relationships/chart" Target="../charts/chart20.xml"/><Relationship Id="rId9" Type="http://schemas.openxmlformats.org/officeDocument/2006/relationships/chart" Target="../charts/chart21.xml"/><Relationship Id="rId10" Type="http://schemas.openxmlformats.org/officeDocument/2006/relationships/chart" Target="../charts/char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8314" y="1273080"/>
            <a:ext cx="19072815" cy="11726284"/>
          </a:xfrm>
          <a:prstGeom prst="rect">
            <a:avLst/>
          </a:prstGeom>
        </p:spPr>
        <p:txBody>
          <a:bodyPr wrap="square">
            <a:spAutoFit/>
          </a:bodyPr>
          <a:lstStyle/>
          <a:p>
            <a:r>
              <a:rPr lang="en-US" sz="2800" b="1" dirty="0"/>
              <a:t>GENERAL CONTRIBUTION TO PR, OPINIONS OF NEWS ARISING, AND INTERACTIONS WITH JOURNALISTS</a:t>
            </a:r>
            <a:endParaRPr lang="en-US" sz="2800" dirty="0"/>
          </a:p>
          <a:p>
            <a:r>
              <a:rPr lang="en-US" sz="2800" dirty="0"/>
              <a:t>1. most scientists work on press releases jointly with press offices, but a surprisingly high percent (nearly half) defer responsibility for final wording to the press office (slide #3)</a:t>
            </a:r>
          </a:p>
          <a:p>
            <a:endParaRPr lang="en-US" sz="2800" dirty="0"/>
          </a:p>
          <a:p>
            <a:r>
              <a:rPr lang="en-US" sz="2800" dirty="0"/>
              <a:t>2. More than 40% of scientists admit that their most press release contained some degree of exaggeration, but most (75%) also reported the presence of some or most of the important caveats in the press release (slide #4)</a:t>
            </a:r>
          </a:p>
          <a:p>
            <a:endParaRPr lang="en-US" sz="2800" dirty="0"/>
          </a:p>
          <a:p>
            <a:r>
              <a:rPr lang="en-US" sz="2800" dirty="0"/>
              <a:t>3. The vast majority (&gt;90%) judged news quality stemming for their most recent PR positively, as containing at most 'some' inaccuracies and at best being 'entirely accurate' (slide #4)</a:t>
            </a:r>
          </a:p>
          <a:p>
            <a:endParaRPr lang="en-US" sz="2800" dirty="0"/>
          </a:p>
          <a:p>
            <a:r>
              <a:rPr lang="en-US" sz="2800" dirty="0"/>
              <a:t>4. Only 50% of scientists reported making sufficient time in their diaries to communicate with journalists about their most recent press release, and a remarkable 47% reported no advance knowledge of their PR issue date (slide #5)</a:t>
            </a:r>
          </a:p>
          <a:p>
            <a:endParaRPr lang="en-US" sz="2800" dirty="0"/>
          </a:p>
          <a:p>
            <a:r>
              <a:rPr lang="en-US" sz="2800" dirty="0"/>
              <a:t>5. The great majority of scientists neither actively courted journalists or avoided them (slide #5)</a:t>
            </a:r>
          </a:p>
          <a:p>
            <a:endParaRPr lang="en-US" sz="2800" dirty="0"/>
          </a:p>
          <a:p>
            <a:r>
              <a:rPr lang="en-US" sz="2800" dirty="0"/>
              <a:t>6. When news goes wrong, scientists blame the media first, press offices second, scientists last (slide #6)</a:t>
            </a:r>
          </a:p>
          <a:p>
            <a:endParaRPr lang="en-US" sz="2800" dirty="0"/>
          </a:p>
          <a:p>
            <a:r>
              <a:rPr lang="en-US" sz="2800" dirty="0"/>
              <a:t>Conclusion: These survey results suggest that sources of error in news reporting could originate from scientists not taking final responsibility for their own PRs, allowing their PRs to contain exaggeration, and being poorly prepared for contact by journalists (by not knowing PR issue date in advance). At the same time, the situation could clearly be worse: even with these problems, scientists judged the overall news response to their latest press release reasonably </a:t>
            </a:r>
            <a:r>
              <a:rPr lang="en-US" sz="2800" dirty="0" err="1"/>
              <a:t>favourably</a:t>
            </a:r>
            <a:r>
              <a:rPr lang="en-US" sz="2800" dirty="0"/>
              <a:t>.</a:t>
            </a:r>
          </a:p>
          <a:p>
            <a:endParaRPr lang="en-US" sz="2800" dirty="0"/>
          </a:p>
          <a:p>
            <a:r>
              <a:rPr lang="en-US" sz="2800" b="1" dirty="0"/>
              <a:t>RATINGS OF NEWS OUTLETS</a:t>
            </a:r>
            <a:endParaRPr lang="en-US" sz="2800" dirty="0"/>
          </a:p>
          <a:p>
            <a:endParaRPr lang="en-US" sz="2800" dirty="0"/>
          </a:p>
          <a:p>
            <a:r>
              <a:rPr lang="en-US" sz="2800" dirty="0"/>
              <a:t>1. Scientists clearly </a:t>
            </a:r>
            <a:r>
              <a:rPr lang="en-US" sz="2800" dirty="0" err="1"/>
              <a:t>favoured</a:t>
            </a:r>
            <a:r>
              <a:rPr lang="en-US" sz="2800" dirty="0"/>
              <a:t> the Guardian and BBC above other outlets, and were most dissatisfied with coverage in the Daily Mail and the Sun. Ratings fell into three general clusters: general and middle-market tabloids (worst); most broadsheets and newswire agencies (middle); Guardian and BBC (best)</a:t>
            </a:r>
          </a:p>
        </p:txBody>
      </p:sp>
    </p:spTree>
    <p:extLst>
      <p:ext uri="{BB962C8B-B14F-4D97-AF65-F5344CB8AC3E}">
        <p14:creationId xmlns:p14="http://schemas.microsoft.com/office/powerpoint/2010/main" val="36094703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480590903"/>
              </p:ext>
            </p:extLst>
          </p:nvPr>
        </p:nvGraphicFramePr>
        <p:xfrm>
          <a:off x="1367705" y="2836188"/>
          <a:ext cx="18821400" cy="5283200"/>
        </p:xfrm>
        <a:graphic>
          <a:graphicData uri="http://schemas.openxmlformats.org/presentationml/2006/ole">
            <mc:AlternateContent xmlns:mc="http://schemas.openxmlformats.org/markup-compatibility/2006">
              <mc:Choice xmlns:v="urn:schemas-microsoft-com:vml" Requires="v">
                <p:oleObj spid="_x0000_s2166" name="Document" r:id="rId4" imgW="9410700" imgH="2641600" progId="Word.Document.12">
                  <p:embed/>
                </p:oleObj>
              </mc:Choice>
              <mc:Fallback>
                <p:oleObj name="Document" r:id="rId4" imgW="9410700" imgH="2641600" progId="Word.Document.12">
                  <p:embed/>
                  <p:pic>
                    <p:nvPicPr>
                      <p:cNvPr id="0" name=""/>
                      <p:cNvPicPr/>
                      <p:nvPr/>
                    </p:nvPicPr>
                    <p:blipFill>
                      <a:blip r:embed="rId5"/>
                      <a:stretch>
                        <a:fillRect/>
                      </a:stretch>
                    </p:blipFill>
                    <p:spPr>
                      <a:xfrm>
                        <a:off x="1367705" y="2836188"/>
                        <a:ext cx="18821400" cy="5283200"/>
                      </a:xfrm>
                      <a:prstGeom prst="rect">
                        <a:avLst/>
                      </a:prstGeom>
                    </p:spPr>
                  </p:pic>
                </p:oleObj>
              </mc:Fallback>
            </mc:AlternateContent>
          </a:graphicData>
        </a:graphic>
      </p:graphicFrame>
      <p:sp>
        <p:nvSpPr>
          <p:cNvPr id="3" name="TextBox 2"/>
          <p:cNvSpPr txBox="1"/>
          <p:nvPr/>
        </p:nvSpPr>
        <p:spPr>
          <a:xfrm>
            <a:off x="4456295" y="154261"/>
            <a:ext cx="12945538" cy="1985159"/>
          </a:xfrm>
          <a:prstGeom prst="rect">
            <a:avLst/>
          </a:prstGeom>
          <a:solidFill>
            <a:schemeClr val="tx1"/>
          </a:solidFill>
        </p:spPr>
        <p:txBody>
          <a:bodyPr wrap="square" rtlCol="0">
            <a:spAutoFit/>
          </a:bodyPr>
          <a:lstStyle/>
          <a:p>
            <a:pPr algn="ctr"/>
            <a:r>
              <a:rPr lang="en-US" b="1" dirty="0" smtClean="0">
                <a:solidFill>
                  <a:schemeClr val="bg1"/>
                </a:solidFill>
              </a:rPr>
              <a:t>Relative difference in satisfaction ratings for the outlets along the top relative to those in the far left column</a:t>
            </a:r>
          </a:p>
          <a:p>
            <a:pPr algn="ctr"/>
            <a:r>
              <a:rPr lang="en-US" b="1" dirty="0" smtClean="0">
                <a:solidFill>
                  <a:schemeClr val="bg1"/>
                </a:solidFill>
              </a:rPr>
              <a:t>(all survey participants)</a:t>
            </a:r>
            <a:endParaRPr lang="en-US" b="1" dirty="0">
              <a:solidFill>
                <a:schemeClr val="bg1"/>
              </a:solidFill>
            </a:endParaRPr>
          </a:p>
        </p:txBody>
      </p:sp>
      <p:sp>
        <p:nvSpPr>
          <p:cNvPr id="4" name="TextBox 3"/>
          <p:cNvSpPr txBox="1"/>
          <p:nvPr/>
        </p:nvSpPr>
        <p:spPr>
          <a:xfrm>
            <a:off x="6873837" y="8119388"/>
            <a:ext cx="8500382" cy="5494227"/>
          </a:xfrm>
          <a:prstGeom prst="rect">
            <a:avLst/>
          </a:prstGeom>
          <a:noFill/>
        </p:spPr>
        <p:txBody>
          <a:bodyPr wrap="square" rtlCol="0">
            <a:noAutofit/>
          </a:bodyPr>
          <a:lstStyle/>
          <a:p>
            <a:r>
              <a:rPr lang="en-US" sz="2000" i="1" dirty="0" smtClean="0"/>
              <a:t>This table shows the relative difference in satisfaction ratings (%) for outlets along the top, compared with the outlets down the far left column. The outlets are ranked along the top from left-to-right according to the mean ratings, from highest (Guardian) to lowest (Daily Mail). Values in the far-left column are ranked from best to worst (top-to-bottom).</a:t>
            </a:r>
          </a:p>
          <a:p>
            <a:endParaRPr lang="en-US" sz="2000" i="1" dirty="0"/>
          </a:p>
          <a:p>
            <a:r>
              <a:rPr lang="en-US" sz="2000" i="1" dirty="0" smtClean="0"/>
              <a:t>Results include all participants, therefore there are uneven numbers of responses in each category (e.g. BBC had more responses than, say, the Daily Star). Due to the missing values, it wasn’t possible to run repeated measures analyses on these data. Therefore, </a:t>
            </a:r>
            <a:r>
              <a:rPr lang="en-US" sz="2000" i="1" dirty="0"/>
              <a:t>t</a:t>
            </a:r>
            <a:r>
              <a:rPr lang="en-US" sz="2000" i="1" dirty="0" smtClean="0"/>
              <a:t>o inferentially compare the change in ratings we conducted permutation tests between all possible pairs of comparisons (10,000 iterations x 66 possible pair-wise comparisons). </a:t>
            </a:r>
            <a:r>
              <a:rPr lang="en-US" sz="2000" i="1" dirty="0" err="1" smtClean="0"/>
              <a:t>Bonferonni</a:t>
            </a:r>
            <a:r>
              <a:rPr lang="en-US" sz="2000" i="1" dirty="0" smtClean="0"/>
              <a:t>-corrected alpha was set at a value of .05 / 66 comparisons = .00076. Values with asterisks were significantly different at this corrected level.</a:t>
            </a:r>
          </a:p>
          <a:p>
            <a:endParaRPr lang="en-US" sz="2000" i="1" dirty="0"/>
          </a:p>
          <a:p>
            <a:r>
              <a:rPr lang="en-US" sz="2000" i="1" dirty="0" smtClean="0"/>
              <a:t>The main finding is that the Guardian was rated significantly higher than all other outlets except for the BBC. The Daily Mail was rated worse than all other outlets except for the Daily Star and the Sun. The Express was rated significantly higher than the Daily Mail.</a:t>
            </a:r>
            <a:endParaRPr lang="en-US" sz="2000" i="1" dirty="0"/>
          </a:p>
        </p:txBody>
      </p:sp>
    </p:spTree>
    <p:extLst>
      <p:ext uri="{BB962C8B-B14F-4D97-AF65-F5344CB8AC3E}">
        <p14:creationId xmlns:p14="http://schemas.microsoft.com/office/powerpoint/2010/main" val="32190091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218075" y="3439402"/>
            <a:ext cx="8591242" cy="8547495"/>
            <a:chOff x="3223684" y="2369920"/>
            <a:chExt cx="8591242" cy="8547495"/>
          </a:xfrm>
        </p:grpSpPr>
        <p:grpSp>
          <p:nvGrpSpPr>
            <p:cNvPr id="4" name="Group 3"/>
            <p:cNvGrpSpPr/>
            <p:nvPr/>
          </p:nvGrpSpPr>
          <p:grpSpPr>
            <a:xfrm>
              <a:off x="4893720" y="9668934"/>
              <a:ext cx="6921206" cy="1248481"/>
              <a:chOff x="4216400" y="9702800"/>
              <a:chExt cx="6921206" cy="1248481"/>
            </a:xfrm>
          </p:grpSpPr>
          <p:sp>
            <p:nvSpPr>
              <p:cNvPr id="7" name="TextBox 6"/>
              <p:cNvSpPr txBox="1"/>
              <p:nvPr/>
            </p:nvSpPr>
            <p:spPr>
              <a:xfrm rot="18900000">
                <a:off x="4462475" y="10353854"/>
                <a:ext cx="1593961" cy="307777"/>
              </a:xfrm>
              <a:prstGeom prst="rect">
                <a:avLst/>
              </a:prstGeom>
              <a:noFill/>
            </p:spPr>
            <p:txBody>
              <a:bodyPr wrap="square" rtlCol="0">
                <a:spAutoFit/>
              </a:bodyPr>
              <a:lstStyle/>
              <a:p>
                <a:pPr algn="ctr"/>
                <a:r>
                  <a:rPr lang="en-US" sz="1400" b="1" dirty="0" smtClean="0">
                    <a:latin typeface="Arial"/>
                    <a:cs typeface="Arial"/>
                  </a:rPr>
                  <a:t>Very dissatisfied</a:t>
                </a:r>
                <a:endParaRPr lang="en-US" sz="1400" b="1" dirty="0">
                  <a:latin typeface="Arial"/>
                  <a:cs typeface="Arial"/>
                </a:endParaRPr>
              </a:p>
            </p:txBody>
          </p:sp>
          <p:sp>
            <p:nvSpPr>
              <p:cNvPr id="8" name="TextBox 7"/>
              <p:cNvSpPr txBox="1"/>
              <p:nvPr/>
            </p:nvSpPr>
            <p:spPr>
              <a:xfrm rot="18900000">
                <a:off x="6052842" y="10252535"/>
                <a:ext cx="1193561" cy="307777"/>
              </a:xfrm>
              <a:prstGeom prst="rect">
                <a:avLst/>
              </a:prstGeom>
              <a:noFill/>
            </p:spPr>
            <p:txBody>
              <a:bodyPr wrap="square" rtlCol="0">
                <a:spAutoFit/>
              </a:bodyPr>
              <a:lstStyle/>
              <a:p>
                <a:pPr algn="ctr"/>
                <a:r>
                  <a:rPr lang="en-US" sz="1400" b="1" dirty="0" smtClean="0">
                    <a:latin typeface="Arial"/>
                    <a:cs typeface="Arial"/>
                  </a:rPr>
                  <a:t>Dissatisfied</a:t>
                </a:r>
                <a:endParaRPr lang="en-US" sz="1400" b="1" dirty="0">
                  <a:latin typeface="Arial"/>
                  <a:cs typeface="Arial"/>
                </a:endParaRPr>
              </a:p>
            </p:txBody>
          </p:sp>
          <p:sp>
            <p:nvSpPr>
              <p:cNvPr id="9" name="TextBox 8"/>
              <p:cNvSpPr txBox="1"/>
              <p:nvPr/>
            </p:nvSpPr>
            <p:spPr>
              <a:xfrm rot="18900000">
                <a:off x="6798500" y="10428061"/>
                <a:ext cx="2000856" cy="523220"/>
              </a:xfrm>
              <a:prstGeom prst="rect">
                <a:avLst/>
              </a:prstGeom>
              <a:noFill/>
            </p:spPr>
            <p:txBody>
              <a:bodyPr wrap="square" rtlCol="0">
                <a:spAutoFit/>
              </a:bodyPr>
              <a:lstStyle/>
              <a:p>
                <a:pPr algn="ctr"/>
                <a:r>
                  <a:rPr lang="en-US" sz="1400" b="1" dirty="0" smtClean="0">
                    <a:latin typeface="Arial"/>
                    <a:cs typeface="Arial"/>
                  </a:rPr>
                  <a:t>Neither dissatisfied nor satisfied</a:t>
                </a:r>
                <a:endParaRPr lang="en-US" sz="1400" b="1" dirty="0">
                  <a:latin typeface="Arial"/>
                  <a:cs typeface="Arial"/>
                </a:endParaRPr>
              </a:p>
            </p:txBody>
          </p:sp>
          <p:sp>
            <p:nvSpPr>
              <p:cNvPr id="10" name="TextBox 9"/>
              <p:cNvSpPr txBox="1"/>
              <p:nvPr/>
            </p:nvSpPr>
            <p:spPr>
              <a:xfrm rot="18900000">
                <a:off x="8608253" y="10131817"/>
                <a:ext cx="1397000" cy="307777"/>
              </a:xfrm>
              <a:prstGeom prst="rect">
                <a:avLst/>
              </a:prstGeom>
              <a:noFill/>
            </p:spPr>
            <p:txBody>
              <a:bodyPr wrap="square" rtlCol="0">
                <a:spAutoFit/>
              </a:bodyPr>
              <a:lstStyle/>
              <a:p>
                <a:pPr algn="ctr"/>
                <a:r>
                  <a:rPr lang="en-US" sz="1400" b="1" dirty="0" smtClean="0">
                    <a:latin typeface="Arial"/>
                    <a:cs typeface="Arial"/>
                  </a:rPr>
                  <a:t>Satisfied</a:t>
                </a:r>
                <a:endParaRPr lang="en-US" sz="1400" b="1" dirty="0">
                  <a:latin typeface="Arial"/>
                  <a:cs typeface="Arial"/>
                </a:endParaRPr>
              </a:p>
            </p:txBody>
          </p:sp>
          <p:sp>
            <p:nvSpPr>
              <p:cNvPr id="11" name="TextBox 10"/>
              <p:cNvSpPr txBox="1"/>
              <p:nvPr/>
            </p:nvSpPr>
            <p:spPr>
              <a:xfrm rot="18900000">
                <a:off x="9740606" y="10278961"/>
                <a:ext cx="1397000" cy="307777"/>
              </a:xfrm>
              <a:prstGeom prst="rect">
                <a:avLst/>
              </a:prstGeom>
              <a:noFill/>
            </p:spPr>
            <p:txBody>
              <a:bodyPr wrap="square" rtlCol="0">
                <a:spAutoFit/>
              </a:bodyPr>
              <a:lstStyle/>
              <a:p>
                <a:pPr algn="ctr"/>
                <a:r>
                  <a:rPr lang="en-US" sz="1400" b="1" dirty="0" smtClean="0">
                    <a:latin typeface="Arial"/>
                    <a:cs typeface="Arial"/>
                  </a:rPr>
                  <a:t>Very satisfied</a:t>
                </a:r>
                <a:endParaRPr lang="en-US" sz="1400" b="1" dirty="0">
                  <a:latin typeface="Arial"/>
                  <a:cs typeface="Arial"/>
                </a:endParaRPr>
              </a:p>
            </p:txBody>
          </p:sp>
          <p:sp>
            <p:nvSpPr>
              <p:cNvPr id="12" name="Rectangle 11"/>
              <p:cNvSpPr/>
              <p:nvPr/>
            </p:nvSpPr>
            <p:spPr>
              <a:xfrm>
                <a:off x="4216400" y="9702800"/>
                <a:ext cx="419100" cy="4140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5" name="Chart 4"/>
            <p:cNvGraphicFramePr>
              <a:graphicFrameLocks/>
            </p:cNvGraphicFramePr>
            <p:nvPr>
              <p:extLst>
                <p:ext uri="{D42A27DB-BD31-4B8C-83A1-F6EECF244321}">
                  <p14:modId xmlns:p14="http://schemas.microsoft.com/office/powerpoint/2010/main" val="2962986194"/>
                </p:ext>
              </p:extLst>
            </p:nvPr>
          </p:nvGraphicFramePr>
          <p:xfrm>
            <a:off x="3223684" y="2369920"/>
            <a:ext cx="8496300" cy="7569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4732863" y="9649110"/>
              <a:ext cx="558800" cy="5383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p:cNvSpPr txBox="1"/>
          <p:nvPr/>
        </p:nvSpPr>
        <p:spPr>
          <a:xfrm>
            <a:off x="6706722" y="154261"/>
            <a:ext cx="9581038" cy="2616101"/>
          </a:xfrm>
          <a:prstGeom prst="rect">
            <a:avLst/>
          </a:prstGeom>
          <a:solidFill>
            <a:schemeClr val="tx1"/>
          </a:solidFill>
        </p:spPr>
        <p:txBody>
          <a:bodyPr wrap="square" rtlCol="0">
            <a:spAutoFit/>
          </a:bodyPr>
          <a:lstStyle/>
          <a:p>
            <a:pPr algn="ctr"/>
            <a:r>
              <a:rPr lang="en-US" b="1" dirty="0" smtClean="0">
                <a:solidFill>
                  <a:schemeClr val="bg1"/>
                </a:solidFill>
              </a:rPr>
              <a:t>Satisfaction ratings for science journalism in major UK newspapers (+BBC)</a:t>
            </a:r>
          </a:p>
          <a:p>
            <a:pPr algn="ctr"/>
            <a:r>
              <a:rPr lang="en-US" b="1" dirty="0" smtClean="0">
                <a:solidFill>
                  <a:schemeClr val="bg1"/>
                </a:solidFill>
              </a:rPr>
              <a:t>(only the 128 participants who provided a rating for every outlet)</a:t>
            </a:r>
            <a:endParaRPr lang="en-US" b="1" dirty="0">
              <a:solidFill>
                <a:schemeClr val="bg1"/>
              </a:solidFill>
            </a:endParaRPr>
          </a:p>
        </p:txBody>
      </p:sp>
      <p:sp>
        <p:nvSpPr>
          <p:cNvPr id="14" name="TextBox 13"/>
          <p:cNvSpPr txBox="1"/>
          <p:nvPr/>
        </p:nvSpPr>
        <p:spPr>
          <a:xfrm>
            <a:off x="15808709" y="4296297"/>
            <a:ext cx="5219435" cy="5730096"/>
          </a:xfrm>
          <a:prstGeom prst="rect">
            <a:avLst/>
          </a:prstGeom>
          <a:noFill/>
        </p:spPr>
        <p:txBody>
          <a:bodyPr wrap="square" rtlCol="0">
            <a:noAutofit/>
          </a:bodyPr>
          <a:lstStyle/>
          <a:p>
            <a:r>
              <a:rPr lang="en-US" sz="2000" i="1" dirty="0" smtClean="0"/>
              <a:t>Measures of central tendency for satisfaction ratings of major daily news outlets – but this time only for the 128 respondents who made a rating for every outlet. We ran this analysis separately because it allows repeated measures comparisons (there are no empty cells) and we wanted to see if it produced the same conclusions as the complete data set.</a:t>
            </a:r>
          </a:p>
          <a:p>
            <a:endParaRPr lang="en-US" sz="2000" i="1" dirty="0"/>
          </a:p>
          <a:p>
            <a:r>
              <a:rPr lang="en-US" sz="2000" i="1" dirty="0" smtClean="0"/>
              <a:t>In short, the conclusions are the same – the rankings here are identical to the previous version of this figure.</a:t>
            </a:r>
          </a:p>
          <a:p>
            <a:endParaRPr lang="en-US" sz="2000" i="1" dirty="0"/>
          </a:p>
          <a:p>
            <a:r>
              <a:rPr lang="en-US" sz="2000" i="1" dirty="0" smtClean="0"/>
              <a:t>The error bars are ±95% CI.</a:t>
            </a:r>
          </a:p>
          <a:p>
            <a:endParaRPr lang="en-US" sz="2000" i="1" dirty="0"/>
          </a:p>
        </p:txBody>
      </p:sp>
    </p:spTree>
    <p:extLst>
      <p:ext uri="{BB962C8B-B14F-4D97-AF65-F5344CB8AC3E}">
        <p14:creationId xmlns:p14="http://schemas.microsoft.com/office/powerpoint/2010/main" val="19961888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096612" y="3259874"/>
            <a:ext cx="12974176" cy="10186988"/>
            <a:chOff x="666750" y="2038144"/>
            <a:chExt cx="12974176" cy="10186988"/>
          </a:xfrm>
        </p:grpSpPr>
        <p:sp>
          <p:nvSpPr>
            <p:cNvPr id="3" name="TextBox 2"/>
            <p:cNvSpPr txBox="1"/>
            <p:nvPr/>
          </p:nvSpPr>
          <p:spPr>
            <a:xfrm>
              <a:off x="1179993" y="2038144"/>
              <a:ext cx="2213818" cy="461665"/>
            </a:xfrm>
            <a:prstGeom prst="rect">
              <a:avLst/>
            </a:prstGeom>
            <a:noFill/>
          </p:spPr>
          <p:txBody>
            <a:bodyPr wrap="square" rtlCol="0">
              <a:spAutoFit/>
            </a:bodyPr>
            <a:lstStyle/>
            <a:p>
              <a:r>
                <a:rPr lang="en-US" sz="2400" dirty="0" smtClean="0">
                  <a:latin typeface="Arial"/>
                  <a:cs typeface="Arial"/>
                </a:rPr>
                <a:t>(1) Guardian</a:t>
              </a:r>
              <a:endParaRPr lang="en-US" sz="2400" dirty="0">
                <a:latin typeface="Arial"/>
                <a:cs typeface="Arial"/>
              </a:endParaRPr>
            </a:p>
          </p:txBody>
        </p:sp>
        <p:sp>
          <p:nvSpPr>
            <p:cNvPr id="4" name="TextBox 3"/>
            <p:cNvSpPr txBox="1"/>
            <p:nvPr/>
          </p:nvSpPr>
          <p:spPr>
            <a:xfrm>
              <a:off x="4638626" y="2038144"/>
              <a:ext cx="2213818" cy="461665"/>
            </a:xfrm>
            <a:prstGeom prst="rect">
              <a:avLst/>
            </a:prstGeom>
            <a:noFill/>
          </p:spPr>
          <p:txBody>
            <a:bodyPr wrap="square" rtlCol="0">
              <a:spAutoFit/>
            </a:bodyPr>
            <a:lstStyle/>
            <a:p>
              <a:r>
                <a:rPr lang="en-US" sz="2400" dirty="0" smtClean="0">
                  <a:latin typeface="Arial"/>
                  <a:cs typeface="Arial"/>
                </a:rPr>
                <a:t>(2) BBC</a:t>
              </a:r>
              <a:endParaRPr lang="en-US" sz="2400" dirty="0">
                <a:latin typeface="Arial"/>
                <a:cs typeface="Arial"/>
              </a:endParaRPr>
            </a:p>
          </p:txBody>
        </p:sp>
        <p:sp>
          <p:nvSpPr>
            <p:cNvPr id="5" name="TextBox 4"/>
            <p:cNvSpPr txBox="1"/>
            <p:nvPr/>
          </p:nvSpPr>
          <p:spPr>
            <a:xfrm>
              <a:off x="7909330" y="2038144"/>
              <a:ext cx="2213818" cy="461665"/>
            </a:xfrm>
            <a:prstGeom prst="rect">
              <a:avLst/>
            </a:prstGeom>
            <a:noFill/>
          </p:spPr>
          <p:txBody>
            <a:bodyPr wrap="square" rtlCol="0">
              <a:spAutoFit/>
            </a:bodyPr>
            <a:lstStyle/>
            <a:p>
              <a:r>
                <a:rPr lang="en-US" sz="2400" dirty="0" smtClean="0">
                  <a:latin typeface="Arial"/>
                  <a:cs typeface="Arial"/>
                </a:rPr>
                <a:t>(3) Reuters</a:t>
              </a:r>
              <a:endParaRPr lang="en-US" sz="2400" dirty="0">
                <a:latin typeface="Arial"/>
                <a:cs typeface="Arial"/>
              </a:endParaRPr>
            </a:p>
          </p:txBody>
        </p:sp>
        <p:sp>
          <p:nvSpPr>
            <p:cNvPr id="6" name="TextBox 5"/>
            <p:cNvSpPr txBox="1"/>
            <p:nvPr/>
          </p:nvSpPr>
          <p:spPr>
            <a:xfrm>
              <a:off x="11147828" y="2038144"/>
              <a:ext cx="2493098" cy="461665"/>
            </a:xfrm>
            <a:prstGeom prst="rect">
              <a:avLst/>
            </a:prstGeom>
            <a:noFill/>
          </p:spPr>
          <p:txBody>
            <a:bodyPr wrap="square" rtlCol="0">
              <a:spAutoFit/>
            </a:bodyPr>
            <a:lstStyle/>
            <a:p>
              <a:r>
                <a:rPr lang="en-US" sz="2400" dirty="0" smtClean="0">
                  <a:latin typeface="Arial"/>
                  <a:cs typeface="Arial"/>
                </a:rPr>
                <a:t>(4) Independent</a:t>
              </a:r>
              <a:endParaRPr lang="en-US" sz="2400" dirty="0">
                <a:latin typeface="Arial"/>
                <a:cs typeface="Arial"/>
              </a:endParaRPr>
            </a:p>
          </p:txBody>
        </p:sp>
        <p:sp>
          <p:nvSpPr>
            <p:cNvPr id="7" name="TextBox 6"/>
            <p:cNvSpPr txBox="1"/>
            <p:nvPr/>
          </p:nvSpPr>
          <p:spPr>
            <a:xfrm>
              <a:off x="1215560" y="5390697"/>
              <a:ext cx="2213818" cy="461665"/>
            </a:xfrm>
            <a:prstGeom prst="rect">
              <a:avLst/>
            </a:prstGeom>
            <a:noFill/>
          </p:spPr>
          <p:txBody>
            <a:bodyPr wrap="square" rtlCol="0">
              <a:spAutoFit/>
            </a:bodyPr>
            <a:lstStyle/>
            <a:p>
              <a:r>
                <a:rPr lang="en-US" sz="2400" dirty="0" smtClean="0">
                  <a:latin typeface="Arial"/>
                  <a:cs typeface="Arial"/>
                </a:rPr>
                <a:t>(5) Ass. Press</a:t>
              </a:r>
              <a:endParaRPr lang="en-US" sz="2400" dirty="0">
                <a:latin typeface="Arial"/>
                <a:cs typeface="Arial"/>
              </a:endParaRPr>
            </a:p>
          </p:txBody>
        </p:sp>
        <p:sp>
          <p:nvSpPr>
            <p:cNvPr id="8" name="TextBox 7"/>
            <p:cNvSpPr txBox="1"/>
            <p:nvPr/>
          </p:nvSpPr>
          <p:spPr>
            <a:xfrm>
              <a:off x="4547330" y="5390697"/>
              <a:ext cx="2213818" cy="461665"/>
            </a:xfrm>
            <a:prstGeom prst="rect">
              <a:avLst/>
            </a:prstGeom>
            <a:noFill/>
          </p:spPr>
          <p:txBody>
            <a:bodyPr wrap="square" rtlCol="0">
              <a:spAutoFit/>
            </a:bodyPr>
            <a:lstStyle/>
            <a:p>
              <a:r>
                <a:rPr lang="en-US" sz="2400" dirty="0" smtClean="0">
                  <a:latin typeface="Arial"/>
                  <a:cs typeface="Arial"/>
                </a:rPr>
                <a:t>(6) Press Ass.</a:t>
              </a:r>
              <a:endParaRPr lang="en-US" sz="2400" dirty="0">
                <a:latin typeface="Arial"/>
                <a:cs typeface="Arial"/>
              </a:endParaRPr>
            </a:p>
          </p:txBody>
        </p:sp>
        <p:sp>
          <p:nvSpPr>
            <p:cNvPr id="9" name="TextBox 8"/>
            <p:cNvSpPr txBox="1"/>
            <p:nvPr/>
          </p:nvSpPr>
          <p:spPr>
            <a:xfrm>
              <a:off x="7909330" y="5390697"/>
              <a:ext cx="2213818" cy="461665"/>
            </a:xfrm>
            <a:prstGeom prst="rect">
              <a:avLst/>
            </a:prstGeom>
            <a:noFill/>
          </p:spPr>
          <p:txBody>
            <a:bodyPr wrap="square" rtlCol="0">
              <a:spAutoFit/>
            </a:bodyPr>
            <a:lstStyle/>
            <a:p>
              <a:r>
                <a:rPr lang="en-US" sz="2400" dirty="0" smtClean="0">
                  <a:latin typeface="Arial"/>
                  <a:cs typeface="Arial"/>
                </a:rPr>
                <a:t>(7) Times</a:t>
              </a:r>
              <a:endParaRPr lang="en-US" sz="2400" dirty="0">
                <a:latin typeface="Arial"/>
                <a:cs typeface="Arial"/>
              </a:endParaRPr>
            </a:p>
          </p:txBody>
        </p:sp>
        <p:sp>
          <p:nvSpPr>
            <p:cNvPr id="10" name="TextBox 9"/>
            <p:cNvSpPr txBox="1"/>
            <p:nvPr/>
          </p:nvSpPr>
          <p:spPr>
            <a:xfrm>
              <a:off x="11147828" y="5372322"/>
              <a:ext cx="2213818" cy="461665"/>
            </a:xfrm>
            <a:prstGeom prst="rect">
              <a:avLst/>
            </a:prstGeom>
            <a:noFill/>
          </p:spPr>
          <p:txBody>
            <a:bodyPr wrap="square" rtlCol="0">
              <a:spAutoFit/>
            </a:bodyPr>
            <a:lstStyle/>
            <a:p>
              <a:r>
                <a:rPr lang="en-US" sz="2400" dirty="0" smtClean="0">
                  <a:latin typeface="Arial"/>
                  <a:cs typeface="Arial"/>
                </a:rPr>
                <a:t>(8) Telegraph</a:t>
              </a:r>
              <a:endParaRPr lang="en-US" sz="2400" dirty="0">
                <a:latin typeface="Arial"/>
                <a:cs typeface="Arial"/>
              </a:endParaRPr>
            </a:p>
          </p:txBody>
        </p:sp>
        <p:sp>
          <p:nvSpPr>
            <p:cNvPr id="11" name="TextBox 10"/>
            <p:cNvSpPr txBox="1"/>
            <p:nvPr/>
          </p:nvSpPr>
          <p:spPr>
            <a:xfrm>
              <a:off x="1215560" y="8885927"/>
              <a:ext cx="2213818" cy="461665"/>
            </a:xfrm>
            <a:prstGeom prst="rect">
              <a:avLst/>
            </a:prstGeom>
            <a:noFill/>
          </p:spPr>
          <p:txBody>
            <a:bodyPr wrap="square" rtlCol="0">
              <a:spAutoFit/>
            </a:bodyPr>
            <a:lstStyle/>
            <a:p>
              <a:r>
                <a:rPr lang="en-US" sz="2400" dirty="0" smtClean="0">
                  <a:latin typeface="Arial"/>
                  <a:cs typeface="Arial"/>
                </a:rPr>
                <a:t>(9) Express</a:t>
              </a:r>
              <a:endParaRPr lang="en-US" sz="2400" dirty="0">
                <a:latin typeface="Arial"/>
                <a:cs typeface="Arial"/>
              </a:endParaRPr>
            </a:p>
          </p:txBody>
        </p:sp>
        <p:sp>
          <p:nvSpPr>
            <p:cNvPr id="12" name="TextBox 11"/>
            <p:cNvSpPr txBox="1"/>
            <p:nvPr/>
          </p:nvSpPr>
          <p:spPr>
            <a:xfrm>
              <a:off x="4547330" y="8905967"/>
              <a:ext cx="2213818" cy="461665"/>
            </a:xfrm>
            <a:prstGeom prst="rect">
              <a:avLst/>
            </a:prstGeom>
            <a:noFill/>
          </p:spPr>
          <p:txBody>
            <a:bodyPr wrap="square" rtlCol="0">
              <a:spAutoFit/>
            </a:bodyPr>
            <a:lstStyle/>
            <a:p>
              <a:r>
                <a:rPr lang="en-US" sz="2400" dirty="0" smtClean="0">
                  <a:latin typeface="Arial"/>
                  <a:cs typeface="Arial"/>
                </a:rPr>
                <a:t>(10) Daily Star</a:t>
              </a:r>
              <a:endParaRPr lang="en-US" sz="2400" dirty="0">
                <a:latin typeface="Arial"/>
                <a:cs typeface="Arial"/>
              </a:endParaRPr>
            </a:p>
          </p:txBody>
        </p:sp>
        <p:sp>
          <p:nvSpPr>
            <p:cNvPr id="13" name="TextBox 12"/>
            <p:cNvSpPr txBox="1"/>
            <p:nvPr/>
          </p:nvSpPr>
          <p:spPr>
            <a:xfrm>
              <a:off x="7799850" y="8885927"/>
              <a:ext cx="2213818" cy="461665"/>
            </a:xfrm>
            <a:prstGeom prst="rect">
              <a:avLst/>
            </a:prstGeom>
            <a:noFill/>
          </p:spPr>
          <p:txBody>
            <a:bodyPr wrap="square" rtlCol="0">
              <a:spAutoFit/>
            </a:bodyPr>
            <a:lstStyle/>
            <a:p>
              <a:r>
                <a:rPr lang="en-US" sz="2400" dirty="0" smtClean="0">
                  <a:latin typeface="Arial"/>
                  <a:cs typeface="Arial"/>
                </a:rPr>
                <a:t>(11) Sun</a:t>
              </a:r>
              <a:endParaRPr lang="en-US" sz="2400" dirty="0">
                <a:latin typeface="Arial"/>
                <a:cs typeface="Arial"/>
              </a:endParaRPr>
            </a:p>
          </p:txBody>
        </p:sp>
        <p:sp>
          <p:nvSpPr>
            <p:cNvPr id="14" name="TextBox 13"/>
            <p:cNvSpPr txBox="1"/>
            <p:nvPr/>
          </p:nvSpPr>
          <p:spPr>
            <a:xfrm>
              <a:off x="11038348" y="8885927"/>
              <a:ext cx="2213818" cy="461665"/>
            </a:xfrm>
            <a:prstGeom prst="rect">
              <a:avLst/>
            </a:prstGeom>
            <a:noFill/>
          </p:spPr>
          <p:txBody>
            <a:bodyPr wrap="square" rtlCol="0">
              <a:spAutoFit/>
            </a:bodyPr>
            <a:lstStyle/>
            <a:p>
              <a:r>
                <a:rPr lang="en-US" sz="2400" dirty="0" smtClean="0">
                  <a:latin typeface="Arial"/>
                  <a:cs typeface="Arial"/>
                </a:rPr>
                <a:t>(12) Daily Mail</a:t>
              </a:r>
              <a:endParaRPr lang="en-US" sz="2400" dirty="0">
                <a:latin typeface="Arial"/>
                <a:cs typeface="Arial"/>
              </a:endParaRPr>
            </a:p>
          </p:txBody>
        </p:sp>
        <p:graphicFrame>
          <p:nvGraphicFramePr>
            <p:cNvPr id="15" name="Chart 14"/>
            <p:cNvGraphicFramePr>
              <a:graphicFrameLocks/>
            </p:cNvGraphicFramePr>
            <p:nvPr>
              <p:extLst>
                <p:ext uri="{D42A27DB-BD31-4B8C-83A1-F6EECF244321}">
                  <p14:modId xmlns:p14="http://schemas.microsoft.com/office/powerpoint/2010/main" val="4003799250"/>
                </p:ext>
              </p:extLst>
            </p:nvPr>
          </p:nvGraphicFramePr>
          <p:xfrm>
            <a:off x="666750" y="2546350"/>
            <a:ext cx="2870200" cy="2857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p:cNvGraphicFramePr>
              <a:graphicFrameLocks/>
            </p:cNvGraphicFramePr>
            <p:nvPr>
              <p:extLst>
                <p:ext uri="{D42A27DB-BD31-4B8C-83A1-F6EECF244321}">
                  <p14:modId xmlns:p14="http://schemas.microsoft.com/office/powerpoint/2010/main" val="585251213"/>
                </p:ext>
              </p:extLst>
            </p:nvPr>
          </p:nvGraphicFramePr>
          <p:xfrm>
            <a:off x="4188468" y="2544844"/>
            <a:ext cx="2870200" cy="2857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p:cNvGraphicFramePr>
              <a:graphicFrameLocks/>
            </p:cNvGraphicFramePr>
            <p:nvPr>
              <p:extLst>
                <p:ext uri="{D42A27DB-BD31-4B8C-83A1-F6EECF244321}">
                  <p14:modId xmlns:p14="http://schemas.microsoft.com/office/powerpoint/2010/main" val="492353676"/>
                </p:ext>
              </p:extLst>
            </p:nvPr>
          </p:nvGraphicFramePr>
          <p:xfrm>
            <a:off x="7486650" y="2544844"/>
            <a:ext cx="2870200" cy="28575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p:cNvGraphicFramePr>
              <a:graphicFrameLocks/>
            </p:cNvGraphicFramePr>
            <p:nvPr>
              <p:extLst>
                <p:ext uri="{D42A27DB-BD31-4B8C-83A1-F6EECF244321}">
                  <p14:modId xmlns:p14="http://schemas.microsoft.com/office/powerpoint/2010/main" val="1760239887"/>
                </p:ext>
              </p:extLst>
            </p:nvPr>
          </p:nvGraphicFramePr>
          <p:xfrm>
            <a:off x="10770726" y="2544844"/>
            <a:ext cx="2870200" cy="28575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p:cNvGraphicFramePr>
              <a:graphicFrameLocks/>
            </p:cNvGraphicFramePr>
            <p:nvPr>
              <p:extLst>
                <p:ext uri="{D42A27DB-BD31-4B8C-83A1-F6EECF244321}">
                  <p14:modId xmlns:p14="http://schemas.microsoft.com/office/powerpoint/2010/main" val="4048271592"/>
                </p:ext>
              </p:extLst>
            </p:nvPr>
          </p:nvGraphicFramePr>
          <p:xfrm>
            <a:off x="666750" y="5852362"/>
            <a:ext cx="2870200" cy="28575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0" name="Chart 19"/>
            <p:cNvGraphicFramePr>
              <a:graphicFrameLocks/>
            </p:cNvGraphicFramePr>
            <p:nvPr>
              <p:extLst>
                <p:ext uri="{D42A27DB-BD31-4B8C-83A1-F6EECF244321}">
                  <p14:modId xmlns:p14="http://schemas.microsoft.com/office/powerpoint/2010/main" val="3306763409"/>
                </p:ext>
              </p:extLst>
            </p:nvPr>
          </p:nvGraphicFramePr>
          <p:xfrm>
            <a:off x="7486650" y="5852362"/>
            <a:ext cx="2870200" cy="28575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1" name="Chart 20"/>
            <p:cNvGraphicFramePr>
              <a:graphicFrameLocks/>
            </p:cNvGraphicFramePr>
            <p:nvPr>
              <p:extLst>
                <p:ext uri="{D42A27DB-BD31-4B8C-83A1-F6EECF244321}">
                  <p14:modId xmlns:p14="http://schemas.microsoft.com/office/powerpoint/2010/main" val="533206118"/>
                </p:ext>
              </p:extLst>
            </p:nvPr>
          </p:nvGraphicFramePr>
          <p:xfrm>
            <a:off x="10746684" y="5852362"/>
            <a:ext cx="2870200" cy="28575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2" name="Chart 21"/>
            <p:cNvGraphicFramePr>
              <a:graphicFrameLocks/>
            </p:cNvGraphicFramePr>
            <p:nvPr>
              <p:extLst>
                <p:ext uri="{D42A27DB-BD31-4B8C-83A1-F6EECF244321}">
                  <p14:modId xmlns:p14="http://schemas.microsoft.com/office/powerpoint/2010/main" val="736465866"/>
                </p:ext>
              </p:extLst>
            </p:nvPr>
          </p:nvGraphicFramePr>
          <p:xfrm>
            <a:off x="4188468" y="5852362"/>
            <a:ext cx="2870200" cy="28575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Chart 22"/>
            <p:cNvGraphicFramePr>
              <a:graphicFrameLocks/>
            </p:cNvGraphicFramePr>
            <p:nvPr>
              <p:extLst>
                <p:ext uri="{D42A27DB-BD31-4B8C-83A1-F6EECF244321}">
                  <p14:modId xmlns:p14="http://schemas.microsoft.com/office/powerpoint/2010/main" val="2296826052"/>
                </p:ext>
              </p:extLst>
            </p:nvPr>
          </p:nvGraphicFramePr>
          <p:xfrm>
            <a:off x="666750" y="9367632"/>
            <a:ext cx="2870200" cy="28575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4" name="Chart 23"/>
            <p:cNvGraphicFramePr>
              <a:graphicFrameLocks/>
            </p:cNvGraphicFramePr>
            <p:nvPr>
              <p:extLst>
                <p:ext uri="{D42A27DB-BD31-4B8C-83A1-F6EECF244321}">
                  <p14:modId xmlns:p14="http://schemas.microsoft.com/office/powerpoint/2010/main" val="637236885"/>
                </p:ext>
              </p:extLst>
            </p:nvPr>
          </p:nvGraphicFramePr>
          <p:xfrm>
            <a:off x="4188468" y="9367632"/>
            <a:ext cx="2870200" cy="28575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5" name="Chart 24"/>
            <p:cNvGraphicFramePr>
              <a:graphicFrameLocks/>
            </p:cNvGraphicFramePr>
            <p:nvPr>
              <p:extLst>
                <p:ext uri="{D42A27DB-BD31-4B8C-83A1-F6EECF244321}">
                  <p14:modId xmlns:p14="http://schemas.microsoft.com/office/powerpoint/2010/main" val="3527734077"/>
                </p:ext>
              </p:extLst>
            </p:nvPr>
          </p:nvGraphicFramePr>
          <p:xfrm>
            <a:off x="7486650" y="9367632"/>
            <a:ext cx="2870200" cy="28575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6" name="Chart 25"/>
            <p:cNvGraphicFramePr>
              <a:graphicFrameLocks/>
            </p:cNvGraphicFramePr>
            <p:nvPr>
              <p:extLst>
                <p:ext uri="{D42A27DB-BD31-4B8C-83A1-F6EECF244321}">
                  <p14:modId xmlns:p14="http://schemas.microsoft.com/office/powerpoint/2010/main" val="4223348830"/>
                </p:ext>
              </p:extLst>
            </p:nvPr>
          </p:nvGraphicFramePr>
          <p:xfrm>
            <a:off x="10770726" y="9367632"/>
            <a:ext cx="2870200" cy="2857500"/>
          </p:xfrm>
          <a:graphic>
            <a:graphicData uri="http://schemas.openxmlformats.org/drawingml/2006/chart">
              <c:chart xmlns:c="http://schemas.openxmlformats.org/drawingml/2006/chart" xmlns:r="http://schemas.openxmlformats.org/officeDocument/2006/relationships" r:id="rId13"/>
            </a:graphicData>
          </a:graphic>
        </p:graphicFrame>
      </p:grpSp>
      <p:sp>
        <p:nvSpPr>
          <p:cNvPr id="28" name="TextBox 27"/>
          <p:cNvSpPr txBox="1"/>
          <p:nvPr/>
        </p:nvSpPr>
        <p:spPr>
          <a:xfrm>
            <a:off x="5191583" y="154261"/>
            <a:ext cx="12143405" cy="2616101"/>
          </a:xfrm>
          <a:prstGeom prst="rect">
            <a:avLst/>
          </a:prstGeom>
          <a:solidFill>
            <a:schemeClr val="tx1"/>
          </a:solidFill>
        </p:spPr>
        <p:txBody>
          <a:bodyPr wrap="square" rtlCol="0">
            <a:spAutoFit/>
          </a:bodyPr>
          <a:lstStyle/>
          <a:p>
            <a:pPr algn="ctr"/>
            <a:r>
              <a:rPr lang="en-US" b="1" dirty="0" smtClean="0">
                <a:solidFill>
                  <a:schemeClr val="bg1"/>
                </a:solidFill>
              </a:rPr>
              <a:t>Percent distributions of satisfaction ratings for science journalism in major UK newspapers (+BBC)</a:t>
            </a:r>
          </a:p>
          <a:p>
            <a:pPr algn="ctr"/>
            <a:r>
              <a:rPr lang="en-US" b="1" dirty="0" smtClean="0">
                <a:solidFill>
                  <a:schemeClr val="bg1"/>
                </a:solidFill>
              </a:rPr>
              <a:t>(only the 128 participants who provided a rating for every outlet)</a:t>
            </a:r>
            <a:endParaRPr lang="en-US" b="1" dirty="0">
              <a:solidFill>
                <a:schemeClr val="bg1"/>
              </a:solidFill>
            </a:endParaRPr>
          </a:p>
        </p:txBody>
      </p:sp>
      <p:sp>
        <p:nvSpPr>
          <p:cNvPr id="29" name="TextBox 28"/>
          <p:cNvSpPr txBox="1"/>
          <p:nvPr/>
        </p:nvSpPr>
        <p:spPr>
          <a:xfrm>
            <a:off x="15808709" y="4296297"/>
            <a:ext cx="5219435" cy="4326401"/>
          </a:xfrm>
          <a:prstGeom prst="rect">
            <a:avLst/>
          </a:prstGeom>
          <a:noFill/>
        </p:spPr>
        <p:txBody>
          <a:bodyPr wrap="square" rtlCol="0">
            <a:noAutofit/>
          </a:bodyPr>
          <a:lstStyle/>
          <a:p>
            <a:r>
              <a:rPr lang="en-US" sz="2000" i="1" dirty="0" smtClean="0"/>
              <a:t>A more detailed look at the distribution of ratings for each news outlet, including percent ratings (grey triangles) and cumulative percentages (white squares)</a:t>
            </a:r>
          </a:p>
          <a:p>
            <a:endParaRPr lang="en-US" sz="2000" i="1" dirty="0"/>
          </a:p>
          <a:p>
            <a:r>
              <a:rPr lang="en-US" sz="2000" i="1" dirty="0" smtClean="0"/>
              <a:t>Again, data is for the 128 subjects who gave a rating for every news outlet.</a:t>
            </a:r>
          </a:p>
          <a:p>
            <a:endParaRPr lang="en-US" sz="2000" i="1" dirty="0" smtClean="0"/>
          </a:p>
          <a:p>
            <a:r>
              <a:rPr lang="en-US" sz="2000" i="1" dirty="0" smtClean="0"/>
              <a:t>As with the previous version of this figure, panels are ranked in terms of the mean rating, from upper left to bottom right. Note the very different pattern for the Guardian compared with the Daily Mail.</a:t>
            </a:r>
          </a:p>
          <a:p>
            <a:endParaRPr lang="en-US" sz="2000" i="1" dirty="0"/>
          </a:p>
          <a:p>
            <a:endParaRPr lang="en-US" sz="2000" i="1" dirty="0"/>
          </a:p>
        </p:txBody>
      </p:sp>
    </p:spTree>
    <p:extLst>
      <p:ext uri="{BB962C8B-B14F-4D97-AF65-F5344CB8AC3E}">
        <p14:creationId xmlns:p14="http://schemas.microsoft.com/office/powerpoint/2010/main" val="19961888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799895" y="4711304"/>
            <a:ext cx="6015566" cy="5477934"/>
            <a:chOff x="4158278" y="4461933"/>
            <a:chExt cx="6015566" cy="5477934"/>
          </a:xfrm>
        </p:grpSpPr>
        <p:graphicFrame>
          <p:nvGraphicFramePr>
            <p:cNvPr id="4" name="Chart 3"/>
            <p:cNvGraphicFramePr>
              <a:graphicFrameLocks/>
            </p:cNvGraphicFramePr>
            <p:nvPr>
              <p:extLst>
                <p:ext uri="{D42A27DB-BD31-4B8C-83A1-F6EECF244321}">
                  <p14:modId xmlns:p14="http://schemas.microsoft.com/office/powerpoint/2010/main" val="2352722372"/>
                </p:ext>
              </p:extLst>
            </p:nvPr>
          </p:nvGraphicFramePr>
          <p:xfrm>
            <a:off x="4158278" y="4461933"/>
            <a:ext cx="6015566" cy="5477934"/>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p:cNvCxnSpPr/>
            <p:nvPr/>
          </p:nvCxnSpPr>
          <p:spPr>
            <a:xfrm>
              <a:off x="6757987" y="8045055"/>
              <a:ext cx="252413" cy="3619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280393" y="8287610"/>
              <a:ext cx="923237" cy="307777"/>
            </a:xfrm>
            <a:prstGeom prst="rect">
              <a:avLst/>
            </a:prstGeom>
            <a:noFill/>
          </p:spPr>
          <p:txBody>
            <a:bodyPr wrap="none" rtlCol="0">
              <a:spAutoFit/>
            </a:bodyPr>
            <a:lstStyle/>
            <a:p>
              <a:r>
                <a:rPr lang="en-US" sz="1400" dirty="0" smtClean="0">
                  <a:latin typeface="Arial"/>
                  <a:cs typeface="Arial"/>
                </a:rPr>
                <a:t>Guardian</a:t>
              </a:r>
              <a:endParaRPr lang="en-US" sz="1400" dirty="0">
                <a:latin typeface="Arial"/>
                <a:cs typeface="Arial"/>
              </a:endParaRPr>
            </a:p>
          </p:txBody>
        </p:sp>
        <p:sp>
          <p:nvSpPr>
            <p:cNvPr id="7" name="TextBox 6"/>
            <p:cNvSpPr txBox="1"/>
            <p:nvPr/>
          </p:nvSpPr>
          <p:spPr>
            <a:xfrm>
              <a:off x="7799895" y="7737278"/>
              <a:ext cx="553820" cy="307777"/>
            </a:xfrm>
            <a:prstGeom prst="rect">
              <a:avLst/>
            </a:prstGeom>
            <a:noFill/>
          </p:spPr>
          <p:txBody>
            <a:bodyPr wrap="none" rtlCol="0">
              <a:spAutoFit/>
            </a:bodyPr>
            <a:lstStyle/>
            <a:p>
              <a:r>
                <a:rPr lang="en-US" sz="1400" dirty="0" smtClean="0">
                  <a:latin typeface="Arial"/>
                  <a:cs typeface="Arial"/>
                </a:rPr>
                <a:t>BBC</a:t>
              </a:r>
              <a:endParaRPr lang="en-US" sz="1400" dirty="0">
                <a:latin typeface="Arial"/>
                <a:cs typeface="Arial"/>
              </a:endParaRPr>
            </a:p>
          </p:txBody>
        </p:sp>
        <p:sp>
          <p:nvSpPr>
            <p:cNvPr id="8" name="TextBox 7"/>
            <p:cNvSpPr txBox="1"/>
            <p:nvPr/>
          </p:nvSpPr>
          <p:spPr>
            <a:xfrm>
              <a:off x="6614955" y="8360655"/>
              <a:ext cx="1184940" cy="307777"/>
            </a:xfrm>
            <a:prstGeom prst="rect">
              <a:avLst/>
            </a:prstGeom>
            <a:noFill/>
          </p:spPr>
          <p:txBody>
            <a:bodyPr wrap="none" rtlCol="0">
              <a:spAutoFit/>
            </a:bodyPr>
            <a:lstStyle/>
            <a:p>
              <a:r>
                <a:rPr lang="en-US" sz="1400" dirty="0" smtClean="0">
                  <a:latin typeface="Arial"/>
                  <a:cs typeface="Arial"/>
                </a:rPr>
                <a:t>Independent</a:t>
              </a:r>
              <a:endParaRPr lang="en-US" sz="1400" dirty="0">
                <a:latin typeface="Arial"/>
                <a:cs typeface="Arial"/>
              </a:endParaRPr>
            </a:p>
          </p:txBody>
        </p:sp>
        <p:cxnSp>
          <p:nvCxnSpPr>
            <p:cNvPr id="9" name="Straight Connector 8"/>
            <p:cNvCxnSpPr/>
            <p:nvPr/>
          </p:nvCxnSpPr>
          <p:spPr>
            <a:xfrm flipH="1">
              <a:off x="6537333" y="8368905"/>
              <a:ext cx="1" cy="3348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135552" y="8651533"/>
              <a:ext cx="813306" cy="307777"/>
            </a:xfrm>
            <a:prstGeom prst="rect">
              <a:avLst/>
            </a:prstGeom>
            <a:noFill/>
          </p:spPr>
          <p:txBody>
            <a:bodyPr wrap="none" rtlCol="0">
              <a:spAutoFit/>
            </a:bodyPr>
            <a:lstStyle/>
            <a:p>
              <a:r>
                <a:rPr lang="en-US" sz="1400" dirty="0" smtClean="0">
                  <a:latin typeface="Arial"/>
                  <a:cs typeface="Arial"/>
                </a:rPr>
                <a:t>Reuters</a:t>
              </a:r>
              <a:endParaRPr lang="en-US" sz="1400" dirty="0">
                <a:latin typeface="Arial"/>
                <a:cs typeface="Arial"/>
              </a:endParaRPr>
            </a:p>
          </p:txBody>
        </p:sp>
        <p:sp>
          <p:nvSpPr>
            <p:cNvPr id="11" name="TextBox 10"/>
            <p:cNvSpPr txBox="1"/>
            <p:nvPr/>
          </p:nvSpPr>
          <p:spPr>
            <a:xfrm>
              <a:off x="6418796" y="7458503"/>
              <a:ext cx="666731" cy="307777"/>
            </a:xfrm>
            <a:prstGeom prst="rect">
              <a:avLst/>
            </a:prstGeom>
            <a:noFill/>
          </p:spPr>
          <p:txBody>
            <a:bodyPr wrap="none" rtlCol="0">
              <a:spAutoFit/>
            </a:bodyPr>
            <a:lstStyle/>
            <a:p>
              <a:r>
                <a:rPr lang="en-US" sz="1400" dirty="0" smtClean="0">
                  <a:latin typeface="Arial"/>
                  <a:cs typeface="Arial"/>
                </a:rPr>
                <a:t>Times</a:t>
              </a:r>
              <a:endParaRPr lang="en-US" sz="1400" dirty="0">
                <a:latin typeface="Arial"/>
                <a:cs typeface="Arial"/>
              </a:endParaRPr>
            </a:p>
          </p:txBody>
        </p:sp>
        <p:sp>
          <p:nvSpPr>
            <p:cNvPr id="12" name="TextBox 11"/>
            <p:cNvSpPr txBox="1"/>
            <p:nvPr/>
          </p:nvSpPr>
          <p:spPr>
            <a:xfrm>
              <a:off x="5930378" y="7142494"/>
              <a:ext cx="973206" cy="307777"/>
            </a:xfrm>
            <a:prstGeom prst="rect">
              <a:avLst/>
            </a:prstGeom>
            <a:noFill/>
          </p:spPr>
          <p:txBody>
            <a:bodyPr wrap="none" rtlCol="0">
              <a:spAutoFit/>
            </a:bodyPr>
            <a:lstStyle/>
            <a:p>
              <a:r>
                <a:rPr lang="en-US" sz="1400" dirty="0" smtClean="0">
                  <a:latin typeface="Arial"/>
                  <a:cs typeface="Arial"/>
                </a:rPr>
                <a:t>Telegraph</a:t>
              </a:r>
              <a:endParaRPr lang="en-US" sz="1400" dirty="0">
                <a:latin typeface="Arial"/>
                <a:cs typeface="Arial"/>
              </a:endParaRPr>
            </a:p>
          </p:txBody>
        </p:sp>
        <p:sp>
          <p:nvSpPr>
            <p:cNvPr id="13" name="TextBox 12"/>
            <p:cNvSpPr txBox="1"/>
            <p:nvPr/>
          </p:nvSpPr>
          <p:spPr>
            <a:xfrm>
              <a:off x="5646136" y="7796546"/>
              <a:ext cx="420921" cy="307777"/>
            </a:xfrm>
            <a:prstGeom prst="rect">
              <a:avLst/>
            </a:prstGeom>
            <a:noFill/>
          </p:spPr>
          <p:txBody>
            <a:bodyPr wrap="none" rtlCol="0">
              <a:spAutoFit/>
            </a:bodyPr>
            <a:lstStyle/>
            <a:p>
              <a:r>
                <a:rPr lang="en-US" sz="1400" dirty="0" smtClean="0">
                  <a:latin typeface="Arial"/>
                  <a:cs typeface="Arial"/>
                </a:rPr>
                <a:t>AP</a:t>
              </a:r>
              <a:endParaRPr lang="en-US" sz="1400" dirty="0">
                <a:latin typeface="Arial"/>
                <a:cs typeface="Arial"/>
              </a:endParaRPr>
            </a:p>
          </p:txBody>
        </p:sp>
        <p:cxnSp>
          <p:nvCxnSpPr>
            <p:cNvPr id="14" name="Straight Connector 13"/>
            <p:cNvCxnSpPr/>
            <p:nvPr/>
          </p:nvCxnSpPr>
          <p:spPr>
            <a:xfrm>
              <a:off x="5913963" y="8053126"/>
              <a:ext cx="140781" cy="1809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588075" y="8433017"/>
              <a:ext cx="402674" cy="307777"/>
            </a:xfrm>
            <a:prstGeom prst="rect">
              <a:avLst/>
            </a:prstGeom>
            <a:noFill/>
          </p:spPr>
          <p:txBody>
            <a:bodyPr wrap="none" rtlCol="0">
              <a:spAutoFit/>
            </a:bodyPr>
            <a:lstStyle/>
            <a:p>
              <a:r>
                <a:rPr lang="en-US" sz="1400" dirty="0" smtClean="0">
                  <a:latin typeface="Arial"/>
                  <a:cs typeface="Arial"/>
                </a:rPr>
                <a:t>PA</a:t>
              </a:r>
              <a:endParaRPr lang="en-US" sz="1400" dirty="0">
                <a:latin typeface="Arial"/>
                <a:cs typeface="Arial"/>
              </a:endParaRPr>
            </a:p>
          </p:txBody>
        </p:sp>
        <p:sp>
          <p:nvSpPr>
            <p:cNvPr id="16" name="TextBox 15"/>
            <p:cNvSpPr txBox="1"/>
            <p:nvPr/>
          </p:nvSpPr>
          <p:spPr>
            <a:xfrm>
              <a:off x="5558436" y="5441389"/>
              <a:ext cx="962774" cy="307777"/>
            </a:xfrm>
            <a:prstGeom prst="rect">
              <a:avLst/>
            </a:prstGeom>
            <a:noFill/>
          </p:spPr>
          <p:txBody>
            <a:bodyPr wrap="none" rtlCol="0">
              <a:spAutoFit/>
            </a:bodyPr>
            <a:lstStyle/>
            <a:p>
              <a:r>
                <a:rPr lang="en-US" sz="1400" dirty="0" smtClean="0">
                  <a:latin typeface="Arial"/>
                  <a:cs typeface="Arial"/>
                </a:rPr>
                <a:t>Daily Mail</a:t>
              </a:r>
              <a:endParaRPr lang="en-US" sz="1400" dirty="0">
                <a:latin typeface="Arial"/>
                <a:cs typeface="Arial"/>
              </a:endParaRPr>
            </a:p>
          </p:txBody>
        </p:sp>
        <p:cxnSp>
          <p:nvCxnSpPr>
            <p:cNvPr id="17" name="Straight Connector 16"/>
            <p:cNvCxnSpPr/>
            <p:nvPr/>
          </p:nvCxnSpPr>
          <p:spPr>
            <a:xfrm flipV="1">
              <a:off x="5379802" y="5643729"/>
              <a:ext cx="226562" cy="8850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61797" y="5979486"/>
              <a:ext cx="30918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631438" y="5802084"/>
              <a:ext cx="504114" cy="307777"/>
            </a:xfrm>
            <a:prstGeom prst="rect">
              <a:avLst/>
            </a:prstGeom>
            <a:noFill/>
          </p:spPr>
          <p:txBody>
            <a:bodyPr wrap="none" rtlCol="0">
              <a:spAutoFit/>
            </a:bodyPr>
            <a:lstStyle/>
            <a:p>
              <a:r>
                <a:rPr lang="en-US" sz="1400" dirty="0" smtClean="0">
                  <a:latin typeface="Arial"/>
                  <a:cs typeface="Arial"/>
                </a:rPr>
                <a:t>Sun</a:t>
              </a:r>
              <a:endParaRPr lang="en-US" sz="1400" dirty="0">
                <a:latin typeface="Arial"/>
                <a:cs typeface="Arial"/>
              </a:endParaRPr>
            </a:p>
          </p:txBody>
        </p:sp>
        <p:cxnSp>
          <p:nvCxnSpPr>
            <p:cNvPr id="20" name="Straight Connector 19"/>
            <p:cNvCxnSpPr/>
            <p:nvPr/>
          </p:nvCxnSpPr>
          <p:spPr>
            <a:xfrm>
              <a:off x="5296094" y="6306214"/>
              <a:ext cx="31314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554207" y="6126924"/>
              <a:ext cx="966931" cy="307777"/>
            </a:xfrm>
            <a:prstGeom prst="rect">
              <a:avLst/>
            </a:prstGeom>
            <a:noFill/>
          </p:spPr>
          <p:txBody>
            <a:bodyPr wrap="none" rtlCol="0">
              <a:spAutoFit/>
            </a:bodyPr>
            <a:lstStyle/>
            <a:p>
              <a:r>
                <a:rPr lang="en-US" sz="1400" dirty="0" smtClean="0">
                  <a:latin typeface="Arial"/>
                  <a:cs typeface="Arial"/>
                </a:rPr>
                <a:t>Daily Star</a:t>
              </a:r>
              <a:endParaRPr lang="en-US" sz="1400" dirty="0">
                <a:latin typeface="Arial"/>
                <a:cs typeface="Arial"/>
              </a:endParaRPr>
            </a:p>
          </p:txBody>
        </p:sp>
        <p:sp>
          <p:nvSpPr>
            <p:cNvPr id="22" name="TextBox 21"/>
            <p:cNvSpPr txBox="1"/>
            <p:nvPr/>
          </p:nvSpPr>
          <p:spPr>
            <a:xfrm>
              <a:off x="5370082" y="6468667"/>
              <a:ext cx="833206" cy="307777"/>
            </a:xfrm>
            <a:prstGeom prst="rect">
              <a:avLst/>
            </a:prstGeom>
            <a:noFill/>
          </p:spPr>
          <p:txBody>
            <a:bodyPr wrap="none" rtlCol="0">
              <a:spAutoFit/>
            </a:bodyPr>
            <a:lstStyle/>
            <a:p>
              <a:r>
                <a:rPr lang="en-US" sz="1400" dirty="0" smtClean="0">
                  <a:latin typeface="Arial"/>
                  <a:cs typeface="Arial"/>
                </a:rPr>
                <a:t>Express</a:t>
              </a:r>
              <a:endParaRPr lang="en-US" sz="1400" dirty="0">
                <a:latin typeface="Arial"/>
                <a:cs typeface="Arial"/>
              </a:endParaRPr>
            </a:p>
          </p:txBody>
        </p:sp>
      </p:grpSp>
      <p:sp>
        <p:nvSpPr>
          <p:cNvPr id="23" name="TextBox 22"/>
          <p:cNvSpPr txBox="1"/>
          <p:nvPr/>
        </p:nvSpPr>
        <p:spPr>
          <a:xfrm>
            <a:off x="5191584" y="154261"/>
            <a:ext cx="10316324" cy="3247043"/>
          </a:xfrm>
          <a:prstGeom prst="rect">
            <a:avLst/>
          </a:prstGeom>
          <a:solidFill>
            <a:schemeClr val="tx1"/>
          </a:solidFill>
        </p:spPr>
        <p:txBody>
          <a:bodyPr wrap="square" rtlCol="0">
            <a:spAutoFit/>
          </a:bodyPr>
          <a:lstStyle/>
          <a:p>
            <a:pPr algn="ctr"/>
            <a:r>
              <a:rPr lang="en-US" b="1" dirty="0" smtClean="0">
                <a:solidFill>
                  <a:schemeClr val="bg1"/>
                </a:solidFill>
              </a:rPr>
              <a:t>Percent satisfactions ratings of science reporting in major UK newspapers (+BBC), ignoring neutral responses</a:t>
            </a:r>
          </a:p>
          <a:p>
            <a:pPr algn="ctr"/>
            <a:r>
              <a:rPr lang="en-US" b="1" dirty="0" smtClean="0">
                <a:solidFill>
                  <a:schemeClr val="bg1"/>
                </a:solidFill>
              </a:rPr>
              <a:t>(only the 128 participants who provided a rating for every outlet)</a:t>
            </a:r>
            <a:endParaRPr lang="en-US" b="1" dirty="0">
              <a:solidFill>
                <a:schemeClr val="bg1"/>
              </a:solidFill>
            </a:endParaRPr>
          </a:p>
        </p:txBody>
      </p:sp>
      <p:sp>
        <p:nvSpPr>
          <p:cNvPr id="24" name="TextBox 23"/>
          <p:cNvSpPr txBox="1"/>
          <p:nvPr/>
        </p:nvSpPr>
        <p:spPr>
          <a:xfrm>
            <a:off x="15808709" y="4296297"/>
            <a:ext cx="5219435" cy="4326401"/>
          </a:xfrm>
          <a:prstGeom prst="rect">
            <a:avLst/>
          </a:prstGeom>
          <a:noFill/>
        </p:spPr>
        <p:txBody>
          <a:bodyPr wrap="square" rtlCol="0">
            <a:noAutofit/>
          </a:bodyPr>
          <a:lstStyle/>
          <a:p>
            <a:r>
              <a:rPr lang="en-US" sz="2000" i="1" dirty="0" smtClean="0"/>
              <a:t>A more succinct way of looking at the satisfaction ratings, providing a graphical comparison of the different outlets – but for the 128 subjects who gave a rating for every outlet. </a:t>
            </a:r>
          </a:p>
          <a:p>
            <a:endParaRPr lang="en-US" sz="2000" i="1" dirty="0"/>
          </a:p>
          <a:p>
            <a:r>
              <a:rPr lang="en-US" sz="2000" i="1" dirty="0" smtClean="0"/>
              <a:t>The overall pattern is identical to the previous figure.</a:t>
            </a:r>
          </a:p>
          <a:p>
            <a:endParaRPr lang="en-US" sz="2000" i="1" dirty="0"/>
          </a:p>
          <a:p>
            <a:r>
              <a:rPr lang="en-US" sz="2000" i="1" dirty="0" smtClean="0"/>
              <a:t>We collapsed the ratings for satisfied / very satisfied, and for dissatisfied / very dissatisfied. Responses in category 3 (neither satisfied nor dissatisfied) were ignored.</a:t>
            </a:r>
          </a:p>
        </p:txBody>
      </p:sp>
    </p:spTree>
    <p:extLst>
      <p:ext uri="{BB962C8B-B14F-4D97-AF65-F5344CB8AC3E}">
        <p14:creationId xmlns:p14="http://schemas.microsoft.com/office/powerpoint/2010/main" val="19961888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812938839"/>
              </p:ext>
            </p:extLst>
          </p:nvPr>
        </p:nvGraphicFramePr>
        <p:xfrm>
          <a:off x="1619011" y="3166762"/>
          <a:ext cx="18821400" cy="5283200"/>
        </p:xfrm>
        <a:graphic>
          <a:graphicData uri="http://schemas.openxmlformats.org/presentationml/2006/ole">
            <mc:AlternateContent xmlns:mc="http://schemas.openxmlformats.org/markup-compatibility/2006">
              <mc:Choice xmlns:v="urn:schemas-microsoft-com:vml" Requires="v">
                <p:oleObj spid="_x0000_s3189" name="Document" r:id="rId4" imgW="9410700" imgH="2641600" progId="Word.Document.12">
                  <p:embed/>
                </p:oleObj>
              </mc:Choice>
              <mc:Fallback>
                <p:oleObj name="Document" r:id="rId4" imgW="9410700" imgH="2641600" progId="Word.Document.12">
                  <p:embed/>
                  <p:pic>
                    <p:nvPicPr>
                      <p:cNvPr id="0" name=""/>
                      <p:cNvPicPr/>
                      <p:nvPr/>
                    </p:nvPicPr>
                    <p:blipFill>
                      <a:blip r:embed="rId5"/>
                      <a:stretch>
                        <a:fillRect/>
                      </a:stretch>
                    </p:blipFill>
                    <p:spPr>
                      <a:xfrm>
                        <a:off x="1619011" y="3166762"/>
                        <a:ext cx="18821400" cy="5283200"/>
                      </a:xfrm>
                      <a:prstGeom prst="rect">
                        <a:avLst/>
                      </a:prstGeom>
                    </p:spPr>
                  </p:pic>
                </p:oleObj>
              </mc:Fallback>
            </mc:AlternateContent>
          </a:graphicData>
        </a:graphic>
      </p:graphicFrame>
      <p:sp>
        <p:nvSpPr>
          <p:cNvPr id="3" name="TextBox 2"/>
          <p:cNvSpPr txBox="1"/>
          <p:nvPr/>
        </p:nvSpPr>
        <p:spPr>
          <a:xfrm>
            <a:off x="5191583" y="154261"/>
            <a:ext cx="12856413" cy="2616101"/>
          </a:xfrm>
          <a:prstGeom prst="rect">
            <a:avLst/>
          </a:prstGeom>
          <a:solidFill>
            <a:schemeClr val="tx1"/>
          </a:solidFill>
        </p:spPr>
        <p:txBody>
          <a:bodyPr wrap="square" rtlCol="0">
            <a:spAutoFit/>
          </a:bodyPr>
          <a:lstStyle/>
          <a:p>
            <a:pPr algn="ctr"/>
            <a:r>
              <a:rPr lang="en-US" b="1" dirty="0" smtClean="0">
                <a:solidFill>
                  <a:schemeClr val="bg1"/>
                </a:solidFill>
              </a:rPr>
              <a:t>Relative difference in satisfaction ratings for the outlets along the top relative to those in the far left column</a:t>
            </a:r>
          </a:p>
          <a:p>
            <a:pPr algn="ctr"/>
            <a:r>
              <a:rPr lang="en-US" b="1" dirty="0" smtClean="0">
                <a:solidFill>
                  <a:schemeClr val="bg1"/>
                </a:solidFill>
              </a:rPr>
              <a:t>(only the 128 participants who provided a rating for every outlet )</a:t>
            </a:r>
            <a:endParaRPr lang="en-US" b="1" dirty="0">
              <a:solidFill>
                <a:schemeClr val="bg1"/>
              </a:solidFill>
            </a:endParaRPr>
          </a:p>
        </p:txBody>
      </p:sp>
      <p:sp>
        <p:nvSpPr>
          <p:cNvPr id="4" name="TextBox 3"/>
          <p:cNvSpPr txBox="1"/>
          <p:nvPr/>
        </p:nvSpPr>
        <p:spPr>
          <a:xfrm>
            <a:off x="6517333" y="8481391"/>
            <a:ext cx="9614456" cy="5494227"/>
          </a:xfrm>
          <a:prstGeom prst="rect">
            <a:avLst/>
          </a:prstGeom>
          <a:noFill/>
        </p:spPr>
        <p:txBody>
          <a:bodyPr wrap="square" rtlCol="0">
            <a:noAutofit/>
          </a:bodyPr>
          <a:lstStyle/>
          <a:p>
            <a:r>
              <a:rPr lang="en-US" sz="2000" i="1" dirty="0" smtClean="0"/>
              <a:t>As with the previous table, this one shows the relative difference in satisfaction ratings (%) for outlets along the top, compared with the outlets down the far left column. The outlets are ranked along the top from left-to-right according to the mean ratings, from highest (Guardian) to lowest (Daily Mail). Values in the far-left column are ranked from best to worst (top-to-bottom).</a:t>
            </a:r>
          </a:p>
          <a:p>
            <a:endParaRPr lang="en-US" sz="2000" i="1" dirty="0"/>
          </a:p>
          <a:p>
            <a:r>
              <a:rPr lang="en-US" sz="2000" i="1" dirty="0" smtClean="0"/>
              <a:t>The only difference between this table and the previous one is that this one is limited to the 128 subjects who gave a response for every outlet, therefore we can do repeated measures analysis (which is potentially more sensitive, despite the smaller N)</a:t>
            </a:r>
          </a:p>
          <a:p>
            <a:endParaRPr lang="en-US" sz="2000" i="1" dirty="0"/>
          </a:p>
          <a:p>
            <a:r>
              <a:rPr lang="en-US" sz="2000" i="1" dirty="0" smtClean="0"/>
              <a:t>So this time we ran 66 paired t-tests, with </a:t>
            </a:r>
            <a:r>
              <a:rPr lang="en-US" sz="2000" i="1" dirty="0" err="1"/>
              <a:t>B</a:t>
            </a:r>
            <a:r>
              <a:rPr lang="en-US" sz="2000" i="1" dirty="0" err="1" smtClean="0"/>
              <a:t>onferonni</a:t>
            </a:r>
            <a:r>
              <a:rPr lang="en-US" sz="2000" i="1" dirty="0" smtClean="0"/>
              <a:t>-corrected alpha set at a value of .05 / 66 comparisons = .00076. Values with asterisks were significantly different at this corrected level.</a:t>
            </a:r>
          </a:p>
          <a:p>
            <a:endParaRPr lang="en-US" sz="2000" i="1" dirty="0"/>
          </a:p>
          <a:p>
            <a:r>
              <a:rPr lang="en-US" sz="2000" i="1" dirty="0" smtClean="0"/>
              <a:t>It appears to be more sensitive that the permutations tests (not surprisingly), showing that Guardian is now significantly higher in rating than all other outlets.</a:t>
            </a:r>
          </a:p>
        </p:txBody>
      </p:sp>
    </p:spTree>
    <p:extLst>
      <p:ext uri="{BB962C8B-B14F-4D97-AF65-F5344CB8AC3E}">
        <p14:creationId xmlns:p14="http://schemas.microsoft.com/office/powerpoint/2010/main" val="19961888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908646482"/>
              </p:ext>
            </p:extLst>
          </p:nvPr>
        </p:nvGraphicFramePr>
        <p:xfrm>
          <a:off x="1323910" y="1246082"/>
          <a:ext cx="18821400" cy="4495800"/>
        </p:xfrm>
        <a:graphic>
          <a:graphicData uri="http://schemas.openxmlformats.org/presentationml/2006/ole">
            <mc:AlternateContent xmlns:mc="http://schemas.openxmlformats.org/markup-compatibility/2006">
              <mc:Choice xmlns:v="urn:schemas-microsoft-com:vml" Requires="v">
                <p:oleObj spid="_x0000_s14441" name="Document" r:id="rId4" imgW="9410700" imgH="2247900" progId="Word.Document.12">
                  <p:embed/>
                </p:oleObj>
              </mc:Choice>
              <mc:Fallback>
                <p:oleObj name="Document" r:id="rId4" imgW="9410700" imgH="2247900" progId="Word.Document.12">
                  <p:embed/>
                  <p:pic>
                    <p:nvPicPr>
                      <p:cNvPr id="0" name=""/>
                      <p:cNvPicPr/>
                      <p:nvPr/>
                    </p:nvPicPr>
                    <p:blipFill>
                      <a:blip r:embed="rId5"/>
                      <a:stretch>
                        <a:fillRect/>
                      </a:stretch>
                    </p:blipFill>
                    <p:spPr>
                      <a:xfrm>
                        <a:off x="1323910" y="1246082"/>
                        <a:ext cx="18821400" cy="44958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967228201"/>
              </p:ext>
            </p:extLst>
          </p:nvPr>
        </p:nvGraphicFramePr>
        <p:xfrm>
          <a:off x="1148729" y="5606487"/>
          <a:ext cx="18821400" cy="4191000"/>
        </p:xfrm>
        <a:graphic>
          <a:graphicData uri="http://schemas.openxmlformats.org/presentationml/2006/ole">
            <mc:AlternateContent xmlns:mc="http://schemas.openxmlformats.org/markup-compatibility/2006">
              <mc:Choice xmlns:v="urn:schemas-microsoft-com:vml" Requires="v">
                <p:oleObj spid="_x0000_s14442" name="Document" r:id="rId7" imgW="9410700" imgH="2095500" progId="Word.Document.12">
                  <p:embed/>
                </p:oleObj>
              </mc:Choice>
              <mc:Fallback>
                <p:oleObj name="Document" r:id="rId7" imgW="9410700" imgH="2095500" progId="Word.Document.12">
                  <p:embed/>
                  <p:pic>
                    <p:nvPicPr>
                      <p:cNvPr id="0" name=""/>
                      <p:cNvPicPr/>
                      <p:nvPr/>
                    </p:nvPicPr>
                    <p:blipFill>
                      <a:blip r:embed="rId8"/>
                      <a:stretch>
                        <a:fillRect/>
                      </a:stretch>
                    </p:blipFill>
                    <p:spPr>
                      <a:xfrm>
                        <a:off x="1148729" y="5606487"/>
                        <a:ext cx="18821400" cy="41910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029407770"/>
              </p:ext>
            </p:extLst>
          </p:nvPr>
        </p:nvGraphicFramePr>
        <p:xfrm>
          <a:off x="1148729" y="9781838"/>
          <a:ext cx="18821400" cy="4495800"/>
        </p:xfrm>
        <a:graphic>
          <a:graphicData uri="http://schemas.openxmlformats.org/presentationml/2006/ole">
            <mc:AlternateContent xmlns:mc="http://schemas.openxmlformats.org/markup-compatibility/2006">
              <mc:Choice xmlns:v="urn:schemas-microsoft-com:vml" Requires="v">
                <p:oleObj spid="_x0000_s14443" name="Document" r:id="rId10" imgW="9410700" imgH="2247900" progId="Word.Document.12">
                  <p:embed/>
                </p:oleObj>
              </mc:Choice>
              <mc:Fallback>
                <p:oleObj name="Document" r:id="rId10" imgW="9410700" imgH="2247900" progId="Word.Document.12">
                  <p:embed/>
                  <p:pic>
                    <p:nvPicPr>
                      <p:cNvPr id="0" name=""/>
                      <p:cNvPicPr/>
                      <p:nvPr/>
                    </p:nvPicPr>
                    <p:blipFill>
                      <a:blip r:embed="rId11"/>
                      <a:stretch>
                        <a:fillRect/>
                      </a:stretch>
                    </p:blipFill>
                    <p:spPr>
                      <a:xfrm>
                        <a:off x="1148729" y="9781838"/>
                        <a:ext cx="18821400" cy="4495800"/>
                      </a:xfrm>
                      <a:prstGeom prst="rect">
                        <a:avLst/>
                      </a:prstGeom>
                    </p:spPr>
                  </p:pic>
                </p:oleObj>
              </mc:Fallback>
            </mc:AlternateContent>
          </a:graphicData>
        </a:graphic>
      </p:graphicFrame>
      <p:sp>
        <p:nvSpPr>
          <p:cNvPr id="6" name="TextBox 5"/>
          <p:cNvSpPr txBox="1"/>
          <p:nvPr/>
        </p:nvSpPr>
        <p:spPr>
          <a:xfrm>
            <a:off x="7464295" y="66843"/>
            <a:ext cx="5860029" cy="723275"/>
          </a:xfrm>
          <a:prstGeom prst="rect">
            <a:avLst/>
          </a:prstGeom>
          <a:solidFill>
            <a:schemeClr val="tx1"/>
          </a:solidFill>
        </p:spPr>
        <p:txBody>
          <a:bodyPr wrap="square" rtlCol="0">
            <a:spAutoFit/>
          </a:bodyPr>
          <a:lstStyle/>
          <a:p>
            <a:r>
              <a:rPr lang="en-US" b="1" dirty="0" smtClean="0">
                <a:solidFill>
                  <a:schemeClr val="bg1"/>
                </a:solidFill>
              </a:rPr>
              <a:t>SAMPLE DEMOGRAPHICS</a:t>
            </a:r>
            <a:endParaRPr lang="en-US" b="1" dirty="0">
              <a:solidFill>
                <a:schemeClr val="bg1"/>
              </a:solidFill>
            </a:endParaRPr>
          </a:p>
        </p:txBody>
      </p:sp>
      <p:sp>
        <p:nvSpPr>
          <p:cNvPr id="7" name="TextBox 6"/>
          <p:cNvSpPr txBox="1"/>
          <p:nvPr/>
        </p:nvSpPr>
        <p:spPr>
          <a:xfrm>
            <a:off x="18432707" y="6840228"/>
            <a:ext cx="1537422" cy="723275"/>
          </a:xfrm>
          <a:prstGeom prst="rect">
            <a:avLst/>
          </a:prstGeom>
          <a:noFill/>
        </p:spPr>
        <p:txBody>
          <a:bodyPr wrap="square" rtlCol="0">
            <a:spAutoFit/>
          </a:bodyPr>
          <a:lstStyle/>
          <a:p>
            <a:r>
              <a:rPr lang="en-US" dirty="0" smtClean="0"/>
              <a:t>Age</a:t>
            </a:r>
            <a:endParaRPr lang="en-US" dirty="0"/>
          </a:p>
        </p:txBody>
      </p:sp>
      <p:sp>
        <p:nvSpPr>
          <p:cNvPr id="8" name="TextBox 7"/>
          <p:cNvSpPr txBox="1"/>
          <p:nvPr/>
        </p:nvSpPr>
        <p:spPr>
          <a:xfrm>
            <a:off x="18270811" y="11315117"/>
            <a:ext cx="2937584" cy="1354217"/>
          </a:xfrm>
          <a:prstGeom prst="rect">
            <a:avLst/>
          </a:prstGeom>
          <a:noFill/>
        </p:spPr>
        <p:txBody>
          <a:bodyPr wrap="square" rtlCol="0">
            <a:spAutoFit/>
          </a:bodyPr>
          <a:lstStyle/>
          <a:p>
            <a:r>
              <a:rPr lang="en-US" dirty="0" smtClean="0"/>
              <a:t>Country of residence</a:t>
            </a:r>
            <a:endParaRPr lang="en-US" dirty="0"/>
          </a:p>
        </p:txBody>
      </p:sp>
      <p:sp>
        <p:nvSpPr>
          <p:cNvPr id="9" name="TextBox 8"/>
          <p:cNvSpPr txBox="1"/>
          <p:nvPr/>
        </p:nvSpPr>
        <p:spPr>
          <a:xfrm>
            <a:off x="16724963" y="99411"/>
            <a:ext cx="4882500" cy="723275"/>
          </a:xfrm>
          <a:prstGeom prst="rect">
            <a:avLst/>
          </a:prstGeom>
          <a:noFill/>
        </p:spPr>
        <p:txBody>
          <a:bodyPr wrap="square" rtlCol="0">
            <a:spAutoFit/>
          </a:bodyPr>
          <a:lstStyle/>
          <a:p>
            <a:r>
              <a:rPr lang="en-US" dirty="0" smtClean="0"/>
              <a:t>Academic position</a:t>
            </a:r>
            <a:endParaRPr lang="en-US" dirty="0"/>
          </a:p>
        </p:txBody>
      </p:sp>
    </p:spTree>
    <p:extLst>
      <p:ext uri="{BB962C8B-B14F-4D97-AF65-F5344CB8AC3E}">
        <p14:creationId xmlns:p14="http://schemas.microsoft.com/office/powerpoint/2010/main" val="19688987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4111813491"/>
              </p:ext>
            </p:extLst>
          </p:nvPr>
        </p:nvGraphicFramePr>
        <p:xfrm>
          <a:off x="6877195" y="4658444"/>
          <a:ext cx="6261100" cy="4165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879700489"/>
              </p:ext>
            </p:extLst>
          </p:nvPr>
        </p:nvGraphicFramePr>
        <p:xfrm>
          <a:off x="7435413" y="9220373"/>
          <a:ext cx="5094607" cy="4165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3515697881"/>
              </p:ext>
            </p:extLst>
          </p:nvPr>
        </p:nvGraphicFramePr>
        <p:xfrm>
          <a:off x="6712094" y="121692"/>
          <a:ext cx="6261100" cy="417830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401066" y="121692"/>
            <a:ext cx="4768237" cy="1354217"/>
          </a:xfrm>
          <a:prstGeom prst="rect">
            <a:avLst/>
          </a:prstGeom>
          <a:solidFill>
            <a:schemeClr val="tx1"/>
          </a:solidFill>
        </p:spPr>
        <p:txBody>
          <a:bodyPr wrap="square" rtlCol="0">
            <a:spAutoFit/>
          </a:bodyPr>
          <a:lstStyle/>
          <a:p>
            <a:pPr algn="ctr"/>
            <a:r>
              <a:rPr lang="en-US" b="1" dirty="0" smtClean="0">
                <a:solidFill>
                  <a:schemeClr val="bg1"/>
                </a:solidFill>
              </a:rPr>
              <a:t>General contribution to press releases</a:t>
            </a:r>
            <a:endParaRPr lang="en-US" b="1" dirty="0">
              <a:solidFill>
                <a:schemeClr val="bg1"/>
              </a:solidFill>
            </a:endParaRPr>
          </a:p>
        </p:txBody>
      </p:sp>
      <p:sp>
        <p:nvSpPr>
          <p:cNvPr id="8" name="TextBox 7"/>
          <p:cNvSpPr txBox="1"/>
          <p:nvPr/>
        </p:nvSpPr>
        <p:spPr>
          <a:xfrm>
            <a:off x="15636028" y="5699993"/>
            <a:ext cx="5219435" cy="1674976"/>
          </a:xfrm>
          <a:prstGeom prst="rect">
            <a:avLst/>
          </a:prstGeom>
          <a:noFill/>
        </p:spPr>
        <p:txBody>
          <a:bodyPr wrap="square" rtlCol="0">
            <a:noAutofit/>
          </a:bodyPr>
          <a:lstStyle/>
          <a:p>
            <a:r>
              <a:rPr lang="en-US" sz="2000" i="1" dirty="0" smtClean="0"/>
              <a:t>Most press releases issued by universities, with a mixed contribution to preparation between the scientists and press office. The final say on wording of press releases evenly split between the scientist and the press office. </a:t>
            </a:r>
          </a:p>
          <a:p>
            <a:endParaRPr lang="en-US" sz="2000" i="1" dirty="0"/>
          </a:p>
          <a:p>
            <a:r>
              <a:rPr lang="en-US" sz="2000" i="1" dirty="0" smtClean="0"/>
              <a:t>47% of scientists defer final wording to the press office.</a:t>
            </a:r>
            <a:endParaRPr lang="en-US" sz="2000" i="1" dirty="0"/>
          </a:p>
        </p:txBody>
      </p:sp>
    </p:spTree>
    <p:extLst>
      <p:ext uri="{BB962C8B-B14F-4D97-AF65-F5344CB8AC3E}">
        <p14:creationId xmlns:p14="http://schemas.microsoft.com/office/powerpoint/2010/main" val="36044840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333390576"/>
              </p:ext>
            </p:extLst>
          </p:nvPr>
        </p:nvGraphicFramePr>
        <p:xfrm>
          <a:off x="3047218" y="2536598"/>
          <a:ext cx="6273800" cy="4178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1794953386"/>
              </p:ext>
            </p:extLst>
          </p:nvPr>
        </p:nvGraphicFramePr>
        <p:xfrm>
          <a:off x="3148818" y="7108598"/>
          <a:ext cx="6273800" cy="4178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1282485871"/>
              </p:ext>
            </p:extLst>
          </p:nvPr>
        </p:nvGraphicFramePr>
        <p:xfrm>
          <a:off x="9498818" y="7108598"/>
          <a:ext cx="6273800" cy="4165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3187678824"/>
              </p:ext>
            </p:extLst>
          </p:nvPr>
        </p:nvGraphicFramePr>
        <p:xfrm>
          <a:off x="9498818" y="2473098"/>
          <a:ext cx="6261100" cy="4178300"/>
        </p:xfrm>
        <a:graphic>
          <a:graphicData uri="http://schemas.openxmlformats.org/drawingml/2006/chart">
            <c:chart xmlns:c="http://schemas.openxmlformats.org/drawingml/2006/chart" xmlns:r="http://schemas.openxmlformats.org/officeDocument/2006/relationships" r:id="rId5"/>
          </a:graphicData>
        </a:graphic>
      </p:graphicFrame>
      <p:sp>
        <p:nvSpPr>
          <p:cNvPr id="11" name="TextBox 10"/>
          <p:cNvSpPr txBox="1"/>
          <p:nvPr/>
        </p:nvSpPr>
        <p:spPr>
          <a:xfrm>
            <a:off x="5824159" y="121692"/>
            <a:ext cx="7196918" cy="1354217"/>
          </a:xfrm>
          <a:prstGeom prst="rect">
            <a:avLst/>
          </a:prstGeom>
          <a:solidFill>
            <a:schemeClr val="tx1"/>
          </a:solidFill>
        </p:spPr>
        <p:txBody>
          <a:bodyPr wrap="square" rtlCol="0">
            <a:spAutoFit/>
          </a:bodyPr>
          <a:lstStyle/>
          <a:p>
            <a:pPr algn="ctr"/>
            <a:r>
              <a:rPr lang="en-US" b="1" dirty="0" smtClean="0">
                <a:solidFill>
                  <a:srgbClr val="FF0000"/>
                </a:solidFill>
              </a:rPr>
              <a:t>Perception</a:t>
            </a:r>
            <a:r>
              <a:rPr lang="en-US" b="1" dirty="0" smtClean="0">
                <a:solidFill>
                  <a:schemeClr val="bg1"/>
                </a:solidFill>
              </a:rPr>
              <a:t> of most recent press release and news arising</a:t>
            </a:r>
            <a:endParaRPr lang="en-US" b="1" dirty="0">
              <a:solidFill>
                <a:schemeClr val="bg1"/>
              </a:solidFill>
            </a:endParaRPr>
          </a:p>
        </p:txBody>
      </p:sp>
      <p:sp>
        <p:nvSpPr>
          <p:cNvPr id="12" name="TextBox 11"/>
          <p:cNvSpPr txBox="1"/>
          <p:nvPr/>
        </p:nvSpPr>
        <p:spPr>
          <a:xfrm>
            <a:off x="16388028" y="3182253"/>
            <a:ext cx="5219435" cy="4415525"/>
          </a:xfrm>
          <a:prstGeom prst="rect">
            <a:avLst/>
          </a:prstGeom>
          <a:noFill/>
        </p:spPr>
        <p:txBody>
          <a:bodyPr wrap="square" rtlCol="0">
            <a:noAutofit/>
          </a:bodyPr>
          <a:lstStyle/>
          <a:p>
            <a:r>
              <a:rPr lang="en-US" sz="2000" i="1" dirty="0" smtClean="0"/>
              <a:t>More than 40% of scientists believed their most recent press release contained some degree of exaggeration. Most scientists regarded the news stories arising as generally accurate or containing some inaccuracies. Only 10% found the news reports to be highly inaccurate. This is perhaps a good sign for British science journalism.</a:t>
            </a:r>
          </a:p>
          <a:p>
            <a:endParaRPr lang="en-US" sz="2000" i="1" dirty="0"/>
          </a:p>
          <a:p>
            <a:r>
              <a:rPr lang="en-US" sz="2000" i="1" dirty="0" smtClean="0"/>
              <a:t>About 75% of scientists reported the presence of some or most of the important caveats in the press release. Opinion was divided as to whether mentioning more caveats in the press release would reduce media impact. (N/A = not applicable because press release was judged to be fully accurate in the first place, and therefore as cautious as necessary)</a:t>
            </a:r>
            <a:endParaRPr lang="en-US" sz="2000" i="1" dirty="0"/>
          </a:p>
        </p:txBody>
      </p:sp>
    </p:spTree>
    <p:extLst>
      <p:ext uri="{BB962C8B-B14F-4D97-AF65-F5344CB8AC3E}">
        <p14:creationId xmlns:p14="http://schemas.microsoft.com/office/powerpoint/2010/main" val="18273277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716001875"/>
              </p:ext>
            </p:extLst>
          </p:nvPr>
        </p:nvGraphicFramePr>
        <p:xfrm>
          <a:off x="3975196" y="6870439"/>
          <a:ext cx="3657600" cy="4165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a:graphicFrameLocks/>
          </p:cNvGraphicFramePr>
          <p:nvPr>
            <p:extLst>
              <p:ext uri="{D42A27DB-BD31-4B8C-83A1-F6EECF244321}">
                <p14:modId xmlns:p14="http://schemas.microsoft.com/office/powerpoint/2010/main" val="2403527649"/>
              </p:ext>
            </p:extLst>
          </p:nvPr>
        </p:nvGraphicFramePr>
        <p:xfrm>
          <a:off x="4675919" y="2226857"/>
          <a:ext cx="9929783" cy="4165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a:graphicFrameLocks/>
          </p:cNvGraphicFramePr>
          <p:nvPr>
            <p:extLst>
              <p:ext uri="{D42A27DB-BD31-4B8C-83A1-F6EECF244321}">
                <p14:modId xmlns:p14="http://schemas.microsoft.com/office/powerpoint/2010/main" val="490363617"/>
              </p:ext>
            </p:extLst>
          </p:nvPr>
        </p:nvGraphicFramePr>
        <p:xfrm>
          <a:off x="7872970" y="6870439"/>
          <a:ext cx="3657600" cy="41783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p:cNvGraphicFramePr>
            <a:graphicFrameLocks/>
          </p:cNvGraphicFramePr>
          <p:nvPr>
            <p:extLst>
              <p:ext uri="{D42A27DB-BD31-4B8C-83A1-F6EECF244321}">
                <p14:modId xmlns:p14="http://schemas.microsoft.com/office/powerpoint/2010/main" val="4087485186"/>
              </p:ext>
            </p:extLst>
          </p:nvPr>
        </p:nvGraphicFramePr>
        <p:xfrm>
          <a:off x="11826994" y="6870439"/>
          <a:ext cx="3657600" cy="4165600"/>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p:cNvSpPr txBox="1"/>
          <p:nvPr/>
        </p:nvSpPr>
        <p:spPr>
          <a:xfrm>
            <a:off x="6706723" y="154261"/>
            <a:ext cx="7196918" cy="723275"/>
          </a:xfrm>
          <a:prstGeom prst="rect">
            <a:avLst/>
          </a:prstGeom>
          <a:solidFill>
            <a:schemeClr val="tx1"/>
          </a:solidFill>
        </p:spPr>
        <p:txBody>
          <a:bodyPr wrap="square" rtlCol="0">
            <a:spAutoFit/>
          </a:bodyPr>
          <a:lstStyle/>
          <a:p>
            <a:pPr algn="ctr"/>
            <a:r>
              <a:rPr lang="en-US" b="1" dirty="0" smtClean="0">
                <a:solidFill>
                  <a:schemeClr val="bg1"/>
                </a:solidFill>
              </a:rPr>
              <a:t>Interactions with journalists</a:t>
            </a:r>
            <a:endParaRPr lang="en-US" b="1" dirty="0">
              <a:solidFill>
                <a:schemeClr val="bg1"/>
              </a:solidFill>
            </a:endParaRPr>
          </a:p>
        </p:txBody>
      </p:sp>
      <p:sp>
        <p:nvSpPr>
          <p:cNvPr id="7" name="TextBox 6"/>
          <p:cNvSpPr txBox="1"/>
          <p:nvPr/>
        </p:nvSpPr>
        <p:spPr>
          <a:xfrm>
            <a:off x="16142931" y="3449624"/>
            <a:ext cx="5219435" cy="6376241"/>
          </a:xfrm>
          <a:prstGeom prst="rect">
            <a:avLst/>
          </a:prstGeom>
          <a:noFill/>
        </p:spPr>
        <p:txBody>
          <a:bodyPr wrap="square" rtlCol="0">
            <a:noAutofit/>
          </a:bodyPr>
          <a:lstStyle/>
          <a:p>
            <a:r>
              <a:rPr lang="en-US" sz="2000" i="1" dirty="0" smtClean="0"/>
              <a:t>More than 50% of scientists believed they made a sufficient amount of time in their diaries to communicate with journalists concerning their most recent press release. However a substantial minority (25%) either made no time or only a small amount of time. Few scientists avoided journalists outright.</a:t>
            </a:r>
          </a:p>
          <a:p>
            <a:endParaRPr lang="en-US" sz="2000" i="1" dirty="0"/>
          </a:p>
          <a:p>
            <a:r>
              <a:rPr lang="en-US" sz="2000" i="1" dirty="0" smtClean="0"/>
              <a:t>A significant percentage of scientists had no advance knowledge of the date their press release was to be issued (47%), which would be expected to hinder their ability to plan time to communicate with journalists.</a:t>
            </a:r>
          </a:p>
          <a:p>
            <a:endParaRPr lang="en-US" sz="2000" i="1" dirty="0"/>
          </a:p>
          <a:p>
            <a:r>
              <a:rPr lang="en-US" sz="2000" i="1" dirty="0" smtClean="0"/>
              <a:t>Most scientists neither actively initiated nor avoided contact with journalists, indicating an overall passive role of scientists in their interactions with the media.</a:t>
            </a:r>
            <a:endParaRPr lang="en-US" sz="2000" i="1" dirty="0"/>
          </a:p>
        </p:txBody>
      </p:sp>
    </p:spTree>
    <p:extLst>
      <p:ext uri="{BB962C8B-B14F-4D97-AF65-F5344CB8AC3E}">
        <p14:creationId xmlns:p14="http://schemas.microsoft.com/office/powerpoint/2010/main" val="199618881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257578255"/>
              </p:ext>
            </p:extLst>
          </p:nvPr>
        </p:nvGraphicFramePr>
        <p:xfrm>
          <a:off x="4885835" y="3322664"/>
          <a:ext cx="9391404" cy="41656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6706723" y="154261"/>
            <a:ext cx="7196918" cy="723275"/>
          </a:xfrm>
          <a:prstGeom prst="rect">
            <a:avLst/>
          </a:prstGeom>
          <a:solidFill>
            <a:schemeClr val="tx1"/>
          </a:solidFill>
        </p:spPr>
        <p:txBody>
          <a:bodyPr wrap="square" rtlCol="0">
            <a:spAutoFit/>
          </a:bodyPr>
          <a:lstStyle/>
          <a:p>
            <a:pPr algn="ctr"/>
            <a:r>
              <a:rPr lang="en-US" b="1" dirty="0" smtClean="0">
                <a:solidFill>
                  <a:schemeClr val="bg1"/>
                </a:solidFill>
              </a:rPr>
              <a:t>Opinions on responsibility</a:t>
            </a:r>
            <a:endParaRPr lang="en-US" b="1" dirty="0">
              <a:solidFill>
                <a:schemeClr val="bg1"/>
              </a:solidFill>
            </a:endParaRPr>
          </a:p>
        </p:txBody>
      </p:sp>
      <p:sp>
        <p:nvSpPr>
          <p:cNvPr id="4" name="TextBox 3"/>
          <p:cNvSpPr txBox="1"/>
          <p:nvPr/>
        </p:nvSpPr>
        <p:spPr>
          <a:xfrm>
            <a:off x="16142931" y="4028926"/>
            <a:ext cx="5219435" cy="3459337"/>
          </a:xfrm>
          <a:prstGeom prst="rect">
            <a:avLst/>
          </a:prstGeom>
          <a:noFill/>
        </p:spPr>
        <p:txBody>
          <a:bodyPr wrap="square" rtlCol="0">
            <a:noAutofit/>
          </a:bodyPr>
          <a:lstStyle/>
          <a:p>
            <a:r>
              <a:rPr lang="en-US" sz="2000" i="1" dirty="0" smtClean="0"/>
              <a:t>Nb. With this question, scientists could choose multiple options.</a:t>
            </a:r>
          </a:p>
          <a:p>
            <a:endParaRPr lang="en-US" sz="2000" i="1" dirty="0" smtClean="0"/>
          </a:p>
          <a:p>
            <a:r>
              <a:rPr lang="en-US" sz="2000" i="1" dirty="0" smtClean="0"/>
              <a:t>Over 70% of scientists blamed bad news reporting on newspaper editors/journalists. Few blamed scientists (9%), although about 30% believed responsibility was shared between scientists, press offices, and the media.</a:t>
            </a:r>
            <a:endParaRPr lang="en-US" sz="2000" i="1" dirty="0"/>
          </a:p>
        </p:txBody>
      </p:sp>
    </p:spTree>
    <p:extLst>
      <p:ext uri="{BB962C8B-B14F-4D97-AF65-F5344CB8AC3E}">
        <p14:creationId xmlns:p14="http://schemas.microsoft.com/office/powerpoint/2010/main" val="19961888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676764" y="3955389"/>
            <a:ext cx="8592070" cy="8542136"/>
            <a:chOff x="2545536" y="2409145"/>
            <a:chExt cx="8592070" cy="8542136"/>
          </a:xfrm>
        </p:grpSpPr>
        <p:grpSp>
          <p:nvGrpSpPr>
            <p:cNvPr id="3" name="Group 2"/>
            <p:cNvGrpSpPr/>
            <p:nvPr/>
          </p:nvGrpSpPr>
          <p:grpSpPr>
            <a:xfrm>
              <a:off x="2545536" y="2409145"/>
              <a:ext cx="8592070" cy="8542136"/>
              <a:chOff x="2545536" y="2409145"/>
              <a:chExt cx="8592070" cy="8542136"/>
            </a:xfrm>
          </p:grpSpPr>
          <p:grpSp>
            <p:nvGrpSpPr>
              <p:cNvPr id="5" name="Group 4"/>
              <p:cNvGrpSpPr/>
              <p:nvPr/>
            </p:nvGrpSpPr>
            <p:grpSpPr>
              <a:xfrm>
                <a:off x="4216400" y="9702800"/>
                <a:ext cx="6921206" cy="1248481"/>
                <a:chOff x="4216400" y="9702800"/>
                <a:chExt cx="6921206" cy="1248481"/>
              </a:xfrm>
            </p:grpSpPr>
            <p:sp>
              <p:nvSpPr>
                <p:cNvPr id="7" name="TextBox 6"/>
                <p:cNvSpPr txBox="1"/>
                <p:nvPr/>
              </p:nvSpPr>
              <p:spPr>
                <a:xfrm rot="18900000">
                  <a:off x="4462475" y="10353854"/>
                  <a:ext cx="1593961" cy="307777"/>
                </a:xfrm>
                <a:prstGeom prst="rect">
                  <a:avLst/>
                </a:prstGeom>
                <a:noFill/>
              </p:spPr>
              <p:txBody>
                <a:bodyPr wrap="square" rtlCol="0">
                  <a:spAutoFit/>
                </a:bodyPr>
                <a:lstStyle/>
                <a:p>
                  <a:pPr algn="ctr"/>
                  <a:r>
                    <a:rPr lang="en-US" sz="1400" b="1" dirty="0" smtClean="0">
                      <a:latin typeface="Arial"/>
                      <a:cs typeface="Arial"/>
                    </a:rPr>
                    <a:t>Very dissatisfied</a:t>
                  </a:r>
                  <a:endParaRPr lang="en-US" sz="1400" b="1" dirty="0">
                    <a:latin typeface="Arial"/>
                    <a:cs typeface="Arial"/>
                  </a:endParaRPr>
                </a:p>
              </p:txBody>
            </p:sp>
            <p:sp>
              <p:nvSpPr>
                <p:cNvPr id="8" name="TextBox 7"/>
                <p:cNvSpPr txBox="1"/>
                <p:nvPr/>
              </p:nvSpPr>
              <p:spPr>
                <a:xfrm rot="18900000">
                  <a:off x="6052842" y="10252535"/>
                  <a:ext cx="1193561" cy="307777"/>
                </a:xfrm>
                <a:prstGeom prst="rect">
                  <a:avLst/>
                </a:prstGeom>
                <a:noFill/>
              </p:spPr>
              <p:txBody>
                <a:bodyPr wrap="square" rtlCol="0">
                  <a:spAutoFit/>
                </a:bodyPr>
                <a:lstStyle/>
                <a:p>
                  <a:pPr algn="ctr"/>
                  <a:r>
                    <a:rPr lang="en-US" sz="1400" b="1" dirty="0" smtClean="0">
                      <a:latin typeface="Arial"/>
                      <a:cs typeface="Arial"/>
                    </a:rPr>
                    <a:t>Dissatisfied</a:t>
                  </a:r>
                  <a:endParaRPr lang="en-US" sz="1400" b="1" dirty="0">
                    <a:latin typeface="Arial"/>
                    <a:cs typeface="Arial"/>
                  </a:endParaRPr>
                </a:p>
              </p:txBody>
            </p:sp>
            <p:sp>
              <p:nvSpPr>
                <p:cNvPr id="9" name="TextBox 8"/>
                <p:cNvSpPr txBox="1"/>
                <p:nvPr/>
              </p:nvSpPr>
              <p:spPr>
                <a:xfrm rot="18900000">
                  <a:off x="6798500" y="10428061"/>
                  <a:ext cx="2000856" cy="523220"/>
                </a:xfrm>
                <a:prstGeom prst="rect">
                  <a:avLst/>
                </a:prstGeom>
                <a:noFill/>
              </p:spPr>
              <p:txBody>
                <a:bodyPr wrap="square" rtlCol="0">
                  <a:spAutoFit/>
                </a:bodyPr>
                <a:lstStyle/>
                <a:p>
                  <a:pPr algn="ctr"/>
                  <a:r>
                    <a:rPr lang="en-US" sz="1400" b="1" dirty="0" smtClean="0">
                      <a:latin typeface="Arial"/>
                      <a:cs typeface="Arial"/>
                    </a:rPr>
                    <a:t>Neither dissatisfied nor satisfied</a:t>
                  </a:r>
                  <a:endParaRPr lang="en-US" sz="1400" b="1" dirty="0">
                    <a:latin typeface="Arial"/>
                    <a:cs typeface="Arial"/>
                  </a:endParaRPr>
                </a:p>
              </p:txBody>
            </p:sp>
            <p:sp>
              <p:nvSpPr>
                <p:cNvPr id="10" name="TextBox 9"/>
                <p:cNvSpPr txBox="1"/>
                <p:nvPr/>
              </p:nvSpPr>
              <p:spPr>
                <a:xfrm rot="18900000">
                  <a:off x="8608253" y="10131817"/>
                  <a:ext cx="1397000" cy="307777"/>
                </a:xfrm>
                <a:prstGeom prst="rect">
                  <a:avLst/>
                </a:prstGeom>
                <a:noFill/>
              </p:spPr>
              <p:txBody>
                <a:bodyPr wrap="square" rtlCol="0">
                  <a:spAutoFit/>
                </a:bodyPr>
                <a:lstStyle/>
                <a:p>
                  <a:pPr algn="ctr"/>
                  <a:r>
                    <a:rPr lang="en-US" sz="1400" b="1" dirty="0" smtClean="0">
                      <a:latin typeface="Arial"/>
                      <a:cs typeface="Arial"/>
                    </a:rPr>
                    <a:t>Satisfied</a:t>
                  </a:r>
                  <a:endParaRPr lang="en-US" sz="1400" b="1" dirty="0">
                    <a:latin typeface="Arial"/>
                    <a:cs typeface="Arial"/>
                  </a:endParaRPr>
                </a:p>
              </p:txBody>
            </p:sp>
            <p:sp>
              <p:nvSpPr>
                <p:cNvPr id="11" name="TextBox 10"/>
                <p:cNvSpPr txBox="1"/>
                <p:nvPr/>
              </p:nvSpPr>
              <p:spPr>
                <a:xfrm rot="18900000">
                  <a:off x="9740606" y="10278961"/>
                  <a:ext cx="1397000" cy="307777"/>
                </a:xfrm>
                <a:prstGeom prst="rect">
                  <a:avLst/>
                </a:prstGeom>
                <a:noFill/>
              </p:spPr>
              <p:txBody>
                <a:bodyPr wrap="square" rtlCol="0">
                  <a:spAutoFit/>
                </a:bodyPr>
                <a:lstStyle/>
                <a:p>
                  <a:pPr algn="ctr"/>
                  <a:r>
                    <a:rPr lang="en-US" sz="1400" b="1" dirty="0" smtClean="0">
                      <a:latin typeface="Arial"/>
                      <a:cs typeface="Arial"/>
                    </a:rPr>
                    <a:t>Very satisfied</a:t>
                  </a:r>
                  <a:endParaRPr lang="en-US" sz="1400" b="1" dirty="0">
                    <a:latin typeface="Arial"/>
                    <a:cs typeface="Arial"/>
                  </a:endParaRPr>
                </a:p>
              </p:txBody>
            </p:sp>
            <p:sp>
              <p:nvSpPr>
                <p:cNvPr id="12" name="Rectangle 11"/>
                <p:cNvSpPr/>
                <p:nvPr/>
              </p:nvSpPr>
              <p:spPr>
                <a:xfrm>
                  <a:off x="4216400" y="9702800"/>
                  <a:ext cx="419100" cy="4140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6" name="Chart 5"/>
              <p:cNvGraphicFramePr>
                <a:graphicFrameLocks/>
              </p:cNvGraphicFramePr>
              <p:nvPr>
                <p:extLst>
                  <p:ext uri="{D42A27DB-BD31-4B8C-83A1-F6EECF244321}">
                    <p14:modId xmlns:p14="http://schemas.microsoft.com/office/powerpoint/2010/main" val="3314185512"/>
                  </p:ext>
                </p:extLst>
              </p:nvPr>
            </p:nvGraphicFramePr>
            <p:xfrm>
              <a:off x="2545536" y="2409145"/>
              <a:ext cx="8496300" cy="7569200"/>
            </p:xfrm>
            <a:graphic>
              <a:graphicData uri="http://schemas.openxmlformats.org/drawingml/2006/chart">
                <c:chart xmlns:c="http://schemas.openxmlformats.org/drawingml/2006/chart" xmlns:r="http://schemas.openxmlformats.org/officeDocument/2006/relationships" r:id="rId2"/>
              </a:graphicData>
            </a:graphic>
          </p:graphicFrame>
        </p:grpSp>
        <p:sp>
          <p:nvSpPr>
            <p:cNvPr id="4" name="Rectangle 3"/>
            <p:cNvSpPr/>
            <p:nvPr/>
          </p:nvSpPr>
          <p:spPr>
            <a:xfrm>
              <a:off x="4038610" y="9699909"/>
              <a:ext cx="558800" cy="5383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p:cNvSpPr txBox="1"/>
          <p:nvPr/>
        </p:nvSpPr>
        <p:spPr>
          <a:xfrm>
            <a:off x="6706722" y="154261"/>
            <a:ext cx="9581038" cy="1985159"/>
          </a:xfrm>
          <a:prstGeom prst="rect">
            <a:avLst/>
          </a:prstGeom>
          <a:solidFill>
            <a:schemeClr val="tx1"/>
          </a:solidFill>
        </p:spPr>
        <p:txBody>
          <a:bodyPr wrap="square" rtlCol="0">
            <a:spAutoFit/>
          </a:bodyPr>
          <a:lstStyle/>
          <a:p>
            <a:pPr algn="ctr"/>
            <a:r>
              <a:rPr lang="en-US" b="1" dirty="0" smtClean="0">
                <a:solidFill>
                  <a:schemeClr val="bg1"/>
                </a:solidFill>
              </a:rPr>
              <a:t>Satisfaction ratings for science journalism in major UK newspapers (+BBC)</a:t>
            </a:r>
          </a:p>
          <a:p>
            <a:pPr algn="ctr"/>
            <a:r>
              <a:rPr lang="en-US" b="1" dirty="0" smtClean="0">
                <a:solidFill>
                  <a:schemeClr val="bg1"/>
                </a:solidFill>
              </a:rPr>
              <a:t>(all survey participants)</a:t>
            </a:r>
            <a:endParaRPr lang="en-US" b="1" dirty="0">
              <a:solidFill>
                <a:schemeClr val="bg1"/>
              </a:solidFill>
            </a:endParaRPr>
          </a:p>
        </p:txBody>
      </p:sp>
      <p:sp>
        <p:nvSpPr>
          <p:cNvPr id="14" name="TextBox 13"/>
          <p:cNvSpPr txBox="1"/>
          <p:nvPr/>
        </p:nvSpPr>
        <p:spPr>
          <a:xfrm>
            <a:off x="15808709" y="4296297"/>
            <a:ext cx="5219435" cy="4326401"/>
          </a:xfrm>
          <a:prstGeom prst="rect">
            <a:avLst/>
          </a:prstGeom>
          <a:noFill/>
        </p:spPr>
        <p:txBody>
          <a:bodyPr wrap="square" rtlCol="0">
            <a:noAutofit/>
          </a:bodyPr>
          <a:lstStyle/>
          <a:p>
            <a:r>
              <a:rPr lang="en-US" sz="2000" i="1" dirty="0" smtClean="0"/>
              <a:t>Measures of central tendency for satisfaction ratings of major daily news outlets.</a:t>
            </a:r>
          </a:p>
          <a:p>
            <a:endParaRPr lang="en-US" sz="2000" i="1" dirty="0"/>
          </a:p>
          <a:p>
            <a:r>
              <a:rPr lang="en-US" sz="2000" i="1" dirty="0" smtClean="0"/>
              <a:t>Respondents could leave specific sections blank. This data includes the results of all responses, even for participants who did not rate certain outlets (but ignoring any blank responses)</a:t>
            </a:r>
          </a:p>
          <a:p>
            <a:endParaRPr lang="en-US" sz="2000" i="1" dirty="0"/>
          </a:p>
          <a:p>
            <a:r>
              <a:rPr lang="en-US" sz="2000" i="1" dirty="0" smtClean="0"/>
              <a:t>The error bars are ±95% CI.</a:t>
            </a:r>
          </a:p>
          <a:p>
            <a:endParaRPr lang="en-US" sz="2000" i="1" dirty="0"/>
          </a:p>
        </p:txBody>
      </p:sp>
    </p:spTree>
    <p:extLst>
      <p:ext uri="{BB962C8B-B14F-4D97-AF65-F5344CB8AC3E}">
        <p14:creationId xmlns:p14="http://schemas.microsoft.com/office/powerpoint/2010/main" val="199618881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65270" y="2809739"/>
            <a:ext cx="12944543" cy="10123486"/>
            <a:chOff x="696383" y="2038146"/>
            <a:chExt cx="12944543" cy="10123486"/>
          </a:xfrm>
        </p:grpSpPr>
        <p:graphicFrame>
          <p:nvGraphicFramePr>
            <p:cNvPr id="3" name="Chart 2"/>
            <p:cNvGraphicFramePr>
              <a:graphicFrameLocks/>
            </p:cNvGraphicFramePr>
            <p:nvPr>
              <p:extLst>
                <p:ext uri="{D42A27DB-BD31-4B8C-83A1-F6EECF244321}">
                  <p14:modId xmlns:p14="http://schemas.microsoft.com/office/powerpoint/2010/main" val="3121009055"/>
                </p:ext>
              </p:extLst>
            </p:nvPr>
          </p:nvGraphicFramePr>
          <p:xfrm>
            <a:off x="696383" y="2531009"/>
            <a:ext cx="2887134" cy="279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2137242762"/>
                </p:ext>
              </p:extLst>
            </p:nvPr>
          </p:nvGraphicFramePr>
          <p:xfrm>
            <a:off x="4040719" y="2531009"/>
            <a:ext cx="2887133" cy="279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2577476180"/>
                </p:ext>
              </p:extLst>
            </p:nvPr>
          </p:nvGraphicFramePr>
          <p:xfrm>
            <a:off x="7389285" y="2531009"/>
            <a:ext cx="2887133" cy="279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p:cNvGraphicFramePr>
            <p:nvPr>
              <p:extLst>
                <p:ext uri="{D42A27DB-BD31-4B8C-83A1-F6EECF244321}">
                  <p14:modId xmlns:p14="http://schemas.microsoft.com/office/powerpoint/2010/main" val="2588711094"/>
                </p:ext>
              </p:extLst>
            </p:nvPr>
          </p:nvGraphicFramePr>
          <p:xfrm>
            <a:off x="10627784" y="2531009"/>
            <a:ext cx="2887134" cy="2794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p:cNvGraphicFramePr>
            <p:nvPr>
              <p:extLst>
                <p:ext uri="{D42A27DB-BD31-4B8C-83A1-F6EECF244321}">
                  <p14:modId xmlns:p14="http://schemas.microsoft.com/office/powerpoint/2010/main" val="145606434"/>
                </p:ext>
              </p:extLst>
            </p:nvPr>
          </p:nvGraphicFramePr>
          <p:xfrm>
            <a:off x="696383" y="5875343"/>
            <a:ext cx="2887134" cy="279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p:cNvGraphicFramePr>
              <a:graphicFrameLocks/>
            </p:cNvGraphicFramePr>
            <p:nvPr>
              <p:extLst>
                <p:ext uri="{D42A27DB-BD31-4B8C-83A1-F6EECF244321}">
                  <p14:modId xmlns:p14="http://schemas.microsoft.com/office/powerpoint/2010/main" val="2240646952"/>
                </p:ext>
              </p:extLst>
            </p:nvPr>
          </p:nvGraphicFramePr>
          <p:xfrm>
            <a:off x="7393517" y="5875343"/>
            <a:ext cx="2882900" cy="279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hart 8"/>
            <p:cNvGraphicFramePr>
              <a:graphicFrameLocks/>
            </p:cNvGraphicFramePr>
            <p:nvPr>
              <p:extLst>
                <p:ext uri="{D42A27DB-BD31-4B8C-83A1-F6EECF244321}">
                  <p14:modId xmlns:p14="http://schemas.microsoft.com/office/powerpoint/2010/main" val="2403438893"/>
                </p:ext>
              </p:extLst>
            </p:nvPr>
          </p:nvGraphicFramePr>
          <p:xfrm>
            <a:off x="10632019" y="5886743"/>
            <a:ext cx="2882900" cy="2794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0" name="Chart 9"/>
            <p:cNvGraphicFramePr>
              <a:graphicFrameLocks/>
            </p:cNvGraphicFramePr>
            <p:nvPr>
              <p:extLst>
                <p:ext uri="{D42A27DB-BD31-4B8C-83A1-F6EECF244321}">
                  <p14:modId xmlns:p14="http://schemas.microsoft.com/office/powerpoint/2010/main" val="1528764219"/>
                </p:ext>
              </p:extLst>
            </p:nvPr>
          </p:nvGraphicFramePr>
          <p:xfrm>
            <a:off x="4044952" y="5886743"/>
            <a:ext cx="2882900" cy="2794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1" name="Chart 10"/>
            <p:cNvGraphicFramePr>
              <a:graphicFrameLocks/>
            </p:cNvGraphicFramePr>
            <p:nvPr>
              <p:extLst>
                <p:ext uri="{D42A27DB-BD31-4B8C-83A1-F6EECF244321}">
                  <p14:modId xmlns:p14="http://schemas.microsoft.com/office/powerpoint/2010/main" val="3374120410"/>
                </p:ext>
              </p:extLst>
            </p:nvPr>
          </p:nvGraphicFramePr>
          <p:xfrm>
            <a:off x="700617" y="9356577"/>
            <a:ext cx="2882900" cy="2794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2" name="Chart 11"/>
            <p:cNvGraphicFramePr>
              <a:graphicFrameLocks/>
            </p:cNvGraphicFramePr>
            <p:nvPr>
              <p:extLst>
                <p:ext uri="{D42A27DB-BD31-4B8C-83A1-F6EECF244321}">
                  <p14:modId xmlns:p14="http://schemas.microsoft.com/office/powerpoint/2010/main" val="3612276175"/>
                </p:ext>
              </p:extLst>
            </p:nvPr>
          </p:nvGraphicFramePr>
          <p:xfrm>
            <a:off x="4044952" y="9367632"/>
            <a:ext cx="2887133" cy="27940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3" name="Chart 12"/>
            <p:cNvGraphicFramePr>
              <a:graphicFrameLocks/>
            </p:cNvGraphicFramePr>
            <p:nvPr>
              <p:extLst>
                <p:ext uri="{D42A27DB-BD31-4B8C-83A1-F6EECF244321}">
                  <p14:modId xmlns:p14="http://schemas.microsoft.com/office/powerpoint/2010/main" val="1896016855"/>
                </p:ext>
              </p:extLst>
            </p:nvPr>
          </p:nvGraphicFramePr>
          <p:xfrm>
            <a:off x="7393517" y="9356577"/>
            <a:ext cx="2882900" cy="27940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4" name="Chart 13"/>
            <p:cNvGraphicFramePr>
              <a:graphicFrameLocks/>
            </p:cNvGraphicFramePr>
            <p:nvPr>
              <p:extLst>
                <p:ext uri="{D42A27DB-BD31-4B8C-83A1-F6EECF244321}">
                  <p14:modId xmlns:p14="http://schemas.microsoft.com/office/powerpoint/2010/main" val="2380562087"/>
                </p:ext>
              </p:extLst>
            </p:nvPr>
          </p:nvGraphicFramePr>
          <p:xfrm>
            <a:off x="10627785" y="9367632"/>
            <a:ext cx="2882900" cy="2794000"/>
          </p:xfrm>
          <a:graphic>
            <a:graphicData uri="http://schemas.openxmlformats.org/drawingml/2006/chart">
              <c:chart xmlns:c="http://schemas.openxmlformats.org/drawingml/2006/chart" xmlns:r="http://schemas.openxmlformats.org/officeDocument/2006/relationships" r:id="rId13"/>
            </a:graphicData>
          </a:graphic>
        </p:graphicFrame>
        <p:sp>
          <p:nvSpPr>
            <p:cNvPr id="15" name="TextBox 14"/>
            <p:cNvSpPr txBox="1"/>
            <p:nvPr/>
          </p:nvSpPr>
          <p:spPr>
            <a:xfrm>
              <a:off x="1179993" y="2038146"/>
              <a:ext cx="2213818" cy="461665"/>
            </a:xfrm>
            <a:prstGeom prst="rect">
              <a:avLst/>
            </a:prstGeom>
            <a:noFill/>
          </p:spPr>
          <p:txBody>
            <a:bodyPr wrap="square" rtlCol="0">
              <a:spAutoFit/>
            </a:bodyPr>
            <a:lstStyle/>
            <a:p>
              <a:r>
                <a:rPr lang="en-US" sz="2400" dirty="0" smtClean="0">
                  <a:latin typeface="Arial"/>
                  <a:cs typeface="Arial"/>
                </a:rPr>
                <a:t>(1) Guardian</a:t>
              </a:r>
              <a:endParaRPr lang="en-US" sz="2400" dirty="0">
                <a:latin typeface="Arial"/>
                <a:cs typeface="Arial"/>
              </a:endParaRPr>
            </a:p>
          </p:txBody>
        </p:sp>
        <p:sp>
          <p:nvSpPr>
            <p:cNvPr id="16" name="TextBox 15"/>
            <p:cNvSpPr txBox="1"/>
            <p:nvPr/>
          </p:nvSpPr>
          <p:spPr>
            <a:xfrm>
              <a:off x="4638627" y="2038146"/>
              <a:ext cx="2213818" cy="461665"/>
            </a:xfrm>
            <a:prstGeom prst="rect">
              <a:avLst/>
            </a:prstGeom>
            <a:noFill/>
          </p:spPr>
          <p:txBody>
            <a:bodyPr wrap="square" rtlCol="0">
              <a:spAutoFit/>
            </a:bodyPr>
            <a:lstStyle/>
            <a:p>
              <a:r>
                <a:rPr lang="en-US" sz="2400" dirty="0" smtClean="0">
                  <a:latin typeface="Arial"/>
                  <a:cs typeface="Arial"/>
                </a:rPr>
                <a:t>(2) BBC</a:t>
              </a:r>
              <a:endParaRPr lang="en-US" sz="2400" dirty="0">
                <a:latin typeface="Arial"/>
                <a:cs typeface="Arial"/>
              </a:endParaRPr>
            </a:p>
          </p:txBody>
        </p:sp>
        <p:sp>
          <p:nvSpPr>
            <p:cNvPr id="17" name="TextBox 16"/>
            <p:cNvSpPr txBox="1"/>
            <p:nvPr/>
          </p:nvSpPr>
          <p:spPr>
            <a:xfrm>
              <a:off x="7909330" y="2038146"/>
              <a:ext cx="2213818" cy="461665"/>
            </a:xfrm>
            <a:prstGeom prst="rect">
              <a:avLst/>
            </a:prstGeom>
            <a:noFill/>
          </p:spPr>
          <p:txBody>
            <a:bodyPr wrap="square" rtlCol="0">
              <a:spAutoFit/>
            </a:bodyPr>
            <a:lstStyle/>
            <a:p>
              <a:r>
                <a:rPr lang="en-US" sz="2400" dirty="0" smtClean="0">
                  <a:latin typeface="Arial"/>
                  <a:cs typeface="Arial"/>
                </a:rPr>
                <a:t>(3) Reuters</a:t>
              </a:r>
              <a:endParaRPr lang="en-US" sz="2400" dirty="0">
                <a:latin typeface="Arial"/>
                <a:cs typeface="Arial"/>
              </a:endParaRPr>
            </a:p>
          </p:txBody>
        </p:sp>
        <p:sp>
          <p:nvSpPr>
            <p:cNvPr id="18" name="TextBox 17"/>
            <p:cNvSpPr txBox="1"/>
            <p:nvPr/>
          </p:nvSpPr>
          <p:spPr>
            <a:xfrm>
              <a:off x="11147828" y="2038146"/>
              <a:ext cx="2493098" cy="461665"/>
            </a:xfrm>
            <a:prstGeom prst="rect">
              <a:avLst/>
            </a:prstGeom>
            <a:noFill/>
          </p:spPr>
          <p:txBody>
            <a:bodyPr wrap="square" rtlCol="0">
              <a:spAutoFit/>
            </a:bodyPr>
            <a:lstStyle/>
            <a:p>
              <a:r>
                <a:rPr lang="en-US" sz="2400" dirty="0" smtClean="0">
                  <a:latin typeface="Arial"/>
                  <a:cs typeface="Arial"/>
                </a:rPr>
                <a:t>(4) Independent</a:t>
              </a:r>
              <a:endParaRPr lang="en-US" sz="2400" dirty="0">
                <a:latin typeface="Arial"/>
                <a:cs typeface="Arial"/>
              </a:endParaRPr>
            </a:p>
          </p:txBody>
        </p:sp>
        <p:sp>
          <p:nvSpPr>
            <p:cNvPr id="19" name="TextBox 18"/>
            <p:cNvSpPr txBox="1"/>
            <p:nvPr/>
          </p:nvSpPr>
          <p:spPr>
            <a:xfrm>
              <a:off x="1215561" y="5390699"/>
              <a:ext cx="2213818" cy="461665"/>
            </a:xfrm>
            <a:prstGeom prst="rect">
              <a:avLst/>
            </a:prstGeom>
            <a:noFill/>
          </p:spPr>
          <p:txBody>
            <a:bodyPr wrap="square" rtlCol="0">
              <a:spAutoFit/>
            </a:bodyPr>
            <a:lstStyle/>
            <a:p>
              <a:r>
                <a:rPr lang="en-US" sz="2400" dirty="0" smtClean="0">
                  <a:latin typeface="Arial"/>
                  <a:cs typeface="Arial"/>
                </a:rPr>
                <a:t>(5) Ass. Press</a:t>
              </a:r>
              <a:endParaRPr lang="en-US" sz="2400" dirty="0">
                <a:latin typeface="Arial"/>
                <a:cs typeface="Arial"/>
              </a:endParaRPr>
            </a:p>
          </p:txBody>
        </p:sp>
        <p:sp>
          <p:nvSpPr>
            <p:cNvPr id="20" name="TextBox 19"/>
            <p:cNvSpPr txBox="1"/>
            <p:nvPr/>
          </p:nvSpPr>
          <p:spPr>
            <a:xfrm>
              <a:off x="4547331" y="5390699"/>
              <a:ext cx="2213818" cy="461665"/>
            </a:xfrm>
            <a:prstGeom prst="rect">
              <a:avLst/>
            </a:prstGeom>
            <a:noFill/>
          </p:spPr>
          <p:txBody>
            <a:bodyPr wrap="square" rtlCol="0">
              <a:spAutoFit/>
            </a:bodyPr>
            <a:lstStyle/>
            <a:p>
              <a:r>
                <a:rPr lang="en-US" sz="2400" dirty="0" smtClean="0">
                  <a:latin typeface="Arial"/>
                  <a:cs typeface="Arial"/>
                </a:rPr>
                <a:t>(6) Press Ass.</a:t>
              </a:r>
              <a:endParaRPr lang="en-US" sz="2400" dirty="0">
                <a:latin typeface="Arial"/>
                <a:cs typeface="Arial"/>
              </a:endParaRPr>
            </a:p>
          </p:txBody>
        </p:sp>
        <p:sp>
          <p:nvSpPr>
            <p:cNvPr id="21" name="TextBox 20"/>
            <p:cNvSpPr txBox="1"/>
            <p:nvPr/>
          </p:nvSpPr>
          <p:spPr>
            <a:xfrm>
              <a:off x="7909330" y="5390699"/>
              <a:ext cx="2213818" cy="461665"/>
            </a:xfrm>
            <a:prstGeom prst="rect">
              <a:avLst/>
            </a:prstGeom>
            <a:noFill/>
          </p:spPr>
          <p:txBody>
            <a:bodyPr wrap="square" rtlCol="0">
              <a:spAutoFit/>
            </a:bodyPr>
            <a:lstStyle/>
            <a:p>
              <a:r>
                <a:rPr lang="en-US" sz="2400" dirty="0" smtClean="0">
                  <a:latin typeface="Arial"/>
                  <a:cs typeface="Arial"/>
                </a:rPr>
                <a:t>(7) Times</a:t>
              </a:r>
              <a:endParaRPr lang="en-US" sz="2400" dirty="0">
                <a:latin typeface="Arial"/>
                <a:cs typeface="Arial"/>
              </a:endParaRPr>
            </a:p>
          </p:txBody>
        </p:sp>
        <p:sp>
          <p:nvSpPr>
            <p:cNvPr id="22" name="TextBox 21"/>
            <p:cNvSpPr txBox="1"/>
            <p:nvPr/>
          </p:nvSpPr>
          <p:spPr>
            <a:xfrm>
              <a:off x="11147828" y="5372324"/>
              <a:ext cx="2213818" cy="461665"/>
            </a:xfrm>
            <a:prstGeom prst="rect">
              <a:avLst/>
            </a:prstGeom>
            <a:noFill/>
          </p:spPr>
          <p:txBody>
            <a:bodyPr wrap="square" rtlCol="0">
              <a:spAutoFit/>
            </a:bodyPr>
            <a:lstStyle/>
            <a:p>
              <a:r>
                <a:rPr lang="en-US" sz="2400" dirty="0" smtClean="0">
                  <a:latin typeface="Arial"/>
                  <a:cs typeface="Arial"/>
                </a:rPr>
                <a:t>(8) Telegraph</a:t>
              </a:r>
              <a:endParaRPr lang="en-US" sz="2400" dirty="0">
                <a:latin typeface="Arial"/>
                <a:cs typeface="Arial"/>
              </a:endParaRPr>
            </a:p>
          </p:txBody>
        </p:sp>
        <p:sp>
          <p:nvSpPr>
            <p:cNvPr id="23" name="TextBox 22"/>
            <p:cNvSpPr txBox="1"/>
            <p:nvPr/>
          </p:nvSpPr>
          <p:spPr>
            <a:xfrm>
              <a:off x="1215561" y="8885929"/>
              <a:ext cx="2213818" cy="461665"/>
            </a:xfrm>
            <a:prstGeom prst="rect">
              <a:avLst/>
            </a:prstGeom>
            <a:noFill/>
          </p:spPr>
          <p:txBody>
            <a:bodyPr wrap="square" rtlCol="0">
              <a:spAutoFit/>
            </a:bodyPr>
            <a:lstStyle/>
            <a:p>
              <a:r>
                <a:rPr lang="en-US" sz="2400" dirty="0" smtClean="0">
                  <a:latin typeface="Arial"/>
                  <a:cs typeface="Arial"/>
                </a:rPr>
                <a:t>(9) Express</a:t>
              </a:r>
              <a:endParaRPr lang="en-US" sz="2400" dirty="0">
                <a:latin typeface="Arial"/>
                <a:cs typeface="Arial"/>
              </a:endParaRPr>
            </a:p>
          </p:txBody>
        </p:sp>
        <p:sp>
          <p:nvSpPr>
            <p:cNvPr id="24" name="TextBox 23"/>
            <p:cNvSpPr txBox="1"/>
            <p:nvPr/>
          </p:nvSpPr>
          <p:spPr>
            <a:xfrm>
              <a:off x="4547331" y="8905969"/>
              <a:ext cx="2213818" cy="461665"/>
            </a:xfrm>
            <a:prstGeom prst="rect">
              <a:avLst/>
            </a:prstGeom>
            <a:noFill/>
          </p:spPr>
          <p:txBody>
            <a:bodyPr wrap="square" rtlCol="0">
              <a:spAutoFit/>
            </a:bodyPr>
            <a:lstStyle/>
            <a:p>
              <a:r>
                <a:rPr lang="en-US" sz="2400" dirty="0" smtClean="0">
                  <a:latin typeface="Arial"/>
                  <a:cs typeface="Arial"/>
                </a:rPr>
                <a:t>(10) Daily Star</a:t>
              </a:r>
              <a:endParaRPr lang="en-US" sz="2400" dirty="0">
                <a:latin typeface="Arial"/>
                <a:cs typeface="Arial"/>
              </a:endParaRPr>
            </a:p>
          </p:txBody>
        </p:sp>
        <p:sp>
          <p:nvSpPr>
            <p:cNvPr id="25" name="TextBox 24"/>
            <p:cNvSpPr txBox="1"/>
            <p:nvPr/>
          </p:nvSpPr>
          <p:spPr>
            <a:xfrm>
              <a:off x="7799850" y="8885929"/>
              <a:ext cx="2213818" cy="461665"/>
            </a:xfrm>
            <a:prstGeom prst="rect">
              <a:avLst/>
            </a:prstGeom>
            <a:noFill/>
          </p:spPr>
          <p:txBody>
            <a:bodyPr wrap="square" rtlCol="0">
              <a:spAutoFit/>
            </a:bodyPr>
            <a:lstStyle/>
            <a:p>
              <a:r>
                <a:rPr lang="en-US" sz="2400" dirty="0" smtClean="0">
                  <a:latin typeface="Arial"/>
                  <a:cs typeface="Arial"/>
                </a:rPr>
                <a:t>(11) Sun</a:t>
              </a:r>
              <a:endParaRPr lang="en-US" sz="2400" dirty="0">
                <a:latin typeface="Arial"/>
                <a:cs typeface="Arial"/>
              </a:endParaRPr>
            </a:p>
          </p:txBody>
        </p:sp>
        <p:sp>
          <p:nvSpPr>
            <p:cNvPr id="26" name="TextBox 25"/>
            <p:cNvSpPr txBox="1"/>
            <p:nvPr/>
          </p:nvSpPr>
          <p:spPr>
            <a:xfrm>
              <a:off x="11038348" y="8885929"/>
              <a:ext cx="2213818" cy="461665"/>
            </a:xfrm>
            <a:prstGeom prst="rect">
              <a:avLst/>
            </a:prstGeom>
            <a:noFill/>
          </p:spPr>
          <p:txBody>
            <a:bodyPr wrap="square" rtlCol="0">
              <a:spAutoFit/>
            </a:bodyPr>
            <a:lstStyle/>
            <a:p>
              <a:r>
                <a:rPr lang="en-US" sz="2400" dirty="0" smtClean="0">
                  <a:latin typeface="Arial"/>
                  <a:cs typeface="Arial"/>
                </a:rPr>
                <a:t>(12) Daily Mail</a:t>
              </a:r>
              <a:endParaRPr lang="en-US" sz="2400" dirty="0">
                <a:latin typeface="Arial"/>
                <a:cs typeface="Arial"/>
              </a:endParaRPr>
            </a:p>
          </p:txBody>
        </p:sp>
      </p:grpSp>
      <p:sp>
        <p:nvSpPr>
          <p:cNvPr id="27" name="TextBox 26"/>
          <p:cNvSpPr txBox="1"/>
          <p:nvPr/>
        </p:nvSpPr>
        <p:spPr>
          <a:xfrm>
            <a:off x="3644263" y="154261"/>
            <a:ext cx="12143405" cy="1985159"/>
          </a:xfrm>
          <a:prstGeom prst="rect">
            <a:avLst/>
          </a:prstGeom>
          <a:solidFill>
            <a:schemeClr val="tx1"/>
          </a:solidFill>
        </p:spPr>
        <p:txBody>
          <a:bodyPr wrap="square" rtlCol="0">
            <a:spAutoFit/>
          </a:bodyPr>
          <a:lstStyle/>
          <a:p>
            <a:pPr algn="ctr"/>
            <a:r>
              <a:rPr lang="en-US" b="1" dirty="0" smtClean="0">
                <a:solidFill>
                  <a:schemeClr val="bg1"/>
                </a:solidFill>
              </a:rPr>
              <a:t>Percent distributions of satisfaction ratings for science journalism in major UK newspapers (+BBC)</a:t>
            </a:r>
          </a:p>
          <a:p>
            <a:pPr algn="ctr"/>
            <a:r>
              <a:rPr lang="en-US" b="1" dirty="0" smtClean="0">
                <a:solidFill>
                  <a:schemeClr val="bg1"/>
                </a:solidFill>
              </a:rPr>
              <a:t>(all survey participants)</a:t>
            </a:r>
            <a:endParaRPr lang="en-US" b="1" dirty="0">
              <a:solidFill>
                <a:schemeClr val="bg1"/>
              </a:solidFill>
            </a:endParaRPr>
          </a:p>
        </p:txBody>
      </p:sp>
      <p:sp>
        <p:nvSpPr>
          <p:cNvPr id="28" name="TextBox 27"/>
          <p:cNvSpPr txBox="1"/>
          <p:nvPr/>
        </p:nvSpPr>
        <p:spPr>
          <a:xfrm>
            <a:off x="15808709" y="4296297"/>
            <a:ext cx="5219435" cy="4326401"/>
          </a:xfrm>
          <a:prstGeom prst="rect">
            <a:avLst/>
          </a:prstGeom>
          <a:noFill/>
        </p:spPr>
        <p:txBody>
          <a:bodyPr wrap="square" rtlCol="0">
            <a:noAutofit/>
          </a:bodyPr>
          <a:lstStyle/>
          <a:p>
            <a:r>
              <a:rPr lang="en-US" sz="2000" i="1" dirty="0" smtClean="0"/>
              <a:t>A more detailed look at the distribution of ratings for each news outlet, including percent ratings (grey triangles) and cumulative percentages (white squares)</a:t>
            </a:r>
          </a:p>
          <a:p>
            <a:endParaRPr lang="en-US" sz="2000" i="1" dirty="0"/>
          </a:p>
          <a:p>
            <a:r>
              <a:rPr lang="en-US" sz="2000" i="1" dirty="0" smtClean="0"/>
              <a:t>Again, data is for all survey respondents, ignoring empty responses.</a:t>
            </a:r>
          </a:p>
          <a:p>
            <a:endParaRPr lang="en-US" sz="2000" i="1" dirty="0" smtClean="0"/>
          </a:p>
          <a:p>
            <a:r>
              <a:rPr lang="en-US" sz="2000" i="1" dirty="0" smtClean="0"/>
              <a:t>Panels are ranked in terms of the mean from upper left to bottom right. Note the very different pattern for the Guardian compared with the Daily Mail.</a:t>
            </a:r>
          </a:p>
        </p:txBody>
      </p:sp>
    </p:spTree>
    <p:extLst>
      <p:ext uri="{BB962C8B-B14F-4D97-AF65-F5344CB8AC3E}">
        <p14:creationId xmlns:p14="http://schemas.microsoft.com/office/powerpoint/2010/main" val="19961888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204065" y="4821138"/>
            <a:ext cx="5981700" cy="5359400"/>
            <a:chOff x="4210050" y="4521200"/>
            <a:chExt cx="5981700" cy="5359400"/>
          </a:xfrm>
        </p:grpSpPr>
        <p:graphicFrame>
          <p:nvGraphicFramePr>
            <p:cNvPr id="4" name="Chart 3"/>
            <p:cNvGraphicFramePr>
              <a:graphicFrameLocks/>
            </p:cNvGraphicFramePr>
            <p:nvPr>
              <p:extLst>
                <p:ext uri="{D42A27DB-BD31-4B8C-83A1-F6EECF244321}">
                  <p14:modId xmlns:p14="http://schemas.microsoft.com/office/powerpoint/2010/main" val="3274898485"/>
                </p:ext>
              </p:extLst>
            </p:nvPr>
          </p:nvGraphicFramePr>
          <p:xfrm>
            <a:off x="4210050" y="4521200"/>
            <a:ext cx="5981700" cy="5359400"/>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p:cNvCxnSpPr/>
            <p:nvPr/>
          </p:nvCxnSpPr>
          <p:spPr>
            <a:xfrm>
              <a:off x="6992937" y="8169077"/>
              <a:ext cx="176213" cy="3619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432799" y="8296077"/>
              <a:ext cx="923237" cy="307777"/>
            </a:xfrm>
            <a:prstGeom prst="rect">
              <a:avLst/>
            </a:prstGeom>
            <a:noFill/>
          </p:spPr>
          <p:txBody>
            <a:bodyPr wrap="none" rtlCol="0">
              <a:spAutoFit/>
            </a:bodyPr>
            <a:lstStyle/>
            <a:p>
              <a:r>
                <a:rPr lang="en-US" sz="1400" dirty="0" smtClean="0">
                  <a:latin typeface="Arial"/>
                  <a:cs typeface="Arial"/>
                </a:rPr>
                <a:t>Guardian</a:t>
              </a:r>
              <a:endParaRPr lang="en-US" sz="1400" dirty="0">
                <a:latin typeface="Arial"/>
                <a:cs typeface="Arial"/>
              </a:endParaRPr>
            </a:p>
          </p:txBody>
        </p:sp>
        <p:sp>
          <p:nvSpPr>
            <p:cNvPr id="7" name="TextBox 6"/>
            <p:cNvSpPr txBox="1"/>
            <p:nvPr/>
          </p:nvSpPr>
          <p:spPr>
            <a:xfrm>
              <a:off x="8009469" y="7745745"/>
              <a:ext cx="553820" cy="307777"/>
            </a:xfrm>
            <a:prstGeom prst="rect">
              <a:avLst/>
            </a:prstGeom>
            <a:noFill/>
          </p:spPr>
          <p:txBody>
            <a:bodyPr wrap="none" rtlCol="0">
              <a:spAutoFit/>
            </a:bodyPr>
            <a:lstStyle/>
            <a:p>
              <a:r>
                <a:rPr lang="en-US" sz="1400" dirty="0" smtClean="0">
                  <a:latin typeface="Arial"/>
                  <a:cs typeface="Arial"/>
                </a:rPr>
                <a:t>BBC</a:t>
              </a:r>
              <a:endParaRPr lang="en-US" sz="1400" dirty="0">
                <a:latin typeface="Arial"/>
                <a:cs typeface="Arial"/>
              </a:endParaRPr>
            </a:p>
          </p:txBody>
        </p:sp>
        <p:sp>
          <p:nvSpPr>
            <p:cNvPr id="8" name="TextBox 7"/>
            <p:cNvSpPr txBox="1"/>
            <p:nvPr/>
          </p:nvSpPr>
          <p:spPr>
            <a:xfrm>
              <a:off x="6934200" y="8492927"/>
              <a:ext cx="1184940" cy="307777"/>
            </a:xfrm>
            <a:prstGeom prst="rect">
              <a:avLst/>
            </a:prstGeom>
            <a:noFill/>
          </p:spPr>
          <p:txBody>
            <a:bodyPr wrap="none" rtlCol="0">
              <a:spAutoFit/>
            </a:bodyPr>
            <a:lstStyle/>
            <a:p>
              <a:r>
                <a:rPr lang="en-US" sz="1400" dirty="0" smtClean="0">
                  <a:latin typeface="Arial"/>
                  <a:cs typeface="Arial"/>
                </a:rPr>
                <a:t>Independent</a:t>
              </a:r>
              <a:endParaRPr lang="en-US" sz="1400" dirty="0">
                <a:latin typeface="Arial"/>
                <a:cs typeface="Arial"/>
              </a:endParaRPr>
            </a:p>
          </p:txBody>
        </p:sp>
        <p:cxnSp>
          <p:nvCxnSpPr>
            <p:cNvPr id="9" name="Straight Connector 8"/>
            <p:cNvCxnSpPr/>
            <p:nvPr/>
          </p:nvCxnSpPr>
          <p:spPr>
            <a:xfrm flipH="1">
              <a:off x="6656388" y="8363595"/>
              <a:ext cx="1" cy="3348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179631" y="8627765"/>
              <a:ext cx="813306" cy="307777"/>
            </a:xfrm>
            <a:prstGeom prst="rect">
              <a:avLst/>
            </a:prstGeom>
            <a:noFill/>
          </p:spPr>
          <p:txBody>
            <a:bodyPr wrap="none" rtlCol="0">
              <a:spAutoFit/>
            </a:bodyPr>
            <a:lstStyle/>
            <a:p>
              <a:r>
                <a:rPr lang="en-US" sz="1400" dirty="0" smtClean="0">
                  <a:latin typeface="Arial"/>
                  <a:cs typeface="Arial"/>
                </a:rPr>
                <a:t>Reuters</a:t>
              </a:r>
              <a:endParaRPr lang="en-US" sz="1400" dirty="0">
                <a:latin typeface="Arial"/>
                <a:cs typeface="Arial"/>
              </a:endParaRPr>
            </a:p>
          </p:txBody>
        </p:sp>
        <p:sp>
          <p:nvSpPr>
            <p:cNvPr id="11" name="TextBox 10"/>
            <p:cNvSpPr txBox="1"/>
            <p:nvPr/>
          </p:nvSpPr>
          <p:spPr>
            <a:xfrm>
              <a:off x="6537334" y="7500838"/>
              <a:ext cx="666731" cy="307777"/>
            </a:xfrm>
            <a:prstGeom prst="rect">
              <a:avLst/>
            </a:prstGeom>
            <a:noFill/>
          </p:spPr>
          <p:txBody>
            <a:bodyPr wrap="none" rtlCol="0">
              <a:spAutoFit/>
            </a:bodyPr>
            <a:lstStyle/>
            <a:p>
              <a:r>
                <a:rPr lang="en-US" sz="1400" dirty="0" smtClean="0">
                  <a:latin typeface="Arial"/>
                  <a:cs typeface="Arial"/>
                </a:rPr>
                <a:t>Times</a:t>
              </a:r>
              <a:endParaRPr lang="en-US" sz="1400" dirty="0">
                <a:latin typeface="Arial"/>
                <a:cs typeface="Arial"/>
              </a:endParaRPr>
            </a:p>
          </p:txBody>
        </p:sp>
        <p:sp>
          <p:nvSpPr>
            <p:cNvPr id="12" name="TextBox 11"/>
            <p:cNvSpPr txBox="1"/>
            <p:nvPr/>
          </p:nvSpPr>
          <p:spPr>
            <a:xfrm>
              <a:off x="6192855" y="7108626"/>
              <a:ext cx="973206" cy="307777"/>
            </a:xfrm>
            <a:prstGeom prst="rect">
              <a:avLst/>
            </a:prstGeom>
            <a:noFill/>
          </p:spPr>
          <p:txBody>
            <a:bodyPr wrap="none" rtlCol="0">
              <a:spAutoFit/>
            </a:bodyPr>
            <a:lstStyle/>
            <a:p>
              <a:r>
                <a:rPr lang="en-US" sz="1400" dirty="0" smtClean="0">
                  <a:latin typeface="Arial"/>
                  <a:cs typeface="Arial"/>
                </a:rPr>
                <a:t>Telegraph</a:t>
              </a:r>
              <a:endParaRPr lang="en-US" sz="1400" dirty="0">
                <a:latin typeface="Arial"/>
                <a:cs typeface="Arial"/>
              </a:endParaRPr>
            </a:p>
          </p:txBody>
        </p:sp>
        <p:sp>
          <p:nvSpPr>
            <p:cNvPr id="13" name="TextBox 12"/>
            <p:cNvSpPr txBox="1"/>
            <p:nvPr/>
          </p:nvSpPr>
          <p:spPr>
            <a:xfrm>
              <a:off x="5739273" y="7737277"/>
              <a:ext cx="420921" cy="307777"/>
            </a:xfrm>
            <a:prstGeom prst="rect">
              <a:avLst/>
            </a:prstGeom>
            <a:noFill/>
          </p:spPr>
          <p:txBody>
            <a:bodyPr wrap="none" rtlCol="0">
              <a:spAutoFit/>
            </a:bodyPr>
            <a:lstStyle/>
            <a:p>
              <a:r>
                <a:rPr lang="en-US" sz="1400" dirty="0" smtClean="0">
                  <a:latin typeface="Arial"/>
                  <a:cs typeface="Arial"/>
                </a:rPr>
                <a:t>AP</a:t>
              </a:r>
              <a:endParaRPr lang="en-US" sz="1400" dirty="0">
                <a:latin typeface="Arial"/>
                <a:cs typeface="Arial"/>
              </a:endParaRPr>
            </a:p>
          </p:txBody>
        </p:sp>
        <p:cxnSp>
          <p:nvCxnSpPr>
            <p:cNvPr id="14" name="Straight Connector 13"/>
            <p:cNvCxnSpPr/>
            <p:nvPr/>
          </p:nvCxnSpPr>
          <p:spPr>
            <a:xfrm>
              <a:off x="6007100" y="7993857"/>
              <a:ext cx="140781" cy="1809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681212" y="8365281"/>
              <a:ext cx="402674" cy="307777"/>
            </a:xfrm>
            <a:prstGeom prst="rect">
              <a:avLst/>
            </a:prstGeom>
            <a:noFill/>
          </p:spPr>
          <p:txBody>
            <a:bodyPr wrap="none" rtlCol="0">
              <a:spAutoFit/>
            </a:bodyPr>
            <a:lstStyle/>
            <a:p>
              <a:r>
                <a:rPr lang="en-US" sz="1400" dirty="0" smtClean="0">
                  <a:latin typeface="Arial"/>
                  <a:cs typeface="Arial"/>
                </a:rPr>
                <a:t>PA</a:t>
              </a:r>
              <a:endParaRPr lang="en-US" sz="1400" dirty="0">
                <a:latin typeface="Arial"/>
                <a:cs typeface="Arial"/>
              </a:endParaRPr>
            </a:p>
          </p:txBody>
        </p:sp>
        <p:sp>
          <p:nvSpPr>
            <p:cNvPr id="16" name="TextBox 15"/>
            <p:cNvSpPr txBox="1"/>
            <p:nvPr/>
          </p:nvSpPr>
          <p:spPr>
            <a:xfrm>
              <a:off x="5634744" y="5273476"/>
              <a:ext cx="962774" cy="307777"/>
            </a:xfrm>
            <a:prstGeom prst="rect">
              <a:avLst/>
            </a:prstGeom>
            <a:noFill/>
          </p:spPr>
          <p:txBody>
            <a:bodyPr wrap="none" rtlCol="0">
              <a:spAutoFit/>
            </a:bodyPr>
            <a:lstStyle/>
            <a:p>
              <a:r>
                <a:rPr lang="en-US" sz="1400" dirty="0" smtClean="0">
                  <a:latin typeface="Arial"/>
                  <a:cs typeface="Arial"/>
                </a:rPr>
                <a:t>Daily Mail</a:t>
              </a:r>
              <a:endParaRPr lang="en-US" sz="1400" dirty="0">
                <a:latin typeface="Arial"/>
                <a:cs typeface="Arial"/>
              </a:endParaRPr>
            </a:p>
          </p:txBody>
        </p:sp>
        <p:cxnSp>
          <p:nvCxnSpPr>
            <p:cNvPr id="17" name="Straight Connector 16"/>
            <p:cNvCxnSpPr/>
            <p:nvPr/>
          </p:nvCxnSpPr>
          <p:spPr>
            <a:xfrm flipV="1">
              <a:off x="5454650" y="5492750"/>
              <a:ext cx="226562" cy="8850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5408182" y="5822156"/>
              <a:ext cx="273030" cy="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634357" y="5649217"/>
              <a:ext cx="504114" cy="307777"/>
            </a:xfrm>
            <a:prstGeom prst="rect">
              <a:avLst/>
            </a:prstGeom>
            <a:noFill/>
          </p:spPr>
          <p:txBody>
            <a:bodyPr wrap="none" rtlCol="0">
              <a:spAutoFit/>
            </a:bodyPr>
            <a:lstStyle/>
            <a:p>
              <a:r>
                <a:rPr lang="en-US" sz="1400" dirty="0" smtClean="0">
                  <a:latin typeface="Arial"/>
                  <a:cs typeface="Arial"/>
                </a:rPr>
                <a:t>Sun</a:t>
              </a:r>
              <a:endParaRPr lang="en-US" sz="1400" dirty="0">
                <a:latin typeface="Arial"/>
                <a:cs typeface="Arial"/>
              </a:endParaRPr>
            </a:p>
          </p:txBody>
        </p:sp>
        <p:cxnSp>
          <p:nvCxnSpPr>
            <p:cNvPr id="20" name="Straight Connector 19"/>
            <p:cNvCxnSpPr/>
            <p:nvPr/>
          </p:nvCxnSpPr>
          <p:spPr>
            <a:xfrm flipV="1">
              <a:off x="5361714" y="6126956"/>
              <a:ext cx="273030" cy="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586230" y="5955505"/>
              <a:ext cx="966931" cy="307777"/>
            </a:xfrm>
            <a:prstGeom prst="rect">
              <a:avLst/>
            </a:prstGeom>
            <a:noFill/>
          </p:spPr>
          <p:txBody>
            <a:bodyPr wrap="none" rtlCol="0">
              <a:spAutoFit/>
            </a:bodyPr>
            <a:lstStyle/>
            <a:p>
              <a:r>
                <a:rPr lang="en-US" sz="1400" dirty="0" smtClean="0">
                  <a:latin typeface="Arial"/>
                  <a:cs typeface="Arial"/>
                </a:rPr>
                <a:t>Daily Star</a:t>
              </a:r>
              <a:endParaRPr lang="en-US" sz="1400" dirty="0">
                <a:latin typeface="Arial"/>
                <a:cs typeface="Arial"/>
              </a:endParaRPr>
            </a:p>
          </p:txBody>
        </p:sp>
        <p:sp>
          <p:nvSpPr>
            <p:cNvPr id="22" name="TextBox 21"/>
            <p:cNvSpPr txBox="1"/>
            <p:nvPr/>
          </p:nvSpPr>
          <p:spPr>
            <a:xfrm>
              <a:off x="5370082" y="6392464"/>
              <a:ext cx="833206" cy="307777"/>
            </a:xfrm>
            <a:prstGeom prst="rect">
              <a:avLst/>
            </a:prstGeom>
            <a:noFill/>
          </p:spPr>
          <p:txBody>
            <a:bodyPr wrap="none" rtlCol="0">
              <a:spAutoFit/>
            </a:bodyPr>
            <a:lstStyle/>
            <a:p>
              <a:r>
                <a:rPr lang="en-US" sz="1400" dirty="0" smtClean="0">
                  <a:latin typeface="Arial"/>
                  <a:cs typeface="Arial"/>
                </a:rPr>
                <a:t>Express</a:t>
              </a:r>
              <a:endParaRPr lang="en-US" sz="1400" dirty="0">
                <a:latin typeface="Arial"/>
                <a:cs typeface="Arial"/>
              </a:endParaRPr>
            </a:p>
          </p:txBody>
        </p:sp>
      </p:grpSp>
      <p:sp>
        <p:nvSpPr>
          <p:cNvPr id="23" name="TextBox 22"/>
          <p:cNvSpPr txBox="1"/>
          <p:nvPr/>
        </p:nvSpPr>
        <p:spPr>
          <a:xfrm>
            <a:off x="5191584" y="154261"/>
            <a:ext cx="10316324" cy="2616101"/>
          </a:xfrm>
          <a:prstGeom prst="rect">
            <a:avLst/>
          </a:prstGeom>
          <a:solidFill>
            <a:schemeClr val="tx1"/>
          </a:solidFill>
        </p:spPr>
        <p:txBody>
          <a:bodyPr wrap="square" rtlCol="0">
            <a:spAutoFit/>
          </a:bodyPr>
          <a:lstStyle/>
          <a:p>
            <a:pPr algn="ctr"/>
            <a:r>
              <a:rPr lang="en-US" b="1" dirty="0" smtClean="0">
                <a:solidFill>
                  <a:schemeClr val="bg1"/>
                </a:solidFill>
              </a:rPr>
              <a:t>Percent satisfactions ratings of science reporting in major UK newspapers (+BBC), ignoring neutral responses</a:t>
            </a:r>
          </a:p>
          <a:p>
            <a:pPr algn="ctr"/>
            <a:r>
              <a:rPr lang="en-US" b="1" dirty="0" smtClean="0">
                <a:solidFill>
                  <a:schemeClr val="bg1"/>
                </a:solidFill>
              </a:rPr>
              <a:t>(all survey participants)</a:t>
            </a:r>
            <a:endParaRPr lang="en-US" b="1" dirty="0">
              <a:solidFill>
                <a:schemeClr val="bg1"/>
              </a:solidFill>
            </a:endParaRPr>
          </a:p>
        </p:txBody>
      </p:sp>
      <p:sp>
        <p:nvSpPr>
          <p:cNvPr id="24" name="TextBox 23"/>
          <p:cNvSpPr txBox="1"/>
          <p:nvPr/>
        </p:nvSpPr>
        <p:spPr>
          <a:xfrm>
            <a:off x="15808709" y="4296297"/>
            <a:ext cx="5219435" cy="4326401"/>
          </a:xfrm>
          <a:prstGeom prst="rect">
            <a:avLst/>
          </a:prstGeom>
          <a:noFill/>
        </p:spPr>
        <p:txBody>
          <a:bodyPr wrap="square" rtlCol="0">
            <a:noAutofit/>
          </a:bodyPr>
          <a:lstStyle/>
          <a:p>
            <a:r>
              <a:rPr lang="en-US" sz="2000" i="1" dirty="0" smtClean="0"/>
              <a:t>A more succinct way of looking at the satisfaction ratings, providing a graphical comparison of the different outlets.</a:t>
            </a:r>
          </a:p>
          <a:p>
            <a:endParaRPr lang="en-US" sz="2000" i="1" dirty="0"/>
          </a:p>
          <a:p>
            <a:r>
              <a:rPr lang="en-US" sz="2000" i="1" dirty="0" smtClean="0"/>
              <a:t>I collapsed the ratings for satisfied / very satisfied, and for dissatisfied / very dissatisfied. Responses in category 3 (neither satisfied nor dissatisfied) were ignored.</a:t>
            </a:r>
          </a:p>
          <a:p>
            <a:endParaRPr lang="en-US" sz="2000" i="1" dirty="0"/>
          </a:p>
          <a:p>
            <a:r>
              <a:rPr lang="en-US" sz="2000" i="1" dirty="0" smtClean="0"/>
              <a:t>Results for all survey participants.</a:t>
            </a:r>
            <a:endParaRPr lang="en-US" sz="2000" i="1" dirty="0"/>
          </a:p>
        </p:txBody>
      </p:sp>
    </p:spTree>
    <p:extLst>
      <p:ext uri="{BB962C8B-B14F-4D97-AF65-F5344CB8AC3E}">
        <p14:creationId xmlns:p14="http://schemas.microsoft.com/office/powerpoint/2010/main" val="199618881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420</TotalTime>
  <Words>1928</Words>
  <Application>Microsoft Macintosh PowerPoint</Application>
  <PresentationFormat>Custom</PresentationFormat>
  <Paragraphs>175</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School of Psychology, Cardiff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Chambers</dc:creator>
  <cp:lastModifiedBy>Chris Chambers</cp:lastModifiedBy>
  <cp:revision>112</cp:revision>
  <dcterms:created xsi:type="dcterms:W3CDTF">2012-07-19T16:53:45Z</dcterms:created>
  <dcterms:modified xsi:type="dcterms:W3CDTF">2014-11-05T15:02:42Z</dcterms:modified>
</cp:coreProperties>
</file>