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2D51779-A2CE-4D75-BA34-EC8495C39028}"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CBE7A-99AA-4F5C-A971-59EFC87A1EBA}" type="slidenum">
              <a:rPr lang="en-IN" smtClean="0"/>
              <a:t>‹#›</a:t>
            </a:fld>
            <a:endParaRPr lang="en-IN"/>
          </a:p>
        </p:txBody>
      </p:sp>
    </p:spTree>
    <p:extLst>
      <p:ext uri="{BB962C8B-B14F-4D97-AF65-F5344CB8AC3E}">
        <p14:creationId xmlns:p14="http://schemas.microsoft.com/office/powerpoint/2010/main" val="2755116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2D51779-A2CE-4D75-BA34-EC8495C39028}"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CBE7A-99AA-4F5C-A971-59EFC87A1EBA}" type="slidenum">
              <a:rPr lang="en-IN" smtClean="0"/>
              <a:t>‹#›</a:t>
            </a:fld>
            <a:endParaRPr lang="en-IN"/>
          </a:p>
        </p:txBody>
      </p:sp>
    </p:spTree>
    <p:extLst>
      <p:ext uri="{BB962C8B-B14F-4D97-AF65-F5344CB8AC3E}">
        <p14:creationId xmlns:p14="http://schemas.microsoft.com/office/powerpoint/2010/main" val="3559183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2D51779-A2CE-4D75-BA34-EC8495C39028}"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CBE7A-99AA-4F5C-A971-59EFC87A1EBA}" type="slidenum">
              <a:rPr lang="en-IN" smtClean="0"/>
              <a:t>‹#›</a:t>
            </a:fld>
            <a:endParaRPr lang="en-IN"/>
          </a:p>
        </p:txBody>
      </p:sp>
    </p:spTree>
    <p:extLst>
      <p:ext uri="{BB962C8B-B14F-4D97-AF65-F5344CB8AC3E}">
        <p14:creationId xmlns:p14="http://schemas.microsoft.com/office/powerpoint/2010/main" val="3371713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2D51779-A2CE-4D75-BA34-EC8495C39028}"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CBE7A-99AA-4F5C-A971-59EFC87A1EBA}" type="slidenum">
              <a:rPr lang="en-IN" smtClean="0"/>
              <a:t>‹#›</a:t>
            </a:fld>
            <a:endParaRPr lang="en-IN"/>
          </a:p>
        </p:txBody>
      </p:sp>
    </p:spTree>
    <p:extLst>
      <p:ext uri="{BB962C8B-B14F-4D97-AF65-F5344CB8AC3E}">
        <p14:creationId xmlns:p14="http://schemas.microsoft.com/office/powerpoint/2010/main" val="1563910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D51779-A2CE-4D75-BA34-EC8495C39028}"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CBE7A-99AA-4F5C-A971-59EFC87A1EBA}" type="slidenum">
              <a:rPr lang="en-IN" smtClean="0"/>
              <a:t>‹#›</a:t>
            </a:fld>
            <a:endParaRPr lang="en-IN"/>
          </a:p>
        </p:txBody>
      </p:sp>
    </p:spTree>
    <p:extLst>
      <p:ext uri="{BB962C8B-B14F-4D97-AF65-F5344CB8AC3E}">
        <p14:creationId xmlns:p14="http://schemas.microsoft.com/office/powerpoint/2010/main" val="1644068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2D51779-A2CE-4D75-BA34-EC8495C39028}" type="datetimeFigureOut">
              <a:rPr lang="en-IN" smtClean="0"/>
              <a:t>13-04-2023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ECBE7A-99AA-4F5C-A971-59EFC87A1EBA}" type="slidenum">
              <a:rPr lang="en-IN" smtClean="0"/>
              <a:t>‹#›</a:t>
            </a:fld>
            <a:endParaRPr lang="en-IN"/>
          </a:p>
        </p:txBody>
      </p:sp>
    </p:spTree>
    <p:extLst>
      <p:ext uri="{BB962C8B-B14F-4D97-AF65-F5344CB8AC3E}">
        <p14:creationId xmlns:p14="http://schemas.microsoft.com/office/powerpoint/2010/main" val="2146913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2D51779-A2CE-4D75-BA34-EC8495C39028}" type="datetimeFigureOut">
              <a:rPr lang="en-IN" smtClean="0"/>
              <a:t>13-04-2023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ECBE7A-99AA-4F5C-A971-59EFC87A1EBA}" type="slidenum">
              <a:rPr lang="en-IN" smtClean="0"/>
              <a:t>‹#›</a:t>
            </a:fld>
            <a:endParaRPr lang="en-IN"/>
          </a:p>
        </p:txBody>
      </p:sp>
    </p:spTree>
    <p:extLst>
      <p:ext uri="{BB962C8B-B14F-4D97-AF65-F5344CB8AC3E}">
        <p14:creationId xmlns:p14="http://schemas.microsoft.com/office/powerpoint/2010/main" val="2042656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2D51779-A2CE-4D75-BA34-EC8495C39028}" type="datetimeFigureOut">
              <a:rPr lang="en-IN" smtClean="0"/>
              <a:t>13-04-2023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ECBE7A-99AA-4F5C-A971-59EFC87A1EBA}" type="slidenum">
              <a:rPr lang="en-IN" smtClean="0"/>
              <a:t>‹#›</a:t>
            </a:fld>
            <a:endParaRPr lang="en-IN"/>
          </a:p>
        </p:txBody>
      </p:sp>
    </p:spTree>
    <p:extLst>
      <p:ext uri="{BB962C8B-B14F-4D97-AF65-F5344CB8AC3E}">
        <p14:creationId xmlns:p14="http://schemas.microsoft.com/office/powerpoint/2010/main" val="3865212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D51779-A2CE-4D75-BA34-EC8495C39028}" type="datetimeFigureOut">
              <a:rPr lang="en-IN" smtClean="0"/>
              <a:t>13-04-2023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9ECBE7A-99AA-4F5C-A971-59EFC87A1EBA}" type="slidenum">
              <a:rPr lang="en-IN" smtClean="0"/>
              <a:t>‹#›</a:t>
            </a:fld>
            <a:endParaRPr lang="en-IN"/>
          </a:p>
        </p:txBody>
      </p:sp>
    </p:spTree>
    <p:extLst>
      <p:ext uri="{BB962C8B-B14F-4D97-AF65-F5344CB8AC3E}">
        <p14:creationId xmlns:p14="http://schemas.microsoft.com/office/powerpoint/2010/main" val="341300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D51779-A2CE-4D75-BA34-EC8495C39028}" type="datetimeFigureOut">
              <a:rPr lang="en-IN" smtClean="0"/>
              <a:t>13-04-2023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ECBE7A-99AA-4F5C-A971-59EFC87A1EBA}" type="slidenum">
              <a:rPr lang="en-IN" smtClean="0"/>
              <a:t>‹#›</a:t>
            </a:fld>
            <a:endParaRPr lang="en-IN"/>
          </a:p>
        </p:txBody>
      </p:sp>
    </p:spTree>
    <p:extLst>
      <p:ext uri="{BB962C8B-B14F-4D97-AF65-F5344CB8AC3E}">
        <p14:creationId xmlns:p14="http://schemas.microsoft.com/office/powerpoint/2010/main" val="1462473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D51779-A2CE-4D75-BA34-EC8495C39028}" type="datetimeFigureOut">
              <a:rPr lang="en-IN" smtClean="0"/>
              <a:t>13-04-2023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ECBE7A-99AA-4F5C-A971-59EFC87A1EBA}" type="slidenum">
              <a:rPr lang="en-IN" smtClean="0"/>
              <a:t>‹#›</a:t>
            </a:fld>
            <a:endParaRPr lang="en-IN"/>
          </a:p>
        </p:txBody>
      </p:sp>
    </p:spTree>
    <p:extLst>
      <p:ext uri="{BB962C8B-B14F-4D97-AF65-F5344CB8AC3E}">
        <p14:creationId xmlns:p14="http://schemas.microsoft.com/office/powerpoint/2010/main" val="3443458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51779-A2CE-4D75-BA34-EC8495C39028}" type="datetimeFigureOut">
              <a:rPr lang="en-IN" smtClean="0"/>
              <a:t>13-04-2023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ECBE7A-99AA-4F5C-A971-59EFC87A1EBA}" type="slidenum">
              <a:rPr lang="en-IN" smtClean="0"/>
              <a:t>‹#›</a:t>
            </a:fld>
            <a:endParaRPr lang="en-IN"/>
          </a:p>
        </p:txBody>
      </p:sp>
    </p:spTree>
    <p:extLst>
      <p:ext uri="{BB962C8B-B14F-4D97-AF65-F5344CB8AC3E}">
        <p14:creationId xmlns:p14="http://schemas.microsoft.com/office/powerpoint/2010/main" val="2449171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fi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Algerian" panose="04020705040A02060702" pitchFamily="82" charset="0"/>
              </a:rPr>
              <a:t>Comparison of Classical approach and Deep Learning approach for Financial Studies using SPSS and Python. </a:t>
            </a:r>
            <a:endParaRPr lang="en-IN" sz="4000" b="1" dirty="0">
              <a:latin typeface="Algerian" panose="04020705040A02060702" pitchFamily="82" charset="0"/>
            </a:endParaRPr>
          </a:p>
        </p:txBody>
      </p:sp>
      <p:sp>
        <p:nvSpPr>
          <p:cNvPr id="3" name="Subtitle 2"/>
          <p:cNvSpPr>
            <a:spLocks noGrp="1"/>
          </p:cNvSpPr>
          <p:nvPr>
            <p:ph type="subTitle" idx="1"/>
          </p:nvPr>
        </p:nvSpPr>
        <p:spPr/>
        <p:txBody>
          <a:bodyPr/>
          <a:lstStyle/>
          <a:p>
            <a:r>
              <a:rPr lang="en-US" b="1" dirty="0" smtClean="0"/>
              <a:t>Presented by : </a:t>
            </a:r>
          </a:p>
          <a:p>
            <a:r>
              <a:rPr lang="en-US" b="1" dirty="0" err="1" smtClean="0"/>
              <a:t>Sagnik</a:t>
            </a:r>
            <a:r>
              <a:rPr lang="en-US" b="1" dirty="0" smtClean="0"/>
              <a:t> Ghosh (21375049)</a:t>
            </a:r>
          </a:p>
          <a:p>
            <a:r>
              <a:rPr lang="en-US" b="1" dirty="0" err="1" smtClean="0"/>
              <a:t>Susanta</a:t>
            </a:r>
            <a:r>
              <a:rPr lang="en-US" b="1" dirty="0" smtClean="0"/>
              <a:t> </a:t>
            </a:r>
            <a:r>
              <a:rPr lang="en-US" b="1" dirty="0" err="1" smtClean="0"/>
              <a:t>Dhurua</a:t>
            </a:r>
            <a:r>
              <a:rPr lang="en-US" b="1" dirty="0"/>
              <a:t> </a:t>
            </a:r>
            <a:r>
              <a:rPr lang="en-US" b="1" dirty="0" smtClean="0"/>
              <a:t>(21375062)</a:t>
            </a:r>
            <a:endParaRPr lang="en-IN" b="1" dirty="0"/>
          </a:p>
        </p:txBody>
      </p:sp>
    </p:spTree>
    <p:extLst>
      <p:ext uri="{BB962C8B-B14F-4D97-AF65-F5344CB8AC3E}">
        <p14:creationId xmlns:p14="http://schemas.microsoft.com/office/powerpoint/2010/main" val="40140995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31" y="103031"/>
            <a:ext cx="11900079" cy="489397"/>
          </a:xfrm>
        </p:spPr>
        <p:txBody>
          <a:bodyPr>
            <a:normAutofit/>
          </a:bodyPr>
          <a:lstStyle/>
          <a:p>
            <a:r>
              <a:rPr lang="en-US" sz="2400" dirty="0" smtClean="0"/>
              <a:t>Estimation of “q” in ARIMA</a:t>
            </a:r>
            <a:endParaRPr lang="en-IN"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281" y="1081825"/>
            <a:ext cx="11885714" cy="5331854"/>
          </a:xfrm>
        </p:spPr>
      </p:pic>
    </p:spTree>
    <p:extLst>
      <p:ext uri="{BB962C8B-B14F-4D97-AF65-F5344CB8AC3E}">
        <p14:creationId xmlns:p14="http://schemas.microsoft.com/office/powerpoint/2010/main" val="18766834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89" y="103031"/>
            <a:ext cx="11925836" cy="399245"/>
          </a:xfrm>
        </p:spPr>
        <p:txBody>
          <a:bodyPr>
            <a:noAutofit/>
          </a:bodyPr>
          <a:lstStyle/>
          <a:p>
            <a:r>
              <a:rPr lang="en-US" sz="2000" dirty="0" smtClean="0"/>
              <a:t>Considering the whole data of closing price as training set</a:t>
            </a:r>
            <a:endParaRPr lang="en-IN" sz="2000"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487" y="643944"/>
            <a:ext cx="4997003" cy="6053070"/>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1555" y="965915"/>
            <a:ext cx="6053070" cy="1275009"/>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1403" y="2240924"/>
            <a:ext cx="6143222" cy="130076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042" y="3734872"/>
            <a:ext cx="5576552" cy="2962141"/>
          </a:xfrm>
          <a:prstGeom prst="rect">
            <a:avLst/>
          </a:prstGeom>
        </p:spPr>
      </p:pic>
    </p:spTree>
    <p:extLst>
      <p:ext uri="{BB962C8B-B14F-4D97-AF65-F5344CB8AC3E}">
        <p14:creationId xmlns:p14="http://schemas.microsoft.com/office/powerpoint/2010/main" val="6641879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52" y="90152"/>
            <a:ext cx="11263648" cy="463639"/>
          </a:xfrm>
        </p:spPr>
        <p:txBody>
          <a:bodyPr>
            <a:normAutofit/>
          </a:bodyPr>
          <a:lstStyle/>
          <a:p>
            <a:r>
              <a:rPr lang="en-US" sz="2400" dirty="0" smtClean="0"/>
              <a:t>Considering 80% of the observation in training set.</a:t>
            </a:r>
            <a:endParaRPr lang="en-IN"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304" y="656823"/>
            <a:ext cx="4713668" cy="6091707"/>
          </a:xfrm>
        </p:spPr>
      </p:pic>
      <p:graphicFrame>
        <p:nvGraphicFramePr>
          <p:cNvPr id="5" name="Table 4"/>
          <p:cNvGraphicFramePr>
            <a:graphicFrameLocks noGrp="1"/>
          </p:cNvGraphicFramePr>
          <p:nvPr>
            <p:extLst>
              <p:ext uri="{D42A27DB-BD31-4B8C-83A1-F6EECF244321}">
                <p14:modId xmlns:p14="http://schemas.microsoft.com/office/powerpoint/2010/main" val="2600043353"/>
              </p:ext>
            </p:extLst>
          </p:nvPr>
        </p:nvGraphicFramePr>
        <p:xfrm>
          <a:off x="5370490" y="1455314"/>
          <a:ext cx="4842456" cy="425002"/>
        </p:xfrm>
        <a:graphic>
          <a:graphicData uri="http://schemas.openxmlformats.org/drawingml/2006/table">
            <a:tbl>
              <a:tblPr firstRow="1" bandRow="1">
                <a:tableStyleId>{2D5ABB26-0587-4C30-8999-92F81FD0307C}</a:tableStyleId>
              </a:tblPr>
              <a:tblGrid>
                <a:gridCol w="4842456"/>
              </a:tblGrid>
              <a:tr h="425002">
                <a:tc>
                  <a:txBody>
                    <a:bodyPr/>
                    <a:lstStyle/>
                    <a:p>
                      <a:r>
                        <a:rPr lang="en-US" dirty="0" smtClean="0"/>
                        <a:t>The RMSE value = </a:t>
                      </a:r>
                      <a:r>
                        <a:rPr lang="en-IN" dirty="0" smtClean="0"/>
                        <a:t>154.38771800357043</a:t>
                      </a:r>
                      <a:endParaRPr lang="en-IN" dirty="0"/>
                    </a:p>
                  </a:txBody>
                  <a:tcPr>
                    <a:lnL>
                      <a:noFill/>
                    </a:lnL>
                    <a:lnR>
                      <a:noFill/>
                    </a:lnR>
                    <a:lnT>
                      <a:noFill/>
                    </a:lnT>
                    <a:lnB>
                      <a:noFill/>
                    </a:lnB>
                    <a:lnTlToBr w="12700" cmpd="sng">
                      <a:noFill/>
                      <a:prstDash val="solid"/>
                    </a:lnTlToBr>
                    <a:lnBlToTr w="12700" cmpd="sng">
                      <a:noFill/>
                      <a:prstDash val="solid"/>
                    </a:lnBlToTr>
                  </a:tcPr>
                </a:tc>
              </a:tr>
            </a:tbl>
          </a:graphicData>
        </a:graphic>
      </p:graphicFrame>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4427" y="2189407"/>
            <a:ext cx="6825803" cy="4250030"/>
          </a:xfrm>
          <a:prstGeom prst="rect">
            <a:avLst/>
          </a:prstGeom>
        </p:spPr>
      </p:pic>
    </p:spTree>
    <p:extLst>
      <p:ext uri="{BB962C8B-B14F-4D97-AF65-F5344CB8AC3E}">
        <p14:creationId xmlns:p14="http://schemas.microsoft.com/office/powerpoint/2010/main" val="22364879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52" y="90153"/>
            <a:ext cx="11263648" cy="360608"/>
          </a:xfrm>
        </p:spPr>
        <p:txBody>
          <a:bodyPr>
            <a:normAutofit fontScale="90000"/>
          </a:bodyPr>
          <a:lstStyle/>
          <a:p>
            <a:r>
              <a:rPr lang="en-US" sz="2400" dirty="0" smtClean="0"/>
              <a:t>Considering 95% of the observation in training set</a:t>
            </a:r>
            <a:endParaRPr lang="en-IN"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304" y="695459"/>
            <a:ext cx="4301544" cy="6162541"/>
          </a:xfrm>
        </p:spPr>
      </p:pic>
      <p:graphicFrame>
        <p:nvGraphicFramePr>
          <p:cNvPr id="5" name="Table 4"/>
          <p:cNvGraphicFramePr>
            <a:graphicFrameLocks noGrp="1"/>
          </p:cNvGraphicFramePr>
          <p:nvPr>
            <p:extLst>
              <p:ext uri="{D42A27DB-BD31-4B8C-83A1-F6EECF244321}">
                <p14:modId xmlns:p14="http://schemas.microsoft.com/office/powerpoint/2010/main" val="4164308615"/>
              </p:ext>
            </p:extLst>
          </p:nvPr>
        </p:nvGraphicFramePr>
        <p:xfrm>
          <a:off x="5100034" y="1810769"/>
          <a:ext cx="4031087" cy="365760"/>
        </p:xfrm>
        <a:graphic>
          <a:graphicData uri="http://schemas.openxmlformats.org/drawingml/2006/table">
            <a:tbl>
              <a:tblPr firstRow="1" bandRow="1">
                <a:tableStyleId>{2D5ABB26-0587-4C30-8999-92F81FD0307C}</a:tableStyleId>
              </a:tblPr>
              <a:tblGrid>
                <a:gridCol w="4031087"/>
              </a:tblGrid>
              <a:tr h="360608">
                <a:tc>
                  <a:txBody>
                    <a:bodyPr/>
                    <a:lstStyle/>
                    <a:p>
                      <a:r>
                        <a:rPr lang="en-US" dirty="0" smtClean="0"/>
                        <a:t>The RMSE value</a:t>
                      </a:r>
                      <a:r>
                        <a:rPr lang="en-US" baseline="0" dirty="0" smtClean="0"/>
                        <a:t> = </a:t>
                      </a:r>
                      <a:r>
                        <a:rPr lang="en-IN" dirty="0" smtClean="0"/>
                        <a:t>148.05511829577938</a:t>
                      </a:r>
                      <a:endParaRPr lang="en-IN" dirty="0"/>
                    </a:p>
                  </a:txBody>
                  <a:tcPr/>
                </a:tc>
              </a:tr>
            </a:tbl>
          </a:graphicData>
        </a:graphic>
      </p:graphicFrame>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1092" y="2524258"/>
            <a:ext cx="7122017" cy="4237149"/>
          </a:xfrm>
          <a:prstGeom prst="rect">
            <a:avLst/>
          </a:prstGeom>
        </p:spPr>
      </p:pic>
    </p:spTree>
    <p:extLst>
      <p:ext uri="{BB962C8B-B14F-4D97-AF65-F5344CB8AC3E}">
        <p14:creationId xmlns:p14="http://schemas.microsoft.com/office/powerpoint/2010/main" val="28144289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52" y="103031"/>
            <a:ext cx="11263648" cy="425003"/>
          </a:xfrm>
        </p:spPr>
        <p:txBody>
          <a:bodyPr>
            <a:normAutofit/>
          </a:bodyPr>
          <a:lstStyle/>
          <a:p>
            <a:r>
              <a:rPr lang="en-US" sz="2400" dirty="0" smtClean="0"/>
              <a:t>Considering weekly close price using Expert Modeler</a:t>
            </a:r>
            <a:endParaRPr lang="en-IN"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093" y="953037"/>
            <a:ext cx="11153103" cy="1262130"/>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2766" y="2575774"/>
            <a:ext cx="6078828" cy="368335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304" y="2833604"/>
            <a:ext cx="5434886" cy="1854306"/>
          </a:xfrm>
          <a:prstGeom prst="rect">
            <a:avLst/>
          </a:prstGeom>
        </p:spPr>
      </p:pic>
    </p:spTree>
    <p:extLst>
      <p:ext uri="{BB962C8B-B14F-4D97-AF65-F5344CB8AC3E}">
        <p14:creationId xmlns:p14="http://schemas.microsoft.com/office/powerpoint/2010/main" val="29902824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52" y="115911"/>
            <a:ext cx="11263648" cy="347728"/>
          </a:xfrm>
        </p:spPr>
        <p:txBody>
          <a:bodyPr>
            <a:noAutofit/>
          </a:bodyPr>
          <a:lstStyle/>
          <a:p>
            <a:r>
              <a:rPr lang="en-US" sz="2400" dirty="0" smtClean="0"/>
              <a:t>Considering monthly close price using Expert Modeler</a:t>
            </a:r>
            <a:endParaRPr lang="en-IN" sz="24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062" y="772733"/>
            <a:ext cx="6091707" cy="1493949"/>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7465" y="1171977"/>
            <a:ext cx="5640946" cy="109470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062" y="2881235"/>
            <a:ext cx="6181859" cy="156197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81104" y="2665927"/>
            <a:ext cx="5422005" cy="3863662"/>
          </a:xfrm>
          <a:prstGeom prst="rect">
            <a:avLst/>
          </a:prstGeom>
        </p:spPr>
      </p:pic>
    </p:spTree>
    <p:extLst>
      <p:ext uri="{BB962C8B-B14F-4D97-AF65-F5344CB8AC3E}">
        <p14:creationId xmlns:p14="http://schemas.microsoft.com/office/powerpoint/2010/main" val="42733409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10" y="90153"/>
            <a:ext cx="11237890" cy="437881"/>
          </a:xfrm>
        </p:spPr>
        <p:txBody>
          <a:bodyPr>
            <a:normAutofit/>
          </a:bodyPr>
          <a:lstStyle/>
          <a:p>
            <a:r>
              <a:rPr lang="en-US" sz="2400" b="1" u="sng" dirty="0" smtClean="0"/>
              <a:t>Deep Learning Approach (LSTM) using day-wise closing price</a:t>
            </a:r>
            <a:r>
              <a:rPr lang="en-US" sz="2400" dirty="0" smtClean="0"/>
              <a:t>.</a:t>
            </a:r>
            <a:endParaRPr lang="en-IN"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094" y="656823"/>
            <a:ext cx="4906850" cy="607882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4732" y="772732"/>
            <a:ext cx="6735651" cy="4649274"/>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807367647"/>
              </p:ext>
            </p:extLst>
          </p:nvPr>
        </p:nvGraphicFramePr>
        <p:xfrm>
          <a:off x="4803820" y="5859887"/>
          <a:ext cx="4069724" cy="643943"/>
        </p:xfrm>
        <a:graphic>
          <a:graphicData uri="http://schemas.openxmlformats.org/drawingml/2006/table">
            <a:tbl>
              <a:tblPr firstRow="1" bandRow="1">
                <a:tableStyleId>{2D5ABB26-0587-4C30-8999-92F81FD0307C}</a:tableStyleId>
              </a:tblPr>
              <a:tblGrid>
                <a:gridCol w="4069724"/>
              </a:tblGrid>
              <a:tr h="643943">
                <a:tc>
                  <a:txBody>
                    <a:bodyPr/>
                    <a:lstStyle/>
                    <a:p>
                      <a:r>
                        <a:rPr lang="en-US" dirty="0" smtClean="0"/>
                        <a:t>The RMSE value = </a:t>
                      </a:r>
                      <a:r>
                        <a:rPr lang="en-IN" dirty="0" smtClean="0"/>
                        <a:t>32.395354288667946</a:t>
                      </a:r>
                      <a:endParaRPr lang="en-IN" dirty="0"/>
                    </a:p>
                  </a:txBody>
                  <a:tcPr>
                    <a:lnL>
                      <a:noFill/>
                    </a:lnL>
                    <a:lnR>
                      <a:noFill/>
                    </a:lnR>
                    <a:lnT>
                      <a:noFill/>
                    </a:lnT>
                    <a:lnB>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2391216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31" y="128789"/>
            <a:ext cx="11250769" cy="347729"/>
          </a:xfrm>
        </p:spPr>
        <p:txBody>
          <a:bodyPr>
            <a:noAutofit/>
          </a:bodyPr>
          <a:lstStyle/>
          <a:p>
            <a:r>
              <a:rPr lang="en-US" sz="2400" b="1" u="sng" dirty="0" smtClean="0"/>
              <a:t>Models</a:t>
            </a:r>
            <a:endParaRPr lang="en-IN" sz="2400" b="1"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53904612"/>
              </p:ext>
            </p:extLst>
          </p:nvPr>
        </p:nvGraphicFramePr>
        <p:xfrm>
          <a:off x="103188" y="824251"/>
          <a:ext cx="11977686" cy="5679580"/>
        </p:xfrm>
        <a:graphic>
          <a:graphicData uri="http://schemas.openxmlformats.org/drawingml/2006/table">
            <a:tbl>
              <a:tblPr firstRow="1" bandRow="1">
                <a:tableStyleId>{5940675A-B579-460E-94D1-54222C63F5DA}</a:tableStyleId>
              </a:tblPr>
              <a:tblGrid>
                <a:gridCol w="3992562"/>
                <a:gridCol w="3992562"/>
                <a:gridCol w="3992562"/>
              </a:tblGrid>
              <a:tr h="659026">
                <a:tc>
                  <a:txBody>
                    <a:bodyPr/>
                    <a:lstStyle/>
                    <a:p>
                      <a:pPr algn="ctr"/>
                      <a:r>
                        <a:rPr lang="en-US" b="1" dirty="0" smtClean="0"/>
                        <a:t>Time</a:t>
                      </a:r>
                      <a:endParaRPr lang="en-IN" b="1" dirty="0"/>
                    </a:p>
                  </a:txBody>
                  <a:tcPr/>
                </a:tc>
                <a:tc>
                  <a:txBody>
                    <a:bodyPr/>
                    <a:lstStyle/>
                    <a:p>
                      <a:pPr algn="ctr"/>
                      <a:r>
                        <a:rPr lang="en-US" b="1" dirty="0" smtClean="0"/>
                        <a:t>Model</a:t>
                      </a:r>
                      <a:endParaRPr lang="en-IN" b="1" dirty="0"/>
                    </a:p>
                  </a:txBody>
                  <a:tcPr/>
                </a:tc>
                <a:tc>
                  <a:txBody>
                    <a:bodyPr/>
                    <a:lstStyle/>
                    <a:p>
                      <a:pPr algn="ctr"/>
                      <a:r>
                        <a:rPr lang="en-US" b="1" dirty="0" smtClean="0"/>
                        <a:t>RMSE</a:t>
                      </a:r>
                      <a:endParaRPr lang="en-IN" b="1" dirty="0"/>
                    </a:p>
                  </a:txBody>
                  <a:tcPr/>
                </a:tc>
              </a:tr>
              <a:tr h="659026">
                <a:tc>
                  <a:txBody>
                    <a:bodyPr/>
                    <a:lstStyle/>
                    <a:p>
                      <a:r>
                        <a:rPr lang="en-US" sz="1600" dirty="0" smtClean="0">
                          <a:latin typeface="Bahnschrift" panose="020B0502040204020203" pitchFamily="34" charset="0"/>
                        </a:rPr>
                        <a:t>Daily (Considering whole</a:t>
                      </a:r>
                      <a:r>
                        <a:rPr lang="en-US" sz="1600" baseline="0" dirty="0" smtClean="0">
                          <a:latin typeface="Bahnschrift" panose="020B0502040204020203" pitchFamily="34" charset="0"/>
                        </a:rPr>
                        <a:t> data)</a:t>
                      </a:r>
                      <a:endParaRPr lang="en-IN" sz="1600" dirty="0">
                        <a:latin typeface="Bahnschrift" panose="020B0502040204020203" pitchFamily="34" charset="0"/>
                      </a:endParaRPr>
                    </a:p>
                  </a:txBody>
                  <a:tcPr/>
                </a:tc>
                <a:tc>
                  <a:txBody>
                    <a:bodyPr/>
                    <a:lstStyle/>
                    <a:p>
                      <a:r>
                        <a:rPr lang="en-US" dirty="0" smtClean="0"/>
                        <a:t>ARIMA(3,1,4)</a:t>
                      </a:r>
                      <a:endParaRPr lang="en-IN" dirty="0"/>
                    </a:p>
                  </a:txBody>
                  <a:tcPr/>
                </a:tc>
                <a:tc>
                  <a:txBody>
                    <a:bodyPr/>
                    <a:lstStyle/>
                    <a:p>
                      <a:r>
                        <a:rPr lang="en-US" dirty="0" smtClean="0"/>
                        <a:t>60.326</a:t>
                      </a:r>
                      <a:endParaRPr lang="en-IN" dirty="0"/>
                    </a:p>
                  </a:txBody>
                  <a:tcPr/>
                </a:tc>
              </a:tr>
              <a:tr h="1014492">
                <a:tc>
                  <a:txBody>
                    <a:bodyPr/>
                    <a:lstStyle/>
                    <a:p>
                      <a:r>
                        <a:rPr lang="en-US" sz="1600" dirty="0" smtClean="0">
                          <a:latin typeface="Bahnschrift" panose="020B0502040204020203" pitchFamily="34" charset="0"/>
                        </a:rPr>
                        <a:t>Daily</a:t>
                      </a:r>
                      <a:r>
                        <a:rPr lang="en-US" sz="1600" baseline="0" dirty="0" smtClean="0">
                          <a:latin typeface="Bahnschrift" panose="020B0502040204020203" pitchFamily="34" charset="0"/>
                        </a:rPr>
                        <a:t> ( considering 80% data)</a:t>
                      </a:r>
                      <a:endParaRPr lang="en-IN" sz="1600" dirty="0">
                        <a:latin typeface="Bahnschrift"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ARIMA(3,1,3)</a:t>
                      </a:r>
                      <a:endParaRPr lang="en-IN"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154.38771800357043</a:t>
                      </a:r>
                    </a:p>
                  </a:txBody>
                  <a:tcPr/>
                </a:tc>
              </a:tr>
              <a:tr h="1014492">
                <a:tc>
                  <a:txBody>
                    <a:bodyPr/>
                    <a:lstStyle/>
                    <a:p>
                      <a:r>
                        <a:rPr lang="en-US" sz="1600" dirty="0" smtClean="0">
                          <a:latin typeface="Bahnschrift" panose="020B0502040204020203" pitchFamily="34" charset="0"/>
                        </a:rPr>
                        <a:t>Daily (considering 95% data)</a:t>
                      </a:r>
                      <a:endParaRPr lang="en-IN" sz="1600" dirty="0">
                        <a:latin typeface="Bahnschrift"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ARIMA(0,2,2)</a:t>
                      </a:r>
                      <a:endParaRPr lang="en-IN"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148.05511829577938</a:t>
                      </a:r>
                    </a:p>
                    <a:p>
                      <a:endParaRPr lang="en-IN" dirty="0"/>
                    </a:p>
                  </a:txBody>
                  <a:tcPr/>
                </a:tc>
              </a:tr>
              <a:tr h="659026">
                <a:tc>
                  <a:txBody>
                    <a:bodyPr/>
                    <a:lstStyle/>
                    <a:p>
                      <a:r>
                        <a:rPr lang="en-US" dirty="0" smtClean="0"/>
                        <a:t>Weekly (considering whole data) </a:t>
                      </a:r>
                      <a:endParaRPr lang="en-IN" dirty="0"/>
                    </a:p>
                  </a:txBody>
                  <a:tcPr/>
                </a:tc>
                <a:tc>
                  <a:txBody>
                    <a:bodyPr/>
                    <a:lstStyle/>
                    <a:p>
                      <a:r>
                        <a:rPr lang="en-US" dirty="0" smtClean="0"/>
                        <a:t>ARIMA(1,1,0)</a:t>
                      </a:r>
                      <a:endParaRPr lang="en-IN" dirty="0"/>
                    </a:p>
                  </a:txBody>
                  <a:tcPr/>
                </a:tc>
                <a:tc>
                  <a:txBody>
                    <a:bodyPr/>
                    <a:lstStyle/>
                    <a:p>
                      <a:r>
                        <a:rPr lang="en-US" dirty="0" smtClean="0"/>
                        <a:t>120.676</a:t>
                      </a:r>
                      <a:endParaRPr lang="en-IN" dirty="0"/>
                    </a:p>
                  </a:txBody>
                  <a:tcPr/>
                </a:tc>
              </a:tr>
              <a:tr h="659026">
                <a:tc>
                  <a:txBody>
                    <a:bodyPr/>
                    <a:lstStyle/>
                    <a:p>
                      <a:r>
                        <a:rPr lang="en-US" dirty="0" smtClean="0"/>
                        <a:t>Monthly (considering whole</a:t>
                      </a:r>
                      <a:r>
                        <a:rPr lang="en-US" baseline="0" dirty="0" smtClean="0"/>
                        <a:t> data) </a:t>
                      </a:r>
                      <a:endParaRPr lang="en-IN" dirty="0"/>
                    </a:p>
                  </a:txBody>
                  <a:tcPr/>
                </a:tc>
                <a:tc>
                  <a:txBody>
                    <a:bodyPr/>
                    <a:lstStyle/>
                    <a:p>
                      <a:r>
                        <a:rPr lang="en-US" dirty="0" smtClean="0"/>
                        <a:t>Simple Seasonal </a:t>
                      </a:r>
                      <a:endParaRPr lang="en-IN" dirty="0"/>
                    </a:p>
                  </a:txBody>
                  <a:tcPr/>
                </a:tc>
                <a:tc>
                  <a:txBody>
                    <a:bodyPr/>
                    <a:lstStyle/>
                    <a:p>
                      <a:r>
                        <a:rPr lang="en-US" dirty="0" smtClean="0"/>
                        <a:t>312.576</a:t>
                      </a:r>
                      <a:endParaRPr lang="en-IN" dirty="0"/>
                    </a:p>
                  </a:txBody>
                  <a:tcPr/>
                </a:tc>
              </a:tr>
              <a:tr h="1014492">
                <a:tc>
                  <a:txBody>
                    <a:bodyPr/>
                    <a:lstStyle/>
                    <a:p>
                      <a:r>
                        <a:rPr lang="en-US" dirty="0" smtClean="0"/>
                        <a:t>LSTM (for day-wise</a:t>
                      </a:r>
                      <a:r>
                        <a:rPr lang="en-US" baseline="0" dirty="0" smtClean="0"/>
                        <a:t> data) </a:t>
                      </a:r>
                      <a:endParaRPr lang="en-IN" dirty="0"/>
                    </a:p>
                  </a:txBody>
                  <a:tcPr/>
                </a:tc>
                <a:tc>
                  <a:txBody>
                    <a:bodyPr/>
                    <a:lstStyle/>
                    <a:p>
                      <a:r>
                        <a:rPr lang="en-US" dirty="0" smtClean="0"/>
                        <a:t>LSTM</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32.395354288667946</a:t>
                      </a:r>
                    </a:p>
                    <a:p>
                      <a:endParaRPr lang="en-IN" dirty="0"/>
                    </a:p>
                  </a:txBody>
                  <a:tcPr/>
                </a:tc>
              </a:tr>
            </a:tbl>
          </a:graphicData>
        </a:graphic>
      </p:graphicFrame>
    </p:spTree>
    <p:extLst>
      <p:ext uri="{BB962C8B-B14F-4D97-AF65-F5344CB8AC3E}">
        <p14:creationId xmlns:p14="http://schemas.microsoft.com/office/powerpoint/2010/main" val="19130541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30" y="141669"/>
            <a:ext cx="11990232" cy="489396"/>
          </a:xfrm>
        </p:spPr>
        <p:txBody>
          <a:bodyPr>
            <a:normAutofit/>
          </a:bodyPr>
          <a:lstStyle/>
          <a:p>
            <a:r>
              <a:rPr lang="en-US" sz="2400" b="1" i="1" u="sng" dirty="0" smtClean="0"/>
              <a:t>Comparison of Classical and Deep learning approach through this analysis</a:t>
            </a:r>
            <a:endParaRPr lang="en-IN" sz="2400" b="1" i="1" u="sng" dirty="0"/>
          </a:p>
        </p:txBody>
      </p:sp>
      <p:sp>
        <p:nvSpPr>
          <p:cNvPr id="3" name="Content Placeholder 2"/>
          <p:cNvSpPr>
            <a:spLocks noGrp="1"/>
          </p:cNvSpPr>
          <p:nvPr>
            <p:ph idx="1"/>
          </p:nvPr>
        </p:nvSpPr>
        <p:spPr>
          <a:xfrm>
            <a:off x="103030" y="1107582"/>
            <a:ext cx="11990232" cy="5653825"/>
          </a:xfrm>
        </p:spPr>
        <p:txBody>
          <a:bodyPr>
            <a:normAutofit/>
          </a:bodyPr>
          <a:lstStyle/>
          <a:p>
            <a:r>
              <a:rPr lang="en-US" sz="2000" b="1" u="sng" dirty="0"/>
              <a:t>LSTM (Long Short-Term Memory) and ARIMA (</a:t>
            </a:r>
            <a:r>
              <a:rPr lang="en-US" sz="2000" b="1" u="sng" dirty="0" err="1"/>
              <a:t>AutoRegressive</a:t>
            </a:r>
            <a:r>
              <a:rPr lang="en-US" sz="2000" b="1" u="sng" dirty="0"/>
              <a:t> Integrated Moving Average) are both popular models used in time series forecasting</a:t>
            </a:r>
            <a:r>
              <a:rPr lang="en-US" sz="2000" b="1" u="sng" dirty="0" smtClean="0"/>
              <a:t>.</a:t>
            </a:r>
          </a:p>
          <a:p>
            <a:r>
              <a:rPr lang="en-US" sz="2000" dirty="0"/>
              <a:t>ARIMA is a statistical model that can be used to predict future values of a time series based on its past values. It models the data as a linear combination of its past values and the past errors. ARIMA models are well-suited for modeling stationary time series data with linear dependencies</a:t>
            </a:r>
            <a:r>
              <a:rPr lang="en-US" sz="2000" dirty="0" smtClean="0"/>
              <a:t>.</a:t>
            </a:r>
          </a:p>
          <a:p>
            <a:r>
              <a:rPr lang="en-US" sz="2000" dirty="0"/>
              <a:t>LSTM, on the other hand, is a type of recurrent neural network that can learn long-term dependencies in time series data. Unlike ARIMA, LSTM can handle non-linear dependencies and can capture complex patterns in the data. </a:t>
            </a:r>
            <a:r>
              <a:rPr lang="en-US" sz="2000" b="1" u="sng" dirty="0"/>
              <a:t>LSTM models are particularly useful when the data has non-linear trends or seasonality</a:t>
            </a:r>
            <a:r>
              <a:rPr lang="en-US" sz="2000" b="1" u="sng" dirty="0" smtClean="0"/>
              <a:t>.</a:t>
            </a:r>
          </a:p>
          <a:p>
            <a:r>
              <a:rPr lang="en-US" sz="2000" dirty="0"/>
              <a:t>One advantage of ARIMA is that it is easy to interpret and understand the underlying parameters. It also works well with relatively small amounts of data. However</a:t>
            </a:r>
            <a:r>
              <a:rPr lang="en-US" sz="2000" b="1" u="sng" dirty="0"/>
              <a:t>, it requires that the data be stationary, and it may not perform well when the data has complex patterns</a:t>
            </a:r>
            <a:r>
              <a:rPr lang="en-US" sz="2000" b="1" u="sng" dirty="0" smtClean="0"/>
              <a:t>.</a:t>
            </a:r>
          </a:p>
          <a:p>
            <a:r>
              <a:rPr lang="en-US" sz="2000" b="1" u="sng" dirty="0"/>
              <a:t>LSTM typically requires a large amount of data for training, particularly for capturing long-term dependencies</a:t>
            </a:r>
            <a:r>
              <a:rPr lang="en-US" sz="2000" dirty="0" smtClean="0"/>
              <a:t>.</a:t>
            </a:r>
          </a:p>
          <a:p>
            <a:r>
              <a:rPr lang="en-US" sz="2000" b="1" u="sng" dirty="0"/>
              <a:t>LSTM models have shown to perform well on complex time series data and can outperform ARIMA in certain cases.</a:t>
            </a:r>
            <a:endParaRPr lang="en-IN" sz="2000" b="1" u="sng" dirty="0">
              <a:latin typeface="Bahnschrift" panose="020B0502040204020203" pitchFamily="34" charset="0"/>
            </a:endParaRPr>
          </a:p>
        </p:txBody>
      </p:sp>
    </p:spTree>
    <p:extLst>
      <p:ext uri="{BB962C8B-B14F-4D97-AF65-F5344CB8AC3E}">
        <p14:creationId xmlns:p14="http://schemas.microsoft.com/office/powerpoint/2010/main" val="28759110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92875"/>
          </a:xfrm>
        </p:spPr>
        <p:txBody>
          <a:bodyPr/>
          <a:lstStyle/>
          <a:p>
            <a:r>
              <a:rPr lang="en-US" dirty="0" smtClean="0"/>
              <a:t>				Thank You </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4744" y="2667000"/>
            <a:ext cx="1223493" cy="1524000"/>
          </a:xfrm>
          <a:prstGeom prst="rect">
            <a:avLst/>
          </a:prstGeom>
        </p:spPr>
      </p:pic>
    </p:spTree>
    <p:extLst>
      <p:ext uri="{BB962C8B-B14F-4D97-AF65-F5344CB8AC3E}">
        <p14:creationId xmlns:p14="http://schemas.microsoft.com/office/powerpoint/2010/main" val="2373617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851" y="0"/>
            <a:ext cx="4005329" cy="540913"/>
          </a:xfrm>
        </p:spPr>
        <p:txBody>
          <a:bodyPr>
            <a:normAutofit/>
          </a:bodyPr>
          <a:lstStyle/>
          <a:p>
            <a:r>
              <a:rPr lang="en-US" sz="2400" b="1" u="sng" dirty="0" smtClean="0"/>
              <a:t>Introduction</a:t>
            </a:r>
            <a:r>
              <a:rPr lang="en-US" sz="2400" b="1" dirty="0" smtClean="0"/>
              <a:t>.</a:t>
            </a:r>
            <a:endParaRPr lang="en-IN" sz="2400" b="1" dirty="0"/>
          </a:p>
        </p:txBody>
      </p:sp>
      <p:sp>
        <p:nvSpPr>
          <p:cNvPr id="3" name="Content Placeholder 2"/>
          <p:cNvSpPr>
            <a:spLocks noGrp="1"/>
          </p:cNvSpPr>
          <p:nvPr>
            <p:ph idx="1"/>
          </p:nvPr>
        </p:nvSpPr>
        <p:spPr>
          <a:xfrm>
            <a:off x="141667" y="798491"/>
            <a:ext cx="11797048" cy="5962920"/>
          </a:xfrm>
        </p:spPr>
        <p:txBody>
          <a:bodyPr>
            <a:normAutofit lnSpcReduction="10000"/>
          </a:bodyPr>
          <a:lstStyle/>
          <a:p>
            <a:pPr marL="0" indent="0">
              <a:buNone/>
            </a:pPr>
            <a:r>
              <a:rPr lang="en-US" sz="2000" b="1" dirty="0" err="1">
                <a:latin typeface="Bahnschrift" panose="020B0502040204020203" pitchFamily="34" charset="0"/>
              </a:rPr>
              <a:t>Adani</a:t>
            </a:r>
            <a:r>
              <a:rPr lang="en-US" sz="2000" b="1" dirty="0">
                <a:latin typeface="Bahnschrift" panose="020B0502040204020203" pitchFamily="34" charset="0"/>
              </a:rPr>
              <a:t> Green Energy Limited (AGEL) </a:t>
            </a:r>
            <a:r>
              <a:rPr lang="en-US" sz="2000" dirty="0">
                <a:latin typeface="Bahnschrift" panose="020B0502040204020203" pitchFamily="34" charset="0"/>
              </a:rPr>
              <a:t>is a renewable energy company based in India. It is a part of the </a:t>
            </a:r>
            <a:r>
              <a:rPr lang="en-US" sz="2000" b="1" dirty="0" err="1">
                <a:latin typeface="Bahnschrift" panose="020B0502040204020203" pitchFamily="34" charset="0"/>
              </a:rPr>
              <a:t>Adani</a:t>
            </a:r>
            <a:r>
              <a:rPr lang="en-US" sz="2000" b="1" dirty="0">
                <a:latin typeface="Bahnschrift" panose="020B0502040204020203" pitchFamily="34" charset="0"/>
              </a:rPr>
              <a:t> Group</a:t>
            </a:r>
            <a:r>
              <a:rPr lang="en-US" sz="2000" dirty="0">
                <a:latin typeface="Bahnschrift" panose="020B0502040204020203" pitchFamily="34" charset="0"/>
              </a:rPr>
              <a:t>, one of India's largest conglomerates. AGEL is primarily focused on developing, building, and operating renewable </a:t>
            </a:r>
            <a:r>
              <a:rPr lang="en-US" sz="2000" b="1" dirty="0">
                <a:latin typeface="Bahnschrift" panose="020B0502040204020203" pitchFamily="34" charset="0"/>
              </a:rPr>
              <a:t>power plants</a:t>
            </a:r>
            <a:r>
              <a:rPr lang="en-US" sz="2000" dirty="0">
                <a:latin typeface="Bahnschrift" panose="020B0502040204020203" pitchFamily="34" charset="0"/>
              </a:rPr>
              <a:t> in India and around the world.</a:t>
            </a:r>
          </a:p>
          <a:p>
            <a:pPr marL="0" indent="0">
              <a:buNone/>
            </a:pPr>
            <a:endParaRPr lang="en-US" sz="2000" dirty="0" smtClean="0">
              <a:latin typeface="Bahnschrift" panose="020B0502040204020203" pitchFamily="34" charset="0"/>
            </a:endParaRPr>
          </a:p>
          <a:p>
            <a:pPr marL="0" indent="0">
              <a:buNone/>
            </a:pPr>
            <a:r>
              <a:rPr lang="en-US" sz="2000" dirty="0" smtClean="0">
                <a:latin typeface="Bahnschrift" panose="020B0502040204020203" pitchFamily="34" charset="0"/>
              </a:rPr>
              <a:t>Here </a:t>
            </a:r>
            <a:r>
              <a:rPr lang="en-US" sz="2000" dirty="0">
                <a:latin typeface="Bahnschrift" panose="020B0502040204020203" pitchFamily="34" charset="0"/>
              </a:rPr>
              <a:t>are some key details about </a:t>
            </a:r>
            <a:r>
              <a:rPr lang="en-US" sz="2000" dirty="0" err="1">
                <a:latin typeface="Bahnschrift" panose="020B0502040204020203" pitchFamily="34" charset="0"/>
              </a:rPr>
              <a:t>Adani</a:t>
            </a:r>
            <a:r>
              <a:rPr lang="en-US" sz="2000" dirty="0">
                <a:latin typeface="Bahnschrift" panose="020B0502040204020203" pitchFamily="34" charset="0"/>
              </a:rPr>
              <a:t> Green Energy:</a:t>
            </a:r>
          </a:p>
          <a:p>
            <a:r>
              <a:rPr lang="en-US" sz="2000" dirty="0" smtClean="0">
                <a:latin typeface="Bahnschrift" panose="020B0502040204020203" pitchFamily="34" charset="0"/>
              </a:rPr>
              <a:t> </a:t>
            </a:r>
            <a:r>
              <a:rPr lang="en-US" sz="2000" b="1" dirty="0" smtClean="0">
                <a:latin typeface="Bahnschrift" panose="020B0502040204020203" pitchFamily="34" charset="0"/>
              </a:rPr>
              <a:t>Ownership</a:t>
            </a:r>
            <a:r>
              <a:rPr lang="en-US" sz="2000" dirty="0">
                <a:latin typeface="Bahnschrift" panose="020B0502040204020203" pitchFamily="34" charset="0"/>
              </a:rPr>
              <a:t>: AGEL is majority-owned by </a:t>
            </a:r>
            <a:r>
              <a:rPr lang="en-US" sz="2000" dirty="0" err="1">
                <a:latin typeface="Bahnschrift" panose="020B0502040204020203" pitchFamily="34" charset="0"/>
              </a:rPr>
              <a:t>Adani</a:t>
            </a:r>
            <a:r>
              <a:rPr lang="en-US" sz="2000" dirty="0">
                <a:latin typeface="Bahnschrift" panose="020B0502040204020203" pitchFamily="34" charset="0"/>
              </a:rPr>
              <a:t> Enterprises Limited, which holds a 74.92% stake in the company. The remaining shares are held by public investors.</a:t>
            </a:r>
          </a:p>
          <a:p>
            <a:endParaRPr lang="en-US" sz="2000" b="1" dirty="0" smtClean="0">
              <a:latin typeface="Bahnschrift" panose="020B0502040204020203" pitchFamily="34" charset="0"/>
            </a:endParaRPr>
          </a:p>
          <a:p>
            <a:r>
              <a:rPr lang="en-US" sz="2000" b="1" dirty="0" smtClean="0">
                <a:latin typeface="Bahnschrift" panose="020B0502040204020203" pitchFamily="34" charset="0"/>
              </a:rPr>
              <a:t>Business </a:t>
            </a:r>
            <a:r>
              <a:rPr lang="en-US" sz="2000" b="1" dirty="0">
                <a:latin typeface="Bahnschrift" panose="020B0502040204020203" pitchFamily="34" charset="0"/>
              </a:rPr>
              <a:t>segments</a:t>
            </a:r>
            <a:r>
              <a:rPr lang="en-US" sz="2000" dirty="0">
                <a:latin typeface="Bahnschrift" panose="020B0502040204020203" pitchFamily="34" charset="0"/>
              </a:rPr>
              <a:t>: AGEL operates in two main business segments: Solar Energy and Wind Energy. It also has a small presence in other renewable energy technologies such as biomass and small hydro.</a:t>
            </a:r>
          </a:p>
          <a:p>
            <a:endParaRPr lang="en-US" sz="2000" b="1" dirty="0" smtClean="0">
              <a:latin typeface="Bahnschrift" panose="020B0502040204020203" pitchFamily="34" charset="0"/>
            </a:endParaRPr>
          </a:p>
          <a:p>
            <a:r>
              <a:rPr lang="en-US" sz="2000" b="1" dirty="0" smtClean="0">
                <a:latin typeface="Bahnschrift" panose="020B0502040204020203" pitchFamily="34" charset="0"/>
              </a:rPr>
              <a:t>Capacity</a:t>
            </a:r>
            <a:r>
              <a:rPr lang="en-US" sz="2000" dirty="0">
                <a:latin typeface="Bahnschrift" panose="020B0502040204020203" pitchFamily="34" charset="0"/>
              </a:rPr>
              <a:t>: As of September 2021, AGEL has an installed renewable energy capacity of over 25 GW, making it one of the largest renewable energy companies in the world. Its capacity includes both operational and under-construction projects.</a:t>
            </a:r>
          </a:p>
          <a:p>
            <a:endParaRPr lang="en-US" sz="2000" dirty="0">
              <a:latin typeface="Bahnschrift" panose="020B0502040204020203" pitchFamily="34" charset="0"/>
            </a:endParaRPr>
          </a:p>
          <a:p>
            <a:r>
              <a:rPr lang="en-US" sz="2000" b="1" dirty="0" smtClean="0">
                <a:latin typeface="Bahnschrift" panose="020B0502040204020203" pitchFamily="34" charset="0"/>
              </a:rPr>
              <a:t>Financials</a:t>
            </a:r>
            <a:r>
              <a:rPr lang="en-US" sz="2000" dirty="0">
                <a:latin typeface="Bahnschrift" panose="020B0502040204020203" pitchFamily="34" charset="0"/>
              </a:rPr>
              <a:t>: AGEL reported a consolidated revenue of INR 2,867 </a:t>
            </a:r>
            <a:r>
              <a:rPr lang="en-US" sz="2000" dirty="0" err="1">
                <a:latin typeface="Bahnschrift" panose="020B0502040204020203" pitchFamily="34" charset="0"/>
              </a:rPr>
              <a:t>crore</a:t>
            </a:r>
            <a:r>
              <a:rPr lang="en-US" sz="2000" dirty="0">
                <a:latin typeface="Bahnschrift" panose="020B0502040204020203" pitchFamily="34" charset="0"/>
              </a:rPr>
              <a:t> (US$384 million) in Q1 FY22, up 28% from the same period in the previous year. Its net profit for the same period was INR 219 </a:t>
            </a:r>
            <a:r>
              <a:rPr lang="en-US" sz="2000" dirty="0" err="1">
                <a:latin typeface="Bahnschrift" panose="020B0502040204020203" pitchFamily="34" charset="0"/>
              </a:rPr>
              <a:t>crore</a:t>
            </a:r>
            <a:r>
              <a:rPr lang="en-US" sz="2000" dirty="0">
                <a:latin typeface="Bahnschrift" panose="020B0502040204020203" pitchFamily="34" charset="0"/>
              </a:rPr>
              <a:t> (US$29 million).</a:t>
            </a:r>
          </a:p>
          <a:p>
            <a:endParaRPr lang="en-IN" sz="2000" dirty="0"/>
          </a:p>
        </p:txBody>
      </p:sp>
    </p:spTree>
    <p:extLst>
      <p:ext uri="{BB962C8B-B14F-4D97-AF65-F5344CB8AC3E}">
        <p14:creationId xmlns:p14="http://schemas.microsoft.com/office/powerpoint/2010/main" val="12603692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0152"/>
            <a:ext cx="11353800" cy="399245"/>
          </a:xfrm>
        </p:spPr>
        <p:txBody>
          <a:bodyPr>
            <a:noAutofit/>
          </a:bodyPr>
          <a:lstStyle/>
          <a:p>
            <a:r>
              <a:rPr lang="en-US" sz="2400" b="1" u="sng" dirty="0" smtClean="0"/>
              <a:t>Relevant stock variables</a:t>
            </a:r>
            <a:endParaRPr lang="en-IN" sz="2400" b="1" u="sng" dirty="0"/>
          </a:p>
        </p:txBody>
      </p:sp>
      <p:sp>
        <p:nvSpPr>
          <p:cNvPr id="3" name="Content Placeholder 2"/>
          <p:cNvSpPr>
            <a:spLocks noGrp="1"/>
          </p:cNvSpPr>
          <p:nvPr>
            <p:ph idx="1"/>
          </p:nvPr>
        </p:nvSpPr>
        <p:spPr>
          <a:xfrm>
            <a:off x="103031" y="682580"/>
            <a:ext cx="11977352" cy="6065950"/>
          </a:xfrm>
        </p:spPr>
        <p:txBody>
          <a:bodyPr>
            <a:normAutofit/>
          </a:bodyPr>
          <a:lstStyle/>
          <a:p>
            <a:pPr marL="0" indent="0">
              <a:buNone/>
            </a:pPr>
            <a:r>
              <a:rPr lang="en-US" sz="2000" b="1" dirty="0" smtClean="0">
                <a:latin typeface="Bahnschrift" panose="020B0502040204020203" pitchFamily="34" charset="0"/>
              </a:rPr>
              <a:t>Open</a:t>
            </a:r>
            <a:r>
              <a:rPr lang="en-US" sz="2000" dirty="0" smtClean="0">
                <a:latin typeface="Bahnschrift" panose="020B0502040204020203" pitchFamily="34" charset="0"/>
              </a:rPr>
              <a:t> : </a:t>
            </a:r>
            <a:r>
              <a:rPr lang="en-US" sz="2000" dirty="0">
                <a:latin typeface="Bahnschrift" panose="020B0502040204020203" pitchFamily="34" charset="0"/>
              </a:rPr>
              <a:t>The open price in stock refers to the price at which a particular stock begins trading at the beginning of a trading session, such as the opening of the stock market for the day. </a:t>
            </a:r>
            <a:endParaRPr lang="en-US" sz="2000" dirty="0" smtClean="0">
              <a:latin typeface="Bahnschrift" panose="020B0502040204020203" pitchFamily="34" charset="0"/>
            </a:endParaRPr>
          </a:p>
          <a:p>
            <a:pPr marL="0" indent="0">
              <a:buNone/>
            </a:pPr>
            <a:endParaRPr lang="en-US" sz="2000" dirty="0" smtClean="0">
              <a:latin typeface="Bahnschrift" panose="020B0502040204020203" pitchFamily="34" charset="0"/>
            </a:endParaRPr>
          </a:p>
          <a:p>
            <a:pPr marL="0" indent="0">
              <a:buNone/>
            </a:pPr>
            <a:endParaRPr lang="en-US" sz="2000" dirty="0">
              <a:latin typeface="Bahnschrift" panose="020B0502040204020203" pitchFamily="34" charset="0"/>
            </a:endParaRPr>
          </a:p>
          <a:p>
            <a:pPr marL="0" indent="0">
              <a:buNone/>
            </a:pPr>
            <a:r>
              <a:rPr lang="en-US" sz="2000" b="1" dirty="0" smtClean="0">
                <a:latin typeface="Bahnschrift" panose="020B0502040204020203" pitchFamily="34" charset="0"/>
              </a:rPr>
              <a:t>Close</a:t>
            </a:r>
            <a:r>
              <a:rPr lang="en-US" sz="2000" dirty="0" smtClean="0">
                <a:latin typeface="Bahnschrift" panose="020B0502040204020203" pitchFamily="34" charset="0"/>
              </a:rPr>
              <a:t>: </a:t>
            </a:r>
            <a:r>
              <a:rPr lang="en-US" sz="2000" dirty="0">
                <a:latin typeface="Bahnschrift" panose="020B0502040204020203" pitchFamily="34" charset="0"/>
              </a:rPr>
              <a:t>The closing price in stock refers to the final price at which a particular stock trades on a particular trading day. It is the last price at which a trade was executed before the market closes for the day</a:t>
            </a:r>
            <a:r>
              <a:rPr lang="en-US" sz="2000" dirty="0" smtClean="0">
                <a:latin typeface="Bahnschrift" panose="020B0502040204020203" pitchFamily="34" charset="0"/>
              </a:rPr>
              <a:t>.</a:t>
            </a:r>
          </a:p>
          <a:p>
            <a:pPr marL="0" indent="0">
              <a:buNone/>
            </a:pPr>
            <a:endParaRPr lang="en-US" sz="2000" dirty="0" smtClean="0">
              <a:latin typeface="Bahnschrift" panose="020B0502040204020203" pitchFamily="34" charset="0"/>
            </a:endParaRPr>
          </a:p>
          <a:p>
            <a:pPr marL="0" indent="0">
              <a:buNone/>
            </a:pPr>
            <a:endParaRPr lang="en-US" sz="2000" dirty="0">
              <a:latin typeface="Bahnschrift" panose="020B0502040204020203" pitchFamily="34" charset="0"/>
            </a:endParaRPr>
          </a:p>
          <a:p>
            <a:pPr marL="0" indent="0">
              <a:buNone/>
            </a:pPr>
            <a:r>
              <a:rPr lang="en-US" sz="2000" b="1" dirty="0" err="1" smtClean="0">
                <a:latin typeface="Bahnschrift" panose="020B0502040204020203" pitchFamily="34" charset="0"/>
              </a:rPr>
              <a:t>Adjusted_close</a:t>
            </a:r>
            <a:r>
              <a:rPr lang="en-US" sz="2000" dirty="0" smtClean="0">
                <a:latin typeface="Bahnschrift" panose="020B0502040204020203" pitchFamily="34" charset="0"/>
              </a:rPr>
              <a:t>: </a:t>
            </a:r>
            <a:r>
              <a:rPr lang="en-US" sz="2000" dirty="0">
                <a:latin typeface="Bahnschrift" panose="020B0502040204020203" pitchFamily="34" charset="0"/>
              </a:rPr>
              <a:t>The Adjusted Close price in stock refers to the final price at which a particular stock trades on a specific trading day, but with adjustments made for any corporate actions that may have affected the stock's price, such as stock splits, dividends, or mergers</a:t>
            </a:r>
            <a:r>
              <a:rPr lang="en-US" sz="2000" dirty="0" smtClean="0">
                <a:latin typeface="Bahnschrift" panose="020B0502040204020203" pitchFamily="34" charset="0"/>
              </a:rPr>
              <a:t>.</a:t>
            </a:r>
          </a:p>
          <a:p>
            <a:pPr marL="0" indent="0">
              <a:buNone/>
            </a:pPr>
            <a:endParaRPr lang="en-US" sz="2000" dirty="0" smtClean="0">
              <a:latin typeface="Bahnschrift" panose="020B0502040204020203" pitchFamily="34" charset="0"/>
            </a:endParaRPr>
          </a:p>
          <a:p>
            <a:pPr marL="0" indent="0">
              <a:buNone/>
            </a:pPr>
            <a:endParaRPr lang="en-US" sz="2000" dirty="0">
              <a:latin typeface="Bahnschrift" panose="020B0502040204020203" pitchFamily="34" charset="0"/>
            </a:endParaRPr>
          </a:p>
          <a:p>
            <a:pPr marL="0" indent="0">
              <a:buNone/>
            </a:pPr>
            <a:r>
              <a:rPr lang="en-US" sz="2000" b="1" dirty="0" smtClean="0">
                <a:latin typeface="Bahnschrift" panose="020B0502040204020203" pitchFamily="34" charset="0"/>
              </a:rPr>
              <a:t>Volume</a:t>
            </a:r>
            <a:r>
              <a:rPr lang="en-US" sz="2000" dirty="0" smtClean="0">
                <a:latin typeface="Bahnschrift" panose="020B0502040204020203" pitchFamily="34" charset="0"/>
              </a:rPr>
              <a:t>: </a:t>
            </a:r>
            <a:r>
              <a:rPr lang="en-US" sz="2000" dirty="0">
                <a:latin typeface="Bahnschrift" panose="020B0502040204020203" pitchFamily="34" charset="0"/>
              </a:rPr>
              <a:t>Volume in stock refers to the total number of shares of a particular stock that have been traded during a specific period of time, typically a trading day.</a:t>
            </a:r>
            <a:endParaRPr lang="en-IN" sz="2000" dirty="0">
              <a:latin typeface="Bahnschrift" panose="020B0502040204020203" pitchFamily="34" charset="0"/>
            </a:endParaRPr>
          </a:p>
        </p:txBody>
      </p:sp>
    </p:spTree>
    <p:extLst>
      <p:ext uri="{BB962C8B-B14F-4D97-AF65-F5344CB8AC3E}">
        <p14:creationId xmlns:p14="http://schemas.microsoft.com/office/powerpoint/2010/main" val="27744647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10" y="115911"/>
            <a:ext cx="11237890" cy="515154"/>
          </a:xfrm>
        </p:spPr>
        <p:txBody>
          <a:bodyPr>
            <a:normAutofit fontScale="90000"/>
          </a:bodyPr>
          <a:lstStyle/>
          <a:p>
            <a:r>
              <a:rPr lang="en-US" sz="2700" b="1" u="sng" dirty="0" smtClean="0"/>
              <a:t>Importance of Closing Price</a:t>
            </a:r>
            <a:r>
              <a:rPr lang="en-US" dirty="0" smtClean="0"/>
              <a:t>.</a:t>
            </a:r>
            <a:endParaRPr lang="en-IN" dirty="0"/>
          </a:p>
        </p:txBody>
      </p:sp>
      <p:sp>
        <p:nvSpPr>
          <p:cNvPr id="3" name="Content Placeholder 2"/>
          <p:cNvSpPr>
            <a:spLocks noGrp="1"/>
          </p:cNvSpPr>
          <p:nvPr>
            <p:ph idx="1"/>
          </p:nvPr>
        </p:nvSpPr>
        <p:spPr>
          <a:xfrm>
            <a:off x="115910" y="746974"/>
            <a:ext cx="11951594" cy="6014433"/>
          </a:xfrm>
        </p:spPr>
        <p:txBody>
          <a:bodyPr>
            <a:normAutofit/>
          </a:bodyPr>
          <a:lstStyle/>
          <a:p>
            <a:pPr marL="0" indent="0">
              <a:buNone/>
            </a:pPr>
            <a:r>
              <a:rPr lang="en-US" sz="2000" dirty="0" smtClean="0"/>
              <a:t>The </a:t>
            </a:r>
            <a:r>
              <a:rPr lang="en-US" sz="2000" b="1" dirty="0"/>
              <a:t>closing price </a:t>
            </a:r>
            <a:r>
              <a:rPr lang="en-US" sz="2000" dirty="0"/>
              <a:t>in </a:t>
            </a:r>
            <a:r>
              <a:rPr lang="en-US" sz="2000" b="1" dirty="0"/>
              <a:t>stock</a:t>
            </a:r>
            <a:r>
              <a:rPr lang="en-US" sz="2000" dirty="0"/>
              <a:t> is an important metric that provides </a:t>
            </a:r>
            <a:r>
              <a:rPr lang="en-US" sz="2000" b="1" dirty="0"/>
              <a:t>crucial information </a:t>
            </a:r>
            <a:r>
              <a:rPr lang="en-US" sz="2000" dirty="0"/>
              <a:t>for </a:t>
            </a:r>
            <a:r>
              <a:rPr lang="en-US" sz="2000" b="1" dirty="0"/>
              <a:t>investors</a:t>
            </a:r>
            <a:r>
              <a:rPr lang="en-US" sz="2000" dirty="0"/>
              <a:t> and </a:t>
            </a:r>
            <a:r>
              <a:rPr lang="en-US" sz="2000" b="1" dirty="0"/>
              <a:t>traders</a:t>
            </a:r>
            <a:r>
              <a:rPr lang="en-US" sz="2000" dirty="0"/>
              <a:t> to make decisions about </a:t>
            </a:r>
            <a:r>
              <a:rPr lang="en-US" sz="2000" b="1" dirty="0"/>
              <a:t>buying</a:t>
            </a:r>
            <a:r>
              <a:rPr lang="en-US" sz="2000" dirty="0"/>
              <a:t> or </a:t>
            </a:r>
            <a:r>
              <a:rPr lang="en-US" sz="2000" b="1" dirty="0"/>
              <a:t>selling</a:t>
            </a:r>
            <a:r>
              <a:rPr lang="en-US" sz="2000" dirty="0"/>
              <a:t> a stock. It helps in price discovery, daily performance tracking, technical analysis, and understanding market sentiment</a:t>
            </a:r>
            <a:r>
              <a:rPr lang="en-US" sz="2000" dirty="0" smtClean="0"/>
              <a:t>.</a:t>
            </a:r>
          </a:p>
          <a:p>
            <a:pPr marL="0" indent="0">
              <a:buNone/>
            </a:pPr>
            <a:endParaRPr lang="en-US" sz="2000" dirty="0" smtClean="0"/>
          </a:p>
          <a:p>
            <a:pPr marL="0" indent="0">
              <a:buNone/>
            </a:pPr>
            <a:r>
              <a:rPr lang="en-US" sz="2000" dirty="0" smtClean="0"/>
              <a:t>Here </a:t>
            </a:r>
            <a:r>
              <a:rPr lang="en-US" sz="2000" dirty="0"/>
              <a:t>are some of the </a:t>
            </a:r>
            <a:r>
              <a:rPr lang="en-US" sz="2000" dirty="0" smtClean="0"/>
              <a:t>reasons </a:t>
            </a:r>
            <a:r>
              <a:rPr lang="en-US" sz="2000" b="1" dirty="0" smtClean="0"/>
              <a:t>=&gt;</a:t>
            </a:r>
          </a:p>
          <a:p>
            <a:r>
              <a:rPr lang="en-IN" sz="2000" b="1" dirty="0"/>
              <a:t>Price </a:t>
            </a:r>
            <a:r>
              <a:rPr lang="en-IN" sz="2000" b="1" dirty="0" smtClean="0"/>
              <a:t>Discovery</a:t>
            </a:r>
            <a:r>
              <a:rPr lang="en-IN" sz="2000" dirty="0" smtClean="0"/>
              <a:t>: </a:t>
            </a:r>
            <a:r>
              <a:rPr lang="en-US" sz="2000" dirty="0" smtClean="0"/>
              <a:t>It </a:t>
            </a:r>
            <a:r>
              <a:rPr lang="en-US" sz="2000" dirty="0"/>
              <a:t>helps investors and traders to know the fair value of the stock at the end of the trading day, and to use this information to make informed decisions about buying or selling the stock</a:t>
            </a:r>
            <a:r>
              <a:rPr lang="en-US" sz="2000" dirty="0" smtClean="0"/>
              <a:t>.</a:t>
            </a:r>
          </a:p>
          <a:p>
            <a:endParaRPr lang="en-IN" sz="2000" b="1" dirty="0" smtClean="0"/>
          </a:p>
          <a:p>
            <a:r>
              <a:rPr lang="en-IN" sz="2000" b="1" dirty="0" smtClean="0"/>
              <a:t>Daily </a:t>
            </a:r>
            <a:r>
              <a:rPr lang="en-IN" sz="2000" b="1" dirty="0"/>
              <a:t>Performance</a:t>
            </a:r>
            <a:r>
              <a:rPr lang="en-IN" sz="2000" dirty="0" smtClean="0"/>
              <a:t>: </a:t>
            </a:r>
            <a:r>
              <a:rPr lang="en-US" sz="2000" dirty="0"/>
              <a:t>The closing price is also used to calculate the daily performance of a stock, which is an important metric for investors to track the gains or losses made on their investments</a:t>
            </a:r>
            <a:r>
              <a:rPr lang="en-US" sz="2000" dirty="0" smtClean="0"/>
              <a:t>.</a:t>
            </a:r>
          </a:p>
          <a:p>
            <a:endParaRPr lang="en-IN" sz="2000" b="1" dirty="0" smtClean="0"/>
          </a:p>
          <a:p>
            <a:r>
              <a:rPr lang="en-IN" sz="2000" b="1" dirty="0" smtClean="0"/>
              <a:t>Technical </a:t>
            </a:r>
            <a:r>
              <a:rPr lang="en-IN" sz="2000" b="1" dirty="0"/>
              <a:t>Analysis</a:t>
            </a:r>
            <a:r>
              <a:rPr lang="en-IN" sz="2000" dirty="0" smtClean="0"/>
              <a:t>: </a:t>
            </a:r>
            <a:r>
              <a:rPr lang="en-US" sz="2000" dirty="0"/>
              <a:t>The closing price is an important input for technical analysts who use historical price charts to identify trends and patterns in the stock market</a:t>
            </a:r>
            <a:r>
              <a:rPr lang="en-US" sz="2000" dirty="0" smtClean="0"/>
              <a:t>.</a:t>
            </a:r>
          </a:p>
          <a:p>
            <a:endParaRPr lang="en-IN" sz="2000" b="1" dirty="0" smtClean="0"/>
          </a:p>
          <a:p>
            <a:r>
              <a:rPr lang="en-IN" sz="2000" b="1" dirty="0" smtClean="0"/>
              <a:t>Market </a:t>
            </a:r>
            <a:r>
              <a:rPr lang="en-IN" sz="2000" b="1" dirty="0"/>
              <a:t>Sentiment</a:t>
            </a:r>
            <a:r>
              <a:rPr lang="en-IN" sz="2000" dirty="0" smtClean="0"/>
              <a:t>: </a:t>
            </a:r>
            <a:r>
              <a:rPr lang="en-US" sz="2000" dirty="0"/>
              <a:t>A higher closing price indicates bullish sentiment, while a lower closing price indicates bearish sentiment.</a:t>
            </a:r>
            <a:endParaRPr lang="en-IN" sz="2000" dirty="0">
              <a:latin typeface="Bahnschrift" panose="020B0502040204020203" pitchFamily="34" charset="0"/>
            </a:endParaRPr>
          </a:p>
        </p:txBody>
      </p:sp>
    </p:spTree>
    <p:extLst>
      <p:ext uri="{BB962C8B-B14F-4D97-AF65-F5344CB8AC3E}">
        <p14:creationId xmlns:p14="http://schemas.microsoft.com/office/powerpoint/2010/main" val="8759405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52" y="90153"/>
            <a:ext cx="11263648" cy="437881"/>
          </a:xfrm>
        </p:spPr>
        <p:txBody>
          <a:bodyPr>
            <a:normAutofit/>
          </a:bodyPr>
          <a:lstStyle/>
          <a:p>
            <a:r>
              <a:rPr lang="en-US" sz="2400" b="1" u="sng" dirty="0" smtClean="0"/>
              <a:t>Risk Analysis.</a:t>
            </a:r>
            <a:endParaRPr lang="en-IN" sz="2400"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152" y="2562896"/>
            <a:ext cx="11925837" cy="3979571"/>
          </a:xfrm>
        </p:spPr>
      </p:pic>
      <p:graphicFrame>
        <p:nvGraphicFramePr>
          <p:cNvPr id="5" name="Table 4"/>
          <p:cNvGraphicFramePr>
            <a:graphicFrameLocks noGrp="1"/>
          </p:cNvGraphicFramePr>
          <p:nvPr>
            <p:extLst>
              <p:ext uri="{D42A27DB-BD31-4B8C-83A1-F6EECF244321}">
                <p14:modId xmlns:p14="http://schemas.microsoft.com/office/powerpoint/2010/main" val="3180941390"/>
              </p:ext>
            </p:extLst>
          </p:nvPr>
        </p:nvGraphicFramePr>
        <p:xfrm>
          <a:off x="206062" y="719666"/>
          <a:ext cx="5628068" cy="640080"/>
        </p:xfrm>
        <a:graphic>
          <a:graphicData uri="http://schemas.openxmlformats.org/drawingml/2006/table">
            <a:tbl>
              <a:tblPr firstRow="1" bandRow="1">
                <a:tableStyleId>{2D5ABB26-0587-4C30-8999-92F81FD0307C}</a:tableStyleId>
              </a:tblPr>
              <a:tblGrid>
                <a:gridCol w="5628068"/>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Time Period : </a:t>
                      </a:r>
                      <a:r>
                        <a:rPr lang="en-IN" sz="1800" b="1" i="0" kern="1200" dirty="0" smtClean="0">
                          <a:solidFill>
                            <a:schemeClr val="tx1"/>
                          </a:solidFill>
                          <a:effectLst/>
                          <a:latin typeface="+mn-lt"/>
                          <a:ea typeface="+mn-ea"/>
                          <a:cs typeface="+mn-cs"/>
                        </a:rPr>
                        <a:t>12-04-2021 to 12-04-2022</a:t>
                      </a:r>
                    </a:p>
                    <a:p>
                      <a:r>
                        <a:rPr lang="en-US" dirty="0" smtClean="0"/>
                        <a:t>The % Volatility is : 44.</a:t>
                      </a:r>
                      <a:r>
                        <a:rPr lang="en-IN" dirty="0" smtClean="0"/>
                        <a:t>21073993622326</a:t>
                      </a:r>
                      <a:endParaRPr lang="en-IN"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1187606"/>
              </p:ext>
            </p:extLst>
          </p:nvPr>
        </p:nvGraphicFramePr>
        <p:xfrm>
          <a:off x="6400800" y="719666"/>
          <a:ext cx="5460641" cy="640080"/>
        </p:xfrm>
        <a:graphic>
          <a:graphicData uri="http://schemas.openxmlformats.org/drawingml/2006/table">
            <a:tbl>
              <a:tblPr firstRow="1" bandRow="1">
                <a:tableStyleId>{2D5ABB26-0587-4C30-8999-92F81FD0307C}</a:tableStyleId>
              </a:tblPr>
              <a:tblGrid>
                <a:gridCol w="5460641"/>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Time Period</a:t>
                      </a:r>
                      <a:r>
                        <a:rPr lang="en-US" baseline="0" dirty="0" smtClean="0"/>
                        <a:t> : </a:t>
                      </a:r>
                      <a:r>
                        <a:rPr lang="en-IN" sz="1800" b="1" i="0" kern="1200" dirty="0" smtClean="0">
                          <a:solidFill>
                            <a:schemeClr val="tx1"/>
                          </a:solidFill>
                          <a:effectLst/>
                          <a:latin typeface="+mn-lt"/>
                          <a:ea typeface="+mn-ea"/>
                          <a:cs typeface="+mn-cs"/>
                        </a:rPr>
                        <a:t>12-04-2022 to 12-04-2023</a:t>
                      </a:r>
                    </a:p>
                    <a:p>
                      <a:r>
                        <a:rPr lang="en-US" dirty="0" smtClean="0"/>
                        <a:t>The</a:t>
                      </a:r>
                      <a:r>
                        <a:rPr lang="en-US" baseline="0" dirty="0" smtClean="0"/>
                        <a:t> % Volatility is : </a:t>
                      </a:r>
                      <a:r>
                        <a:rPr lang="en-IN" dirty="0" smtClean="0"/>
                        <a:t>67.10698853871095</a:t>
                      </a:r>
                      <a:endParaRPr lang="en-IN" dirty="0"/>
                    </a:p>
                  </a:txBody>
                  <a:tcPr/>
                </a:tc>
              </a:tr>
            </a:tbl>
          </a:graphicData>
        </a:graphic>
      </p:graphicFrame>
    </p:spTree>
    <p:extLst>
      <p:ext uri="{BB962C8B-B14F-4D97-AF65-F5344CB8AC3E}">
        <p14:creationId xmlns:p14="http://schemas.microsoft.com/office/powerpoint/2010/main" val="40900518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10" y="90153"/>
            <a:ext cx="11237890" cy="437881"/>
          </a:xfrm>
        </p:spPr>
        <p:txBody>
          <a:bodyPr>
            <a:normAutofit/>
          </a:bodyPr>
          <a:lstStyle/>
          <a:p>
            <a:r>
              <a:rPr lang="en-US" sz="2400" b="1" u="sng" dirty="0" smtClean="0"/>
              <a:t>ARIMA (p, d, q)</a:t>
            </a:r>
            <a:endParaRPr lang="en-IN" sz="2400" b="1" u="sng" dirty="0"/>
          </a:p>
        </p:txBody>
      </p:sp>
      <p:sp>
        <p:nvSpPr>
          <p:cNvPr id="3" name="Content Placeholder 2"/>
          <p:cNvSpPr>
            <a:spLocks noGrp="1"/>
          </p:cNvSpPr>
          <p:nvPr>
            <p:ph idx="1"/>
          </p:nvPr>
        </p:nvSpPr>
        <p:spPr>
          <a:xfrm>
            <a:off x="115910" y="643944"/>
            <a:ext cx="11977352" cy="6214056"/>
          </a:xfrm>
        </p:spPr>
        <p:txBody>
          <a:bodyPr>
            <a:normAutofit/>
          </a:bodyPr>
          <a:lstStyle/>
          <a:p>
            <a:pPr marL="0" indent="0">
              <a:buNone/>
            </a:pPr>
            <a:r>
              <a:rPr lang="en-US" sz="2000" dirty="0">
                <a:latin typeface="Bahnschrift" panose="020B0502040204020203" pitchFamily="34" charset="0"/>
              </a:rPr>
              <a:t>ARIMA (Autoregressive Integrated Moving Average) is a statistical model used to analyze time series data. It combines three elements: </a:t>
            </a:r>
            <a:r>
              <a:rPr lang="en-US" sz="2000" dirty="0" smtClean="0">
                <a:latin typeface="Bahnschrift" panose="020B0502040204020203" pitchFamily="34" charset="0"/>
              </a:rPr>
              <a:t>auto regression </a:t>
            </a:r>
            <a:r>
              <a:rPr lang="en-US" sz="2000" dirty="0">
                <a:latin typeface="Bahnschrift" panose="020B0502040204020203" pitchFamily="34" charset="0"/>
              </a:rPr>
              <a:t>(AR), differencing (I), and moving average (MA).</a:t>
            </a:r>
          </a:p>
          <a:p>
            <a:pPr marL="0" indent="0">
              <a:buNone/>
            </a:pPr>
            <a:endParaRPr lang="en-US" sz="2000" dirty="0" smtClean="0">
              <a:latin typeface="Bahnschrift" panose="020B0502040204020203" pitchFamily="34" charset="0"/>
            </a:endParaRPr>
          </a:p>
          <a:p>
            <a:pPr marL="0" indent="0">
              <a:buNone/>
            </a:pPr>
            <a:r>
              <a:rPr lang="en-US" sz="2000" dirty="0" smtClean="0">
                <a:latin typeface="Bahnschrift" panose="020B0502040204020203" pitchFamily="34" charset="0"/>
              </a:rPr>
              <a:t>Auto regression </a:t>
            </a:r>
            <a:r>
              <a:rPr lang="en-US" sz="2000" dirty="0">
                <a:latin typeface="Bahnschrift" panose="020B0502040204020203" pitchFamily="34" charset="0"/>
              </a:rPr>
              <a:t>refers to the idea that a variable is regressed on its own previous values. Differencing is the process of taking the difference between consecutive observations to remove any trends or seasonality in the data. Finally, moving average refers to using the average of past errors to make predictions for the future.</a:t>
            </a:r>
          </a:p>
          <a:p>
            <a:pPr marL="0" indent="0">
              <a:buNone/>
            </a:pPr>
            <a:endParaRPr lang="en-US" sz="2000" dirty="0" smtClean="0">
              <a:latin typeface="Bahnschrift" panose="020B0502040204020203" pitchFamily="34" charset="0"/>
            </a:endParaRPr>
          </a:p>
          <a:p>
            <a:pPr marL="0" indent="0">
              <a:buNone/>
            </a:pPr>
            <a:r>
              <a:rPr lang="en-US" sz="2000" dirty="0" smtClean="0">
                <a:latin typeface="Bahnschrift" panose="020B0502040204020203" pitchFamily="34" charset="0"/>
              </a:rPr>
              <a:t>The </a:t>
            </a:r>
            <a:r>
              <a:rPr lang="en-US" sz="2000" dirty="0">
                <a:latin typeface="Bahnschrift" panose="020B0502040204020203" pitchFamily="34" charset="0"/>
              </a:rPr>
              <a:t>ARIMA model can be used to forecast future values of a time series based on its past behavior. It is widely used in finance, economics, and other fields where data is collected over time.</a:t>
            </a:r>
          </a:p>
          <a:p>
            <a:endParaRPr lang="en-US" sz="2000" dirty="0" smtClean="0">
              <a:latin typeface="Bahnschrift" panose="020B0502040204020203" pitchFamily="34" charset="0"/>
            </a:endParaRPr>
          </a:p>
          <a:p>
            <a:r>
              <a:rPr lang="en-US" sz="2000" dirty="0" smtClean="0">
                <a:latin typeface="Bahnschrift" panose="020B0502040204020203" pitchFamily="34" charset="0"/>
              </a:rPr>
              <a:t>p </a:t>
            </a:r>
            <a:r>
              <a:rPr lang="en-US" sz="2000" dirty="0">
                <a:latin typeface="Bahnschrift" panose="020B0502040204020203" pitchFamily="34" charset="0"/>
              </a:rPr>
              <a:t>determines the number of autoregressive (AR) terms</a:t>
            </a:r>
          </a:p>
          <a:p>
            <a:endParaRPr lang="en-US" sz="2000" dirty="0" smtClean="0">
              <a:latin typeface="Bahnschrift" panose="020B0502040204020203" pitchFamily="34" charset="0"/>
            </a:endParaRPr>
          </a:p>
          <a:p>
            <a:r>
              <a:rPr lang="en-US" sz="2000" dirty="0" smtClean="0">
                <a:latin typeface="Bahnschrift" panose="020B0502040204020203" pitchFamily="34" charset="0"/>
              </a:rPr>
              <a:t>d </a:t>
            </a:r>
            <a:r>
              <a:rPr lang="en-US" sz="2000" dirty="0">
                <a:latin typeface="Bahnschrift" panose="020B0502040204020203" pitchFamily="34" charset="0"/>
              </a:rPr>
              <a:t>determines the order of differencing</a:t>
            </a:r>
          </a:p>
          <a:p>
            <a:endParaRPr lang="en-US" sz="2000" dirty="0" smtClean="0">
              <a:latin typeface="Bahnschrift" panose="020B0502040204020203" pitchFamily="34" charset="0"/>
            </a:endParaRPr>
          </a:p>
          <a:p>
            <a:r>
              <a:rPr lang="en-US" sz="2000" dirty="0" smtClean="0">
                <a:latin typeface="Bahnschrift" panose="020B0502040204020203" pitchFamily="34" charset="0"/>
              </a:rPr>
              <a:t>q </a:t>
            </a:r>
            <a:r>
              <a:rPr lang="en-US" sz="2000" dirty="0">
                <a:latin typeface="Bahnschrift" panose="020B0502040204020203" pitchFamily="34" charset="0"/>
              </a:rPr>
              <a:t>determines the number of moving average (MA) terms</a:t>
            </a:r>
          </a:p>
          <a:p>
            <a:endParaRPr lang="en-IN" sz="2000" dirty="0">
              <a:latin typeface="Bahnschrift" panose="020B0502040204020203" pitchFamily="34" charset="0"/>
            </a:endParaRPr>
          </a:p>
        </p:txBody>
      </p:sp>
    </p:spTree>
    <p:extLst>
      <p:ext uri="{BB962C8B-B14F-4D97-AF65-F5344CB8AC3E}">
        <p14:creationId xmlns:p14="http://schemas.microsoft.com/office/powerpoint/2010/main" val="39543425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52" y="90154"/>
            <a:ext cx="11951594" cy="450760"/>
          </a:xfrm>
        </p:spPr>
        <p:txBody>
          <a:bodyPr>
            <a:normAutofit/>
          </a:bodyPr>
          <a:lstStyle/>
          <a:p>
            <a:r>
              <a:rPr lang="en-US" sz="2400" b="1" u="sng" dirty="0" smtClean="0"/>
              <a:t>Classical Approach</a:t>
            </a:r>
            <a:endParaRPr lang="en-IN" sz="2400" b="1" u="sng" dirty="0"/>
          </a:p>
        </p:txBody>
      </p:sp>
      <p:sp>
        <p:nvSpPr>
          <p:cNvPr id="4" name="Rectangle 1"/>
          <p:cNvSpPr>
            <a:spLocks noGrp="1" noChangeArrowheads="1"/>
          </p:cNvSpPr>
          <p:nvPr>
            <p:ph idx="1"/>
          </p:nvPr>
        </p:nvSpPr>
        <p:spPr bwMode="auto">
          <a:xfrm>
            <a:off x="90487" y="501921"/>
            <a:ext cx="11783833"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sz="2000" dirty="0">
                <a:latin typeface="Bahnschrift" panose="020B0502040204020203" pitchFamily="34" charset="0"/>
              </a:rPr>
              <a:t>A </a:t>
            </a:r>
            <a:r>
              <a:rPr lang="en-US" sz="2000" b="1" dirty="0">
                <a:latin typeface="Bahnschrift" panose="020B0502040204020203" pitchFamily="34" charset="0"/>
              </a:rPr>
              <a:t>stationary time series </a:t>
            </a:r>
            <a:r>
              <a:rPr lang="en-US" sz="2000" dirty="0">
                <a:latin typeface="Bahnschrift" panose="020B0502040204020203" pitchFamily="34" charset="0"/>
              </a:rPr>
              <a:t>is easier to analyze and model, and its </a:t>
            </a:r>
            <a:r>
              <a:rPr lang="en-US" sz="2000" b="1" dirty="0">
                <a:latin typeface="Bahnschrift" panose="020B0502040204020203" pitchFamily="34" charset="0"/>
              </a:rPr>
              <a:t>statistical properties </a:t>
            </a:r>
            <a:r>
              <a:rPr lang="en-US" sz="2000" dirty="0">
                <a:latin typeface="Bahnschrift" panose="020B0502040204020203" pitchFamily="34" charset="0"/>
              </a:rPr>
              <a:t>can be estimated more accurately</a:t>
            </a:r>
            <a:r>
              <a:rPr lang="en-US" sz="2000" dirty="0" smtClean="0">
                <a:latin typeface="Bahnschrift" panose="020B0502040204020203" pitchFamily="34" charset="0"/>
              </a:rPr>
              <a:t>.</a:t>
            </a:r>
            <a:r>
              <a:rPr lang="en-US" sz="2000" dirty="0">
                <a:latin typeface="Bahnschrift" panose="020B0502040204020203" pitchFamily="34" charset="0"/>
              </a:rPr>
              <a:t> This is because stationary data </a:t>
            </a:r>
            <a:r>
              <a:rPr lang="en-US" sz="2000" b="1" dirty="0">
                <a:latin typeface="Bahnschrift" panose="020B0502040204020203" pitchFamily="34" charset="0"/>
              </a:rPr>
              <a:t>does not exhibit random </a:t>
            </a:r>
            <a:r>
              <a:rPr lang="en-US" sz="2000" dirty="0">
                <a:latin typeface="Bahnschrift" panose="020B0502040204020203" pitchFamily="34" charset="0"/>
              </a:rPr>
              <a:t>or </a:t>
            </a:r>
            <a:r>
              <a:rPr lang="en-US" sz="2000" b="1" dirty="0">
                <a:latin typeface="Bahnschrift" panose="020B0502040204020203" pitchFamily="34" charset="0"/>
              </a:rPr>
              <a:t>unpredictable changes over time</a:t>
            </a:r>
            <a:r>
              <a:rPr lang="en-US" sz="2000" dirty="0">
                <a:latin typeface="Bahnschrift" panose="020B0502040204020203" pitchFamily="34" charset="0"/>
              </a:rPr>
              <a:t>, which makes it possible to use past observations to make reliable predictions about future values.</a:t>
            </a:r>
            <a:endParaRPr lang="en-US" sz="2000" dirty="0" smtClean="0">
              <a:latin typeface="Bahnschrift" panose="020B0502040204020203" pitchFamily="34" charset="0"/>
            </a:endParaRPr>
          </a:p>
          <a:p>
            <a:pPr marL="0" lvl="0" indent="0" eaLnBrk="0" fontAlgn="base" hangingPunct="0">
              <a:lnSpc>
                <a:spcPct val="100000"/>
              </a:lnSpc>
              <a:spcBef>
                <a:spcPct val="0"/>
              </a:spcBef>
              <a:spcAft>
                <a:spcPct val="0"/>
              </a:spcAft>
              <a:buNone/>
            </a:pPr>
            <a:endParaRPr lang="en-US" sz="2000" dirty="0" smtClean="0"/>
          </a:p>
          <a:p>
            <a:pPr marL="0" lvl="0" indent="0" eaLnBrk="0" fontAlgn="base" hangingPunct="0">
              <a:lnSpc>
                <a:spcPct val="100000"/>
              </a:lnSpc>
              <a:spcBef>
                <a:spcPct val="0"/>
              </a:spcBef>
              <a:spcAft>
                <a:spcPct val="0"/>
              </a:spcAft>
              <a:buNone/>
            </a:pPr>
            <a:endParaRPr lang="en-US" sz="2000" dirty="0" smtClean="0"/>
          </a:p>
          <a:p>
            <a:pPr marL="0" lvl="0" indent="0" eaLnBrk="0" fontAlgn="base" hangingPunct="0">
              <a:lnSpc>
                <a:spcPct val="100000"/>
              </a:lnSpc>
              <a:spcBef>
                <a:spcPct val="0"/>
              </a:spcBef>
              <a:spcAft>
                <a:spcPct val="0"/>
              </a:spcAft>
              <a:buNone/>
            </a:pPr>
            <a:endParaRPr lang="en-US" sz="2000" dirty="0"/>
          </a:p>
          <a:p>
            <a:pPr marL="0" lvl="0" indent="0" eaLnBrk="0" fontAlgn="base" hangingPunct="0">
              <a:lnSpc>
                <a:spcPct val="100000"/>
              </a:lnSpc>
              <a:spcBef>
                <a:spcPct val="0"/>
              </a:spcBef>
              <a:spcAft>
                <a:spcPct val="0"/>
              </a:spcAft>
              <a:buNone/>
            </a:pPr>
            <a:endParaRPr lang="en-US" sz="2000" dirty="0" smtClean="0"/>
          </a:p>
          <a:p>
            <a:pPr marL="0" lvl="0" indent="0" eaLnBrk="0" fontAlgn="base" hangingPunct="0">
              <a:lnSpc>
                <a:spcPct val="100000"/>
              </a:lnSpc>
              <a:spcBef>
                <a:spcPct val="0"/>
              </a:spcBef>
              <a:spcAft>
                <a:spcPct val="0"/>
              </a:spcAft>
              <a:buNone/>
            </a:pPr>
            <a:r>
              <a:rPr lang="en-US" sz="2000" dirty="0" err="1" smtClean="0">
                <a:latin typeface="Bahnschrift" panose="020B0502040204020203" pitchFamily="34" charset="0"/>
              </a:rPr>
              <a:t>Stationarity</a:t>
            </a:r>
            <a:r>
              <a:rPr lang="en-US" sz="2000" dirty="0" smtClean="0">
                <a:latin typeface="Bahnschrift" panose="020B0502040204020203" pitchFamily="34" charset="0"/>
              </a:rPr>
              <a:t> </a:t>
            </a:r>
            <a:r>
              <a:rPr lang="en-US" sz="2000" dirty="0">
                <a:latin typeface="Bahnschrift" panose="020B0502040204020203" pitchFamily="34" charset="0"/>
              </a:rPr>
              <a:t>in time series refers to a property where the statistical properties of a time series (such as mean, variance, and autocorrelation) remain </a:t>
            </a:r>
            <a:r>
              <a:rPr lang="en-US" sz="2000" b="1" dirty="0">
                <a:latin typeface="Bahnschrift" panose="020B0502040204020203" pitchFamily="34" charset="0"/>
              </a:rPr>
              <a:t>constant over time</a:t>
            </a:r>
            <a:r>
              <a:rPr lang="en-US" sz="2000" dirty="0">
                <a:latin typeface="Bahnschrift" panose="020B0502040204020203" pitchFamily="34" charset="0"/>
              </a:rPr>
              <a:t>. In other words, the data points in a stationary time series exhibit consistent patterns and behavior throughout the entire series, without any significant trend, seasonality, or other time-dependent effects.</a:t>
            </a:r>
            <a:endParaRPr kumimoji="0" lang="en-US" sz="2000" b="0" i="0" u="none" strike="noStrike" cap="none" normalizeH="0" baseline="0" dirty="0" smtClean="0">
              <a:ln>
                <a:noFill/>
              </a:ln>
              <a:solidFill>
                <a:srgbClr val="000000"/>
              </a:solidFill>
              <a:effectLst/>
              <a:latin typeface="Bahnschrif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rgbClr val="000000"/>
              </a:solidFill>
              <a:latin typeface="Bahnschrif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Bahnschrif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rgbClr val="000000"/>
              </a:solidFill>
              <a:latin typeface="Bahnschrif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Bahnschrif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rgbClr val="000000"/>
              </a:solidFill>
              <a:latin typeface="Bahnschrif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Bahnschrift" panose="020B0502040204020203" pitchFamily="34" charset="0"/>
              </a:rPr>
              <a:t>Test </a:t>
            </a:r>
            <a:r>
              <a:rPr lang="en-US" sz="2000" dirty="0" smtClean="0">
                <a:solidFill>
                  <a:srgbClr val="000000"/>
                </a:solidFill>
                <a:latin typeface="Bahnschrift" panose="020B0502040204020203" pitchFamily="34" charset="0"/>
              </a:rPr>
              <a:t>of </a:t>
            </a:r>
            <a:r>
              <a:rPr lang="en-US" sz="2000" dirty="0" err="1" smtClean="0">
                <a:solidFill>
                  <a:srgbClr val="000000"/>
                </a:solidFill>
                <a:latin typeface="Bahnschrift" panose="020B0502040204020203" pitchFamily="34" charset="0"/>
              </a:rPr>
              <a:t>Stationarity</a:t>
            </a:r>
            <a:r>
              <a:rPr lang="en-US" sz="2000" dirty="0" smtClean="0">
                <a:solidFill>
                  <a:srgbClr val="000000"/>
                </a:solidFill>
                <a:latin typeface="Bahnschrift" panose="020B0502040204020203"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00"/>
                </a:solidFill>
                <a:effectLst/>
                <a:latin typeface="Bahnschrift" panose="020B0502040204020203" pitchFamily="34" charset="0"/>
              </a:rPr>
              <a:t>Adfuller</a:t>
            </a:r>
            <a:r>
              <a:rPr kumimoji="0" lang="en-US" sz="2000" b="0" i="0" u="none" strike="noStrike" cap="none" normalizeH="0" baseline="0" dirty="0" smtClean="0">
                <a:ln>
                  <a:noFill/>
                </a:ln>
                <a:solidFill>
                  <a:srgbClr val="000000"/>
                </a:solidFill>
                <a:effectLst/>
                <a:latin typeface="Bahnschrift" panose="020B0502040204020203" pitchFamily="34" charset="0"/>
              </a:rPr>
              <a:t> test statistic: -1.6771510741751743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Bahnschrift" panose="020B0502040204020203" pitchFamily="34" charset="0"/>
              </a:rPr>
              <a:t>p-value: 0.44292170672527176</a:t>
            </a:r>
            <a:r>
              <a:rPr kumimoji="0" lang="en-US" sz="2000" b="0" i="0" u="none" strike="noStrike" cap="none" normalizeH="0" baseline="0" dirty="0" smtClean="0">
                <a:ln>
                  <a:noFill/>
                </a:ln>
                <a:solidFill>
                  <a:schemeClr val="tx1"/>
                </a:solidFill>
                <a:effectLst/>
                <a:latin typeface="Bahnschrift" panose="020B0502040204020203" pitchFamily="34" charset="0"/>
              </a:rPr>
              <a:t> </a:t>
            </a:r>
          </a:p>
        </p:txBody>
      </p:sp>
    </p:spTree>
    <p:extLst>
      <p:ext uri="{BB962C8B-B14F-4D97-AF65-F5344CB8AC3E}">
        <p14:creationId xmlns:p14="http://schemas.microsoft.com/office/powerpoint/2010/main" val="33229929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10" y="90153"/>
            <a:ext cx="11237890" cy="476517"/>
          </a:xfrm>
        </p:spPr>
        <p:txBody>
          <a:bodyPr>
            <a:normAutofit/>
          </a:bodyPr>
          <a:lstStyle/>
          <a:p>
            <a:r>
              <a:rPr lang="en-US" sz="2400" dirty="0" smtClean="0"/>
              <a:t>Estimation of “d” in ARIMA</a:t>
            </a:r>
            <a:endParaRPr lang="en-IN"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331" y="566671"/>
            <a:ext cx="11224469" cy="267880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246" y="3812147"/>
            <a:ext cx="11050072" cy="2820474"/>
          </a:xfrm>
          <a:prstGeom prst="rect">
            <a:avLst/>
          </a:prstGeom>
        </p:spPr>
      </p:pic>
    </p:spTree>
    <p:extLst>
      <p:ext uri="{BB962C8B-B14F-4D97-AF65-F5344CB8AC3E}">
        <p14:creationId xmlns:p14="http://schemas.microsoft.com/office/powerpoint/2010/main" val="4064303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52" y="103032"/>
            <a:ext cx="11263648" cy="437882"/>
          </a:xfrm>
        </p:spPr>
        <p:txBody>
          <a:bodyPr>
            <a:normAutofit/>
          </a:bodyPr>
          <a:lstStyle/>
          <a:p>
            <a:r>
              <a:rPr lang="en-US" sz="2400" dirty="0" smtClean="0"/>
              <a:t>Estimation of “p” in ARIMA</a:t>
            </a:r>
            <a:endParaRPr lang="en-IN"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981" y="862885"/>
            <a:ext cx="11885714" cy="5434884"/>
          </a:xfrm>
        </p:spPr>
      </p:pic>
    </p:spTree>
    <p:extLst>
      <p:ext uri="{BB962C8B-B14F-4D97-AF65-F5344CB8AC3E}">
        <p14:creationId xmlns:p14="http://schemas.microsoft.com/office/powerpoint/2010/main" val="25055883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1304</Words>
  <Application>Microsoft Office PowerPoint</Application>
  <PresentationFormat>Widescreen</PresentationFormat>
  <Paragraphs>111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Algerian</vt:lpstr>
      <vt:lpstr>Arial</vt:lpstr>
      <vt:lpstr>Bahnschrift</vt:lpstr>
      <vt:lpstr>Calibri</vt:lpstr>
      <vt:lpstr>Calibri Light</vt:lpstr>
      <vt:lpstr>Office Theme</vt:lpstr>
      <vt:lpstr>Comparison of Classical approach and Deep Learning approach for Financial Studies using SPSS and Python. </vt:lpstr>
      <vt:lpstr>Introduction.</vt:lpstr>
      <vt:lpstr>Relevant stock variables</vt:lpstr>
      <vt:lpstr>Importance of Closing Price.</vt:lpstr>
      <vt:lpstr>Risk Analysis.</vt:lpstr>
      <vt:lpstr>ARIMA (p, d, q)</vt:lpstr>
      <vt:lpstr>Classical Approach</vt:lpstr>
      <vt:lpstr>Estimation of “d” in ARIMA</vt:lpstr>
      <vt:lpstr>Estimation of “p” in ARIMA</vt:lpstr>
      <vt:lpstr>Estimation of “q” in ARIMA</vt:lpstr>
      <vt:lpstr>Considering the whole data of closing price as training set</vt:lpstr>
      <vt:lpstr>Considering 80% of the observation in training set.</vt:lpstr>
      <vt:lpstr>Considering 95% of the observation in training set</vt:lpstr>
      <vt:lpstr>Considering weekly close price using Expert Modeler</vt:lpstr>
      <vt:lpstr>Considering monthly close price using Expert Modeler</vt:lpstr>
      <vt:lpstr>Deep Learning Approach (LSTM) using day-wise closing price.</vt:lpstr>
      <vt:lpstr>Models</vt:lpstr>
      <vt:lpstr>Comparison of Classical and Deep learning approach through this analysis</vt:lpstr>
      <vt:lpstr>    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Classical approach and Deep Learning approach for Financial Studies using SPSS and Python.</dc:title>
  <dc:creator>SUSANTA</dc:creator>
  <cp:lastModifiedBy>SUSANTA</cp:lastModifiedBy>
  <cp:revision>21</cp:revision>
  <dcterms:created xsi:type="dcterms:W3CDTF">2023-04-12T19:04:14Z</dcterms:created>
  <dcterms:modified xsi:type="dcterms:W3CDTF">2023-04-12T21:36:09Z</dcterms:modified>
</cp:coreProperties>
</file>