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3" r:id="rId4"/>
    <p:sldId id="264" r:id="rId5"/>
    <p:sldId id="257" r:id="rId6"/>
    <p:sldId id="265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7066-E0D8-4044-904B-068D971B27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3E4-CA70-4A6A-B257-0744ADC5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2754" y="879742"/>
            <a:ext cx="6514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Variabel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Tipe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7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174" y="1078518"/>
            <a:ext cx="16950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Tuple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808" y="2470067"/>
            <a:ext cx="7631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kumpulan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dari</a:t>
            </a:r>
            <a:r>
              <a:rPr lang="en-US" sz="2400" dirty="0" smtClean="0">
                <a:solidFill>
                  <a:srgbClr val="C00000"/>
                </a:solidFill>
              </a:rPr>
              <a:t> string, </a:t>
            </a:r>
            <a:r>
              <a:rPr lang="en-US" sz="2400" dirty="0" err="1" smtClean="0">
                <a:solidFill>
                  <a:srgbClr val="C00000"/>
                </a:solidFill>
              </a:rPr>
              <a:t>karakter</a:t>
            </a:r>
            <a:r>
              <a:rPr lang="en-US" sz="2400" dirty="0" smtClean="0">
                <a:solidFill>
                  <a:srgbClr val="C00000"/>
                </a:solidFill>
              </a:rPr>
              <a:t>, integer </a:t>
            </a:r>
            <a:r>
              <a:rPr lang="en-US" sz="2400" dirty="0" err="1" smtClean="0">
                <a:solidFill>
                  <a:srgbClr val="C00000"/>
                </a:solidFill>
              </a:rPr>
              <a:t>maupun</a:t>
            </a:r>
            <a:r>
              <a:rPr lang="en-US" sz="2400" dirty="0" smtClean="0">
                <a:solidFill>
                  <a:srgbClr val="C00000"/>
                </a:solidFill>
              </a:rPr>
              <a:t> float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5637" y="3046933"/>
            <a:ext cx="35226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Sintax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5637" y="1857779"/>
            <a:ext cx="23134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itu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tuple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0808" y="3641937"/>
            <a:ext cx="3447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Diapit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tanda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kurung</a:t>
            </a:r>
            <a:r>
              <a:rPr lang="en-US" sz="2400" dirty="0" smtClean="0">
                <a:solidFill>
                  <a:srgbClr val="C00000"/>
                </a:solidFill>
              </a:rPr>
              <a:t> { }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Dipisahkan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koma</a:t>
            </a:r>
            <a:r>
              <a:rPr lang="en-US" sz="2400" dirty="0" smtClean="0">
                <a:solidFill>
                  <a:srgbClr val="C00000"/>
                </a:solidFill>
              </a:rPr>
              <a:t> ,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5637" y="4711675"/>
            <a:ext cx="49353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Cara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tuple yang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baik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0808" y="5330671"/>
            <a:ext cx="5749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Membuat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nama</a:t>
            </a:r>
            <a:r>
              <a:rPr lang="en-US" sz="2400" dirty="0" smtClean="0">
                <a:solidFill>
                  <a:srgbClr val="C00000"/>
                </a:solidFill>
              </a:rPr>
              <a:t> tuple yang </a:t>
            </a:r>
            <a:r>
              <a:rPr lang="en-US" sz="2400" dirty="0" err="1" smtClean="0">
                <a:solidFill>
                  <a:srgbClr val="C00000"/>
                </a:solidFill>
              </a:rPr>
              <a:t>sesuai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tujuan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Mengumpulkan</a:t>
            </a:r>
            <a:r>
              <a:rPr lang="en-US" sz="2400" dirty="0" smtClean="0">
                <a:solidFill>
                  <a:srgbClr val="C00000"/>
                </a:solidFill>
              </a:rPr>
              <a:t> item yang </a:t>
            </a:r>
            <a:r>
              <a:rPr lang="en-US" sz="2400" dirty="0" err="1" smtClean="0">
                <a:solidFill>
                  <a:srgbClr val="C00000"/>
                </a:solidFill>
              </a:rPr>
              <a:t>satu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tipe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82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04" y="1074465"/>
            <a:ext cx="26280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Dictionary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3992" y="3259923"/>
            <a:ext cx="35226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Sintax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3992" y="1843304"/>
            <a:ext cx="30412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itu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dictionary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992" y="5036617"/>
            <a:ext cx="5663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Cara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dictionary yang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baik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0808" y="2536476"/>
            <a:ext cx="4264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kumpulan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dari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tipe</a:t>
            </a:r>
            <a:r>
              <a:rPr lang="en-US" sz="2400" dirty="0" smtClean="0">
                <a:solidFill>
                  <a:srgbClr val="C00000"/>
                </a:solidFill>
              </a:rPr>
              <a:t> data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0808" y="3845545"/>
            <a:ext cx="5111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Diapit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oleh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tanda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kurung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kurawal</a:t>
            </a:r>
            <a:r>
              <a:rPr lang="en-US" sz="2400" dirty="0" smtClean="0">
                <a:solidFill>
                  <a:srgbClr val="C00000"/>
                </a:solidFill>
              </a:rPr>
              <a:t> { }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Dipisahkan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koma</a:t>
            </a:r>
            <a:r>
              <a:rPr lang="en-US" sz="2400" dirty="0" smtClean="0">
                <a:solidFill>
                  <a:srgbClr val="C00000"/>
                </a:solidFill>
              </a:rPr>
              <a:t> ,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0808" y="5559837"/>
            <a:ext cx="659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Membuat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nama</a:t>
            </a:r>
            <a:r>
              <a:rPr lang="en-US" sz="2400" dirty="0" smtClean="0">
                <a:solidFill>
                  <a:srgbClr val="C00000"/>
                </a:solidFill>
              </a:rPr>
              <a:t> list yang </a:t>
            </a:r>
            <a:r>
              <a:rPr lang="en-US" sz="2400" dirty="0" err="1" smtClean="0">
                <a:solidFill>
                  <a:srgbClr val="C00000"/>
                </a:solidFill>
              </a:rPr>
              <a:t>sesuai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tujuan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Mengumpulkan</a:t>
            </a:r>
            <a:r>
              <a:rPr lang="en-US" sz="2400" dirty="0" smtClean="0">
                <a:solidFill>
                  <a:srgbClr val="C00000"/>
                </a:solidFill>
              </a:rPr>
              <a:t> item yang </a:t>
            </a:r>
            <a:r>
              <a:rPr lang="en-US" sz="2400" dirty="0" err="1" smtClean="0">
                <a:solidFill>
                  <a:srgbClr val="C00000"/>
                </a:solidFill>
              </a:rPr>
              <a:t>berelasi</a:t>
            </a:r>
            <a:r>
              <a:rPr lang="en-US" sz="2400" dirty="0" smtClean="0">
                <a:solidFill>
                  <a:srgbClr val="C00000"/>
                </a:solidFill>
              </a:rPr>
              <a:t> / yang relate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63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398" y="1244348"/>
            <a:ext cx="25406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Apa</a:t>
            </a:r>
            <a:r>
              <a:rPr lang="en-US" sz="2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itu</a:t>
            </a:r>
            <a:r>
              <a:rPr lang="en-US" sz="2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variabel</a:t>
            </a:r>
            <a:endParaRPr 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15" y="1855758"/>
            <a:ext cx="1026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wadah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 </a:t>
            </a:r>
            <a:r>
              <a:rPr lang="en-US" sz="2400" dirty="0" err="1" smtClean="0"/>
              <a:t>bulat</a:t>
            </a:r>
            <a:r>
              <a:rPr lang="en-US" sz="2400" dirty="0" smtClean="0"/>
              <a:t>, </a:t>
            </a:r>
          </a:p>
          <a:p>
            <a:r>
              <a:rPr lang="en-US" sz="2400" dirty="0" err="1" smtClean="0"/>
              <a:t>desimal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string.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9827" y="-13726"/>
            <a:ext cx="2544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Variabel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92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640" y="1200972"/>
            <a:ext cx="45999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Bagaimana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cara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membuatnya</a:t>
            </a:r>
            <a:endParaRPr 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9827" y="-13726"/>
            <a:ext cx="2544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Variabel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3201" y="2172311"/>
            <a:ext cx="7100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kata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1827" y="3268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Dua</a:t>
            </a:r>
            <a:r>
              <a:rPr lang="en-US" dirty="0"/>
              <a:t> kata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,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3201" y="4529015"/>
            <a:ext cx="400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95692" y="2379819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95692" y="3381700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70983" y="4529015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1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9595" y="1370096"/>
            <a:ext cx="5162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Cara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membuat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variabel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yang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baik</a:t>
            </a:r>
            <a:endParaRPr 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9827" y="-13726"/>
            <a:ext cx="2544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Variabel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95692" y="2379819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2338" y="2366520"/>
            <a:ext cx="356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95692" y="3062617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2338" y="3106344"/>
            <a:ext cx="428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982751" y="3823898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2338" y="3823436"/>
            <a:ext cx="3678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82751" y="4519055"/>
            <a:ext cx="284672" cy="34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2338" y="4563260"/>
            <a:ext cx="364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0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1373" y="1380530"/>
            <a:ext cx="32235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Integer (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828" y="2277122"/>
            <a:ext cx="1003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Integer </a:t>
            </a:r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angka</a:t>
            </a:r>
            <a:r>
              <a:rPr lang="en-US" sz="2400" dirty="0" smtClean="0">
                <a:solidFill>
                  <a:srgbClr val="C00000"/>
                </a:solidFill>
              </a:rPr>
              <a:t> / </a:t>
            </a:r>
            <a:r>
              <a:rPr lang="en-US" sz="2400" dirty="0" err="1" smtClean="0">
                <a:solidFill>
                  <a:srgbClr val="C00000"/>
                </a:solidFill>
              </a:rPr>
              <a:t>bilangan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bulat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positif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atau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bilangan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bulat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negatif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373" y="3101991"/>
            <a:ext cx="1983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6828" y="4106305"/>
            <a:ext cx="471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Angka</a:t>
            </a:r>
            <a:r>
              <a:rPr lang="en-US" sz="2400" dirty="0" smtClean="0">
                <a:solidFill>
                  <a:srgbClr val="C00000"/>
                </a:solidFill>
              </a:rPr>
              <a:t> : 5, 6, 12, 100, -11, -230, </a:t>
            </a:r>
            <a:r>
              <a:rPr lang="en-US" sz="2400" dirty="0" err="1" smtClean="0">
                <a:solidFill>
                  <a:srgbClr val="C00000"/>
                </a:solidFill>
              </a:rPr>
              <a:t>dst</a:t>
            </a:r>
            <a:r>
              <a:rPr lang="en-US" sz="2400" dirty="0" smtClean="0">
                <a:solidFill>
                  <a:srgbClr val="C00000"/>
                </a:solidFill>
              </a:rPr>
              <a:t>…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471" y="1267018"/>
            <a:ext cx="17604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Float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047" y="2217459"/>
            <a:ext cx="1035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Float </a:t>
            </a:r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sebuah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angka</a:t>
            </a:r>
            <a:r>
              <a:rPr lang="en-US" sz="2400" dirty="0" smtClean="0">
                <a:solidFill>
                  <a:srgbClr val="C00000"/>
                </a:solidFill>
              </a:rPr>
              <a:t> / </a:t>
            </a:r>
            <a:r>
              <a:rPr lang="en-US" sz="2400" dirty="0" err="1" smtClean="0">
                <a:solidFill>
                  <a:srgbClr val="C00000"/>
                </a:solidFill>
              </a:rPr>
              <a:t>bilangan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desimal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positif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atau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bilangan</a:t>
            </a:r>
            <a:r>
              <a:rPr lang="en-US" sz="2400" dirty="0" smtClean="0">
                <a:solidFill>
                  <a:srgbClr val="C00000"/>
                </a:solidFill>
              </a:rPr>
              <a:t> decimal </a:t>
            </a:r>
            <a:r>
              <a:rPr lang="en-US" sz="2400" dirty="0" err="1" smtClean="0">
                <a:solidFill>
                  <a:srgbClr val="C00000"/>
                </a:solidFill>
              </a:rPr>
              <a:t>negatif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73" y="3101991"/>
            <a:ext cx="1983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6828" y="4106305"/>
            <a:ext cx="5469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Angka</a:t>
            </a:r>
            <a:r>
              <a:rPr lang="en-US" sz="2400" dirty="0" smtClean="0">
                <a:solidFill>
                  <a:srgbClr val="C00000"/>
                </a:solidFill>
              </a:rPr>
              <a:t> : 5.3, 6.2, 10.0, -13.4, -211.30 , </a:t>
            </a:r>
            <a:r>
              <a:rPr lang="en-US" sz="2400" dirty="0" err="1" smtClean="0">
                <a:solidFill>
                  <a:srgbClr val="C00000"/>
                </a:solidFill>
              </a:rPr>
              <a:t>dst</a:t>
            </a:r>
            <a:r>
              <a:rPr lang="en-US" sz="2400" dirty="0" smtClean="0">
                <a:solidFill>
                  <a:srgbClr val="C00000"/>
                </a:solidFill>
              </a:rPr>
              <a:t>…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1186" y="1397631"/>
            <a:ext cx="19447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String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507" y="2656926"/>
            <a:ext cx="964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String </a:t>
            </a:r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deretan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karakter</a:t>
            </a:r>
            <a:r>
              <a:rPr lang="en-US" sz="2400" dirty="0" smtClean="0">
                <a:solidFill>
                  <a:srgbClr val="C00000"/>
                </a:solidFill>
              </a:rPr>
              <a:t>/char yang </a:t>
            </a:r>
            <a:r>
              <a:rPr lang="en-US" sz="2400" dirty="0" err="1" smtClean="0">
                <a:solidFill>
                  <a:srgbClr val="C00000"/>
                </a:solidFill>
              </a:rPr>
              <a:t>bisa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membentuk</a:t>
            </a:r>
            <a:r>
              <a:rPr lang="en-US" sz="2400" dirty="0" smtClean="0">
                <a:solidFill>
                  <a:srgbClr val="C00000"/>
                </a:solidFill>
              </a:rPr>
              <a:t> kata </a:t>
            </a:r>
            <a:r>
              <a:rPr lang="en-US" sz="2400" dirty="0" err="1" smtClean="0">
                <a:solidFill>
                  <a:srgbClr val="C00000"/>
                </a:solidFill>
              </a:rPr>
              <a:t>atau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kalimat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0808" y="2105517"/>
            <a:ext cx="23767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itu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string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808" y="3328517"/>
            <a:ext cx="1285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Sintax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6507" y="3920141"/>
            <a:ext cx="604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Di </a:t>
            </a:r>
            <a:r>
              <a:rPr lang="en-US" sz="2400" dirty="0" err="1" smtClean="0">
                <a:solidFill>
                  <a:srgbClr val="C00000"/>
                </a:solidFill>
              </a:rPr>
              <a:t>dalam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tanda</a:t>
            </a:r>
            <a:r>
              <a:rPr lang="en-US" sz="2400" dirty="0" smtClean="0">
                <a:solidFill>
                  <a:srgbClr val="C00000"/>
                </a:solidFill>
              </a:rPr>
              <a:t> single quote </a:t>
            </a:r>
            <a:r>
              <a:rPr lang="en-US" sz="2400" dirty="0" err="1" smtClean="0">
                <a:solidFill>
                  <a:srgbClr val="C00000"/>
                </a:solidFill>
              </a:rPr>
              <a:t>atau</a:t>
            </a:r>
            <a:r>
              <a:rPr lang="en-US" sz="2400" dirty="0" smtClean="0">
                <a:solidFill>
                  <a:srgbClr val="C00000"/>
                </a:solidFill>
              </a:rPr>
              <a:t> double quote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507" y="5323709"/>
            <a:ext cx="8333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Sebenarnya</a:t>
            </a:r>
            <a:r>
              <a:rPr lang="en-US" sz="2400" dirty="0" smtClean="0">
                <a:solidFill>
                  <a:srgbClr val="C00000"/>
                </a:solidFill>
              </a:rPr>
              <a:t> string </a:t>
            </a:r>
            <a:r>
              <a:rPr lang="en-US" sz="2400" dirty="0" err="1" smtClean="0">
                <a:solidFill>
                  <a:srgbClr val="C00000"/>
                </a:solidFill>
              </a:rPr>
              <a:t>itu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dapat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dikatakan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seperti</a:t>
            </a:r>
            <a:r>
              <a:rPr lang="en-US" sz="2400" dirty="0" smtClean="0">
                <a:solidFill>
                  <a:srgbClr val="C00000"/>
                </a:solidFill>
              </a:rPr>
              <a:t> array </a:t>
            </a:r>
            <a:r>
              <a:rPr lang="en-US" sz="2400" dirty="0" err="1" smtClean="0">
                <a:solidFill>
                  <a:srgbClr val="C00000"/>
                </a:solidFill>
              </a:rPr>
              <a:t>seperti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Bahasa </a:t>
            </a:r>
            <a:r>
              <a:rPr lang="en-US" sz="2400" dirty="0" err="1" smtClean="0">
                <a:solidFill>
                  <a:srgbClr val="C00000"/>
                </a:solidFill>
              </a:rPr>
              <a:t>pemograman</a:t>
            </a:r>
            <a:r>
              <a:rPr lang="en-US" sz="2400" dirty="0" smtClean="0">
                <a:solidFill>
                  <a:srgbClr val="C00000"/>
                </a:solidFill>
              </a:rPr>
              <a:t> C </a:t>
            </a:r>
            <a:r>
              <a:rPr lang="en-US" sz="2400" dirty="0" err="1" smtClean="0">
                <a:solidFill>
                  <a:srgbClr val="C00000"/>
                </a:solidFill>
              </a:rPr>
              <a:t>karena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pada</a:t>
            </a:r>
            <a:r>
              <a:rPr lang="en-US" sz="2400" dirty="0" smtClean="0">
                <a:solidFill>
                  <a:srgbClr val="C00000"/>
                </a:solidFill>
              </a:rPr>
              <a:t> python </a:t>
            </a:r>
            <a:r>
              <a:rPr lang="en-US" sz="2400" dirty="0" err="1" smtClean="0">
                <a:solidFill>
                  <a:srgbClr val="C00000"/>
                </a:solidFill>
              </a:rPr>
              <a:t>langsung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diberi</a:t>
            </a:r>
            <a:r>
              <a:rPr lang="en-US" sz="2400" dirty="0" smtClean="0">
                <a:solidFill>
                  <a:srgbClr val="C00000"/>
                </a:solidFill>
              </a:rPr>
              <a:t> index.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0808" y="4720277"/>
            <a:ext cx="58989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Mengapa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dikatakan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deretan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karakter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501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806" y="1397631"/>
            <a:ext cx="22236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Boolean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4090" y="2251243"/>
            <a:ext cx="6273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Boolean </a:t>
            </a:r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tipe</a:t>
            </a:r>
            <a:r>
              <a:rPr lang="en-US" sz="2400" dirty="0" smtClean="0">
                <a:solidFill>
                  <a:srgbClr val="C00000"/>
                </a:solidFill>
              </a:rPr>
              <a:t> data </a:t>
            </a:r>
            <a:r>
              <a:rPr lang="en-US" sz="2400" dirty="0" err="1" smtClean="0">
                <a:solidFill>
                  <a:srgbClr val="C00000"/>
                </a:solidFill>
              </a:rPr>
              <a:t>berupa</a:t>
            </a:r>
            <a:r>
              <a:rPr lang="en-US" sz="2400" dirty="0" smtClean="0">
                <a:solidFill>
                  <a:srgbClr val="C00000"/>
                </a:solidFill>
              </a:rPr>
              <a:t> True </a:t>
            </a:r>
            <a:r>
              <a:rPr lang="en-US" sz="2400" dirty="0" err="1" smtClean="0">
                <a:solidFill>
                  <a:srgbClr val="C00000"/>
                </a:solidFill>
              </a:rPr>
              <a:t>atau</a:t>
            </a:r>
            <a:r>
              <a:rPr lang="en-US" sz="2400" dirty="0" smtClean="0">
                <a:solidFill>
                  <a:srgbClr val="C00000"/>
                </a:solidFill>
              </a:rPr>
              <a:t> False.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06" y="3275309"/>
            <a:ext cx="1983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6828" y="4106305"/>
            <a:ext cx="153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Flag = True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252" y="4567970"/>
            <a:ext cx="1604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Flag = False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2132" y="1078518"/>
            <a:ext cx="12951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List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808" y="2494638"/>
            <a:ext cx="7631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Adalah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kumpulan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dari</a:t>
            </a:r>
            <a:r>
              <a:rPr lang="en-US" sz="2400" dirty="0" smtClean="0">
                <a:solidFill>
                  <a:srgbClr val="C00000"/>
                </a:solidFill>
              </a:rPr>
              <a:t> string, </a:t>
            </a:r>
            <a:r>
              <a:rPr lang="en-US" sz="2400" dirty="0" err="1" smtClean="0">
                <a:solidFill>
                  <a:srgbClr val="C00000"/>
                </a:solidFill>
              </a:rPr>
              <a:t>karakter</a:t>
            </a:r>
            <a:r>
              <a:rPr lang="en-US" sz="2400" dirty="0" smtClean="0">
                <a:solidFill>
                  <a:srgbClr val="C00000"/>
                </a:solidFill>
              </a:rPr>
              <a:t>, integer </a:t>
            </a:r>
            <a:r>
              <a:rPr lang="en-US" sz="2400" dirty="0" err="1" smtClean="0">
                <a:solidFill>
                  <a:srgbClr val="C00000"/>
                </a:solidFill>
              </a:rPr>
              <a:t>maupun</a:t>
            </a:r>
            <a:r>
              <a:rPr lang="en-US" sz="2400" dirty="0" smtClean="0">
                <a:solidFill>
                  <a:srgbClr val="C00000"/>
                </a:solidFill>
              </a:rPr>
              <a:t> float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3992" y="3110902"/>
            <a:ext cx="35226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Sintax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3688" y="1868079"/>
            <a:ext cx="1974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itu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list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0808" y="3718646"/>
            <a:ext cx="3214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Diapit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kurung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siku</a:t>
            </a:r>
            <a:r>
              <a:rPr lang="en-US" sz="2400" dirty="0" smtClean="0">
                <a:solidFill>
                  <a:srgbClr val="C00000"/>
                </a:solidFill>
              </a:rPr>
              <a:t> [ ]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Dipisahkan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koma</a:t>
            </a:r>
            <a:r>
              <a:rPr lang="en-US" sz="2400" dirty="0" smtClean="0">
                <a:solidFill>
                  <a:srgbClr val="C00000"/>
                </a:solidFill>
              </a:rPr>
              <a:t> ,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3992" y="4657311"/>
            <a:ext cx="61494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Cara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list yang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baik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0808" y="5330671"/>
            <a:ext cx="5458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Membuat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nama</a:t>
            </a:r>
            <a:r>
              <a:rPr lang="en-US" sz="2400" dirty="0" smtClean="0">
                <a:solidFill>
                  <a:srgbClr val="C00000"/>
                </a:solidFill>
              </a:rPr>
              <a:t> list yang </a:t>
            </a:r>
            <a:r>
              <a:rPr lang="en-US" sz="2400" dirty="0" err="1" smtClean="0">
                <a:solidFill>
                  <a:srgbClr val="C00000"/>
                </a:solidFill>
              </a:rPr>
              <a:t>sesuai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tujuan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Mengumpulkan</a:t>
            </a:r>
            <a:r>
              <a:rPr lang="en-US" sz="2400" dirty="0" smtClean="0">
                <a:solidFill>
                  <a:srgbClr val="C00000"/>
                </a:solidFill>
              </a:rPr>
              <a:t> item yang </a:t>
            </a:r>
            <a:r>
              <a:rPr lang="en-US" sz="2400" dirty="0" err="1" smtClean="0">
                <a:solidFill>
                  <a:srgbClr val="C00000"/>
                </a:solidFill>
              </a:rPr>
              <a:t>satu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tipe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71766" y="-13726"/>
            <a:ext cx="292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Tipe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Data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1979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388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</dc:creator>
  <cp:lastModifiedBy>Herman</cp:lastModifiedBy>
  <cp:revision>33</cp:revision>
  <dcterms:created xsi:type="dcterms:W3CDTF">2020-09-08T02:45:35Z</dcterms:created>
  <dcterms:modified xsi:type="dcterms:W3CDTF">2021-10-13T01:58:25Z</dcterms:modified>
</cp:coreProperties>
</file>