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3" r:id="rId6"/>
    <p:sldId id="264" r:id="rId7"/>
    <p:sldId id="266" r:id="rId8"/>
    <p:sldId id="267"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694"/>
  </p:normalViewPr>
  <p:slideViewPr>
    <p:cSldViewPr snapToGrid="0">
      <p:cViewPr varScale="1">
        <p:scale>
          <a:sx n="121" d="100"/>
          <a:sy n="121" d="100"/>
        </p:scale>
        <p:origin x="7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CAF918-B083-4452-BAD6-3C22FCBF58D4}" type="datetimeFigureOut">
              <a:rPr lang="en-IN" smtClean="0"/>
              <a:t>26/10/24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9AC820-99DC-4AA0-860A-978174FF2A0C}" type="slidenum">
              <a:rPr lang="en-IN" smtClean="0"/>
              <a:t>‹#›</a:t>
            </a:fld>
            <a:endParaRPr lang="en-IN"/>
          </a:p>
        </p:txBody>
      </p:sp>
    </p:spTree>
    <p:extLst>
      <p:ext uri="{BB962C8B-B14F-4D97-AF65-F5344CB8AC3E}">
        <p14:creationId xmlns:p14="http://schemas.microsoft.com/office/powerpoint/2010/main" val="1866200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AF918-B083-4452-BAD6-3C22FCBF58D4}" type="datetimeFigureOut">
              <a:rPr lang="en-IN" smtClean="0"/>
              <a:t>26/10/24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9AC820-99DC-4AA0-860A-978174FF2A0C}" type="slidenum">
              <a:rPr lang="en-IN" smtClean="0"/>
              <a:t>‹#›</a:t>
            </a:fld>
            <a:endParaRPr lang="en-IN"/>
          </a:p>
        </p:txBody>
      </p:sp>
    </p:spTree>
    <p:extLst>
      <p:ext uri="{BB962C8B-B14F-4D97-AF65-F5344CB8AC3E}">
        <p14:creationId xmlns:p14="http://schemas.microsoft.com/office/powerpoint/2010/main" val="2244826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AF918-B083-4452-BAD6-3C22FCBF58D4}" type="datetimeFigureOut">
              <a:rPr lang="en-IN" smtClean="0"/>
              <a:t>26/10/24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9AC820-99DC-4AA0-860A-978174FF2A0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00992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AF918-B083-4452-BAD6-3C22FCBF58D4}" type="datetimeFigureOut">
              <a:rPr lang="en-IN" smtClean="0"/>
              <a:t>26/10/24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9AC820-99DC-4AA0-860A-978174FF2A0C}" type="slidenum">
              <a:rPr lang="en-IN" smtClean="0"/>
              <a:t>‹#›</a:t>
            </a:fld>
            <a:endParaRPr lang="en-IN"/>
          </a:p>
        </p:txBody>
      </p:sp>
    </p:spTree>
    <p:extLst>
      <p:ext uri="{BB962C8B-B14F-4D97-AF65-F5344CB8AC3E}">
        <p14:creationId xmlns:p14="http://schemas.microsoft.com/office/powerpoint/2010/main" val="3775694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AF918-B083-4452-BAD6-3C22FCBF58D4}" type="datetimeFigureOut">
              <a:rPr lang="en-IN" smtClean="0"/>
              <a:t>26/10/24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9AC820-99DC-4AA0-860A-978174FF2A0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0867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AF918-B083-4452-BAD6-3C22FCBF58D4}" type="datetimeFigureOut">
              <a:rPr lang="en-IN" smtClean="0"/>
              <a:t>26/10/24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9AC820-99DC-4AA0-860A-978174FF2A0C}" type="slidenum">
              <a:rPr lang="en-IN" smtClean="0"/>
              <a:t>‹#›</a:t>
            </a:fld>
            <a:endParaRPr lang="en-IN"/>
          </a:p>
        </p:txBody>
      </p:sp>
    </p:spTree>
    <p:extLst>
      <p:ext uri="{BB962C8B-B14F-4D97-AF65-F5344CB8AC3E}">
        <p14:creationId xmlns:p14="http://schemas.microsoft.com/office/powerpoint/2010/main" val="1921080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AF918-B083-4452-BAD6-3C22FCBF58D4}" type="datetimeFigureOut">
              <a:rPr lang="en-IN" smtClean="0"/>
              <a:t>26/10/24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9AC820-99DC-4AA0-860A-978174FF2A0C}" type="slidenum">
              <a:rPr lang="en-IN" smtClean="0"/>
              <a:t>‹#›</a:t>
            </a:fld>
            <a:endParaRPr lang="en-IN"/>
          </a:p>
        </p:txBody>
      </p:sp>
    </p:spTree>
    <p:extLst>
      <p:ext uri="{BB962C8B-B14F-4D97-AF65-F5344CB8AC3E}">
        <p14:creationId xmlns:p14="http://schemas.microsoft.com/office/powerpoint/2010/main" val="4178898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AF918-B083-4452-BAD6-3C22FCBF58D4}" type="datetimeFigureOut">
              <a:rPr lang="en-IN" smtClean="0"/>
              <a:t>26/10/24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9AC820-99DC-4AA0-860A-978174FF2A0C}" type="slidenum">
              <a:rPr lang="en-IN" smtClean="0"/>
              <a:t>‹#›</a:t>
            </a:fld>
            <a:endParaRPr lang="en-IN"/>
          </a:p>
        </p:txBody>
      </p:sp>
    </p:spTree>
    <p:extLst>
      <p:ext uri="{BB962C8B-B14F-4D97-AF65-F5344CB8AC3E}">
        <p14:creationId xmlns:p14="http://schemas.microsoft.com/office/powerpoint/2010/main" val="1049538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AF918-B083-4452-BAD6-3C22FCBF58D4}" type="datetimeFigureOut">
              <a:rPr lang="en-IN" smtClean="0"/>
              <a:t>26/10/24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9AC820-99DC-4AA0-860A-978174FF2A0C}" type="slidenum">
              <a:rPr lang="en-IN" smtClean="0"/>
              <a:t>‹#›</a:t>
            </a:fld>
            <a:endParaRPr lang="en-IN"/>
          </a:p>
        </p:txBody>
      </p:sp>
    </p:spTree>
    <p:extLst>
      <p:ext uri="{BB962C8B-B14F-4D97-AF65-F5344CB8AC3E}">
        <p14:creationId xmlns:p14="http://schemas.microsoft.com/office/powerpoint/2010/main" val="317780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AF918-B083-4452-BAD6-3C22FCBF58D4}" type="datetimeFigureOut">
              <a:rPr lang="en-IN" smtClean="0"/>
              <a:t>26/10/24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9AC820-99DC-4AA0-860A-978174FF2A0C}" type="slidenum">
              <a:rPr lang="en-IN" smtClean="0"/>
              <a:t>‹#›</a:t>
            </a:fld>
            <a:endParaRPr lang="en-IN"/>
          </a:p>
        </p:txBody>
      </p:sp>
    </p:spTree>
    <p:extLst>
      <p:ext uri="{BB962C8B-B14F-4D97-AF65-F5344CB8AC3E}">
        <p14:creationId xmlns:p14="http://schemas.microsoft.com/office/powerpoint/2010/main" val="142050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CAF918-B083-4452-BAD6-3C22FCBF58D4}" type="datetimeFigureOut">
              <a:rPr lang="en-IN" smtClean="0"/>
              <a:t>26/10/24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9AC820-99DC-4AA0-860A-978174FF2A0C}" type="slidenum">
              <a:rPr lang="en-IN" smtClean="0"/>
              <a:t>‹#›</a:t>
            </a:fld>
            <a:endParaRPr lang="en-IN"/>
          </a:p>
        </p:txBody>
      </p:sp>
    </p:spTree>
    <p:extLst>
      <p:ext uri="{BB962C8B-B14F-4D97-AF65-F5344CB8AC3E}">
        <p14:creationId xmlns:p14="http://schemas.microsoft.com/office/powerpoint/2010/main" val="3980882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CAF918-B083-4452-BAD6-3C22FCBF58D4}" type="datetimeFigureOut">
              <a:rPr lang="en-IN" smtClean="0"/>
              <a:t>26/10/24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9AC820-99DC-4AA0-860A-978174FF2A0C}" type="slidenum">
              <a:rPr lang="en-IN" smtClean="0"/>
              <a:t>‹#›</a:t>
            </a:fld>
            <a:endParaRPr lang="en-IN"/>
          </a:p>
        </p:txBody>
      </p:sp>
    </p:spTree>
    <p:extLst>
      <p:ext uri="{BB962C8B-B14F-4D97-AF65-F5344CB8AC3E}">
        <p14:creationId xmlns:p14="http://schemas.microsoft.com/office/powerpoint/2010/main" val="3534368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AF918-B083-4452-BAD6-3C22FCBF58D4}" type="datetimeFigureOut">
              <a:rPr lang="en-IN" smtClean="0"/>
              <a:t>26/10/24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9AC820-99DC-4AA0-860A-978174FF2A0C}" type="slidenum">
              <a:rPr lang="en-IN" smtClean="0"/>
              <a:t>‹#›</a:t>
            </a:fld>
            <a:endParaRPr lang="en-IN"/>
          </a:p>
        </p:txBody>
      </p:sp>
    </p:spTree>
    <p:extLst>
      <p:ext uri="{BB962C8B-B14F-4D97-AF65-F5344CB8AC3E}">
        <p14:creationId xmlns:p14="http://schemas.microsoft.com/office/powerpoint/2010/main" val="905543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AF918-B083-4452-BAD6-3C22FCBF58D4}" type="datetimeFigureOut">
              <a:rPr lang="en-IN" smtClean="0"/>
              <a:t>26/10/24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9AC820-99DC-4AA0-860A-978174FF2A0C}" type="slidenum">
              <a:rPr lang="en-IN" smtClean="0"/>
              <a:t>‹#›</a:t>
            </a:fld>
            <a:endParaRPr lang="en-IN"/>
          </a:p>
        </p:txBody>
      </p:sp>
    </p:spTree>
    <p:extLst>
      <p:ext uri="{BB962C8B-B14F-4D97-AF65-F5344CB8AC3E}">
        <p14:creationId xmlns:p14="http://schemas.microsoft.com/office/powerpoint/2010/main" val="672982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CAF918-B083-4452-BAD6-3C22FCBF58D4}" type="datetimeFigureOut">
              <a:rPr lang="en-IN" smtClean="0"/>
              <a:t>26/10/24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9AC820-99DC-4AA0-860A-978174FF2A0C}" type="slidenum">
              <a:rPr lang="en-IN" smtClean="0"/>
              <a:t>‹#›</a:t>
            </a:fld>
            <a:endParaRPr lang="en-IN"/>
          </a:p>
        </p:txBody>
      </p:sp>
    </p:spTree>
    <p:extLst>
      <p:ext uri="{BB962C8B-B14F-4D97-AF65-F5344CB8AC3E}">
        <p14:creationId xmlns:p14="http://schemas.microsoft.com/office/powerpoint/2010/main" val="3884490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CAF918-B083-4452-BAD6-3C22FCBF58D4}" type="datetimeFigureOut">
              <a:rPr lang="en-IN" smtClean="0"/>
              <a:t>26/10/24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9AC820-99DC-4AA0-860A-978174FF2A0C}" type="slidenum">
              <a:rPr lang="en-IN" smtClean="0"/>
              <a:t>‹#›</a:t>
            </a:fld>
            <a:endParaRPr lang="en-IN"/>
          </a:p>
        </p:txBody>
      </p:sp>
    </p:spTree>
    <p:extLst>
      <p:ext uri="{BB962C8B-B14F-4D97-AF65-F5344CB8AC3E}">
        <p14:creationId xmlns:p14="http://schemas.microsoft.com/office/powerpoint/2010/main" val="124005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CAF918-B083-4452-BAD6-3C22FCBF58D4}" type="datetimeFigureOut">
              <a:rPr lang="en-IN" smtClean="0"/>
              <a:t>26/10/24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9AC820-99DC-4AA0-860A-978174FF2A0C}" type="slidenum">
              <a:rPr lang="en-IN" smtClean="0"/>
              <a:t>‹#›</a:t>
            </a:fld>
            <a:endParaRPr lang="en-IN"/>
          </a:p>
        </p:txBody>
      </p:sp>
    </p:spTree>
    <p:extLst>
      <p:ext uri="{BB962C8B-B14F-4D97-AF65-F5344CB8AC3E}">
        <p14:creationId xmlns:p14="http://schemas.microsoft.com/office/powerpoint/2010/main" val="749636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DBDB-F97D-DE04-8914-003905C24C0C}"/>
              </a:ext>
            </a:extLst>
          </p:cNvPr>
          <p:cNvSpPr>
            <a:spLocks noGrp="1"/>
          </p:cNvSpPr>
          <p:nvPr>
            <p:ph type="ctrTitle"/>
          </p:nvPr>
        </p:nvSpPr>
        <p:spPr/>
        <p:txBody>
          <a:bodyPr/>
          <a:lstStyle/>
          <a:p>
            <a:r>
              <a:rPr lang="en-US" dirty="0"/>
              <a:t>AI Applications in Healthcare: Wrist Fracture Detection Using YOLO-v9 </a:t>
            </a:r>
            <a:endParaRPr lang="en-IN" dirty="0"/>
          </a:p>
        </p:txBody>
      </p:sp>
      <p:sp>
        <p:nvSpPr>
          <p:cNvPr id="3" name="Subtitle 2">
            <a:extLst>
              <a:ext uri="{FF2B5EF4-FFF2-40B4-BE49-F238E27FC236}">
                <a16:creationId xmlns:a16="http://schemas.microsoft.com/office/drawing/2014/main" id="{276E1FCD-A440-037F-7BCA-0F195139D415}"/>
              </a:ext>
            </a:extLst>
          </p:cNvPr>
          <p:cNvSpPr>
            <a:spLocks noGrp="1"/>
          </p:cNvSpPr>
          <p:nvPr>
            <p:ph type="subTitle" idx="1"/>
          </p:nvPr>
        </p:nvSpPr>
        <p:spPr>
          <a:xfrm>
            <a:off x="1507067" y="4376654"/>
            <a:ext cx="7766936" cy="1096899"/>
          </a:xfrm>
        </p:spPr>
        <p:txBody>
          <a:bodyPr>
            <a:normAutofit lnSpcReduction="10000"/>
          </a:bodyPr>
          <a:lstStyle/>
          <a:p>
            <a:r>
              <a:rPr lang="en-IN" dirty="0" err="1"/>
              <a:t>Dhashwanth</a:t>
            </a:r>
            <a:r>
              <a:rPr lang="en-IN" dirty="0"/>
              <a:t> Bharathi 21BCE1553</a:t>
            </a:r>
          </a:p>
          <a:p>
            <a:r>
              <a:rPr lang="en-IN" dirty="0"/>
              <a:t>Maddala Sai </a:t>
            </a:r>
            <a:r>
              <a:rPr lang="en-IN" dirty="0" err="1"/>
              <a:t>Riship</a:t>
            </a:r>
            <a:r>
              <a:rPr lang="en-IN" dirty="0"/>
              <a:t> 21BCE1600</a:t>
            </a:r>
          </a:p>
          <a:p>
            <a:r>
              <a:rPr lang="en-IN" dirty="0"/>
              <a:t>Suseel Mathusoothanan 21BCE1645</a:t>
            </a:r>
          </a:p>
        </p:txBody>
      </p:sp>
    </p:spTree>
    <p:extLst>
      <p:ext uri="{BB962C8B-B14F-4D97-AF65-F5344CB8AC3E}">
        <p14:creationId xmlns:p14="http://schemas.microsoft.com/office/powerpoint/2010/main" val="249275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4F73FE-E1FA-2D2A-6C46-CD2956389336}"/>
              </a:ext>
            </a:extLst>
          </p:cNvPr>
          <p:cNvSpPr txBox="1"/>
          <p:nvPr/>
        </p:nvSpPr>
        <p:spPr>
          <a:xfrm>
            <a:off x="550606" y="850548"/>
            <a:ext cx="8404208" cy="4577087"/>
          </a:xfrm>
          <a:prstGeom prst="rect">
            <a:avLst/>
          </a:prstGeom>
          <a:noFill/>
        </p:spPr>
        <p:txBody>
          <a:bodyPr wrap="square" rtlCol="0">
            <a:spAutoFit/>
          </a:bodyPr>
          <a:lstStyle/>
          <a:p>
            <a:pPr>
              <a:lnSpc>
                <a:spcPct val="150000"/>
              </a:lnSpc>
            </a:pPr>
            <a:r>
              <a:rPr lang="en-US" sz="1400" dirty="0"/>
              <a:t>Wrist fractures are among the most frequently occurring injuries and require immediate and accurate diagnosis to avoid potential long-term complications. This study introduces an innovative approach to wrist fracture detection by employing YOLOv9, a cutting-edge object detection algorithm that leverages advanced deep learning techniques. Our approach aims to facilitate the automatic identification of wrist fractures in X-ray images, achieving both high accuracy and efficiency. Through extensive training of the YOLOv9 model on a large and diverse dataset of labeled X-ray images, we observe substantial improvements in both the accuracy and speed of fracture detection when compared to conventional methods.</a:t>
            </a:r>
          </a:p>
          <a:p>
            <a:pPr>
              <a:lnSpc>
                <a:spcPct val="150000"/>
              </a:lnSpc>
            </a:pPr>
            <a:r>
              <a:rPr lang="en-US" sz="1400" dirty="0"/>
              <a:t>The experimental results from our study are encouraging, as they demonstrate that this method outperforms traditional diagnostic techniques. The proposed approach holds considerable promise in aiding radiologists with wrist fracture diagnosis, providing faster and more reliable assessments. This advancement has the potential not only to improve patient outcomes by ensuring timely and accurate treatment but also to contribute to reducing overall healthcare costs by streamlining the diagnostic process and minimizing the likelihood of misdiagnosis or delayed care.</a:t>
            </a:r>
            <a:endParaRPr lang="en-IN" sz="1400" dirty="0"/>
          </a:p>
        </p:txBody>
      </p:sp>
      <p:sp>
        <p:nvSpPr>
          <p:cNvPr id="3" name="TextBox 2">
            <a:extLst>
              <a:ext uri="{FF2B5EF4-FFF2-40B4-BE49-F238E27FC236}">
                <a16:creationId xmlns:a16="http://schemas.microsoft.com/office/drawing/2014/main" id="{F603D1B2-6F0B-B9A1-7693-DA77A74D9AC3}"/>
              </a:ext>
            </a:extLst>
          </p:cNvPr>
          <p:cNvSpPr txBox="1"/>
          <p:nvPr/>
        </p:nvSpPr>
        <p:spPr>
          <a:xfrm>
            <a:off x="550606" y="388883"/>
            <a:ext cx="3951889" cy="461665"/>
          </a:xfrm>
          <a:prstGeom prst="rect">
            <a:avLst/>
          </a:prstGeom>
          <a:noFill/>
        </p:spPr>
        <p:txBody>
          <a:bodyPr wrap="square" rtlCol="0">
            <a:spAutoFit/>
          </a:bodyPr>
          <a:lstStyle/>
          <a:p>
            <a:r>
              <a:rPr lang="en-IN" sz="2400" dirty="0"/>
              <a:t>ABSTRACT</a:t>
            </a:r>
            <a:r>
              <a:rPr lang="en-IN" sz="1200" dirty="0"/>
              <a:t> </a:t>
            </a:r>
          </a:p>
        </p:txBody>
      </p:sp>
    </p:spTree>
    <p:extLst>
      <p:ext uri="{BB962C8B-B14F-4D97-AF65-F5344CB8AC3E}">
        <p14:creationId xmlns:p14="http://schemas.microsoft.com/office/powerpoint/2010/main" val="2468998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FE0F-8720-1CE8-081D-50B6995C0F92}"/>
              </a:ext>
            </a:extLst>
          </p:cNvPr>
          <p:cNvSpPr txBox="1"/>
          <p:nvPr/>
        </p:nvSpPr>
        <p:spPr>
          <a:xfrm>
            <a:off x="630618" y="925777"/>
            <a:ext cx="8671038" cy="3607591"/>
          </a:xfrm>
          <a:prstGeom prst="rect">
            <a:avLst/>
          </a:prstGeom>
          <a:noFill/>
        </p:spPr>
        <p:txBody>
          <a:bodyPr wrap="square" rtlCol="0">
            <a:spAutoFit/>
          </a:bodyPr>
          <a:lstStyle/>
          <a:p>
            <a:pPr>
              <a:lnSpc>
                <a:spcPct val="150000"/>
              </a:lnSpc>
            </a:pPr>
            <a:r>
              <a:rPr lang="en-US" sz="1400" dirty="0"/>
              <a:t>Wrist fractures are one of the most common orthopedic injuries, often resulting from falls, accidents, or sports-related incidents. Quick and accurate diagnosis is critical to prevent long-term complications, such as reduced mobility, chronic pain, or improper healing. However, traditional diagnostic methods heavily rely on manual assessment, which can be time-consuming and susceptible to human error, particularly in high-stress environments like emergency departments. </a:t>
            </a:r>
          </a:p>
          <a:p>
            <a:pPr>
              <a:lnSpc>
                <a:spcPct val="150000"/>
              </a:lnSpc>
            </a:pPr>
            <a:r>
              <a:rPr lang="en-US" sz="1400" dirty="0"/>
              <a:t>The motivation behind this project is to harness the power of deep learning to improve the speed, accuracy, and reliability of wrist fracture detection. By utilizing YOLOv9, a state-of-the-art object detection algorithm, our project aims to automate the detection process in X-ray images, providing radiologists with an effective tool to assist in the diagnosis of fractures. This approach not only reduces the likelihood of misdiagnosis but also contributes to faster patient recovery and reduces the burden on healthcare systems by minimizing diagnostic time and associated costs.</a:t>
            </a:r>
          </a:p>
        </p:txBody>
      </p:sp>
      <p:sp>
        <p:nvSpPr>
          <p:cNvPr id="3" name="TextBox 2">
            <a:extLst>
              <a:ext uri="{FF2B5EF4-FFF2-40B4-BE49-F238E27FC236}">
                <a16:creationId xmlns:a16="http://schemas.microsoft.com/office/drawing/2014/main" id="{4370FA03-A2C0-C765-DD30-E5DA47E515C5}"/>
              </a:ext>
            </a:extLst>
          </p:cNvPr>
          <p:cNvSpPr txBox="1"/>
          <p:nvPr/>
        </p:nvSpPr>
        <p:spPr>
          <a:xfrm>
            <a:off x="630618" y="357352"/>
            <a:ext cx="3930869" cy="738664"/>
          </a:xfrm>
          <a:prstGeom prst="rect">
            <a:avLst/>
          </a:prstGeom>
          <a:noFill/>
        </p:spPr>
        <p:txBody>
          <a:bodyPr wrap="square" rtlCol="0">
            <a:spAutoFit/>
          </a:bodyPr>
          <a:lstStyle/>
          <a:p>
            <a:r>
              <a:rPr lang="en-IN" sz="2400" dirty="0"/>
              <a:t>MOTIVATION</a:t>
            </a:r>
            <a:endParaRPr lang="en-IN" sz="1800" dirty="0"/>
          </a:p>
          <a:p>
            <a:endParaRPr lang="en-US" dirty="0"/>
          </a:p>
        </p:txBody>
      </p:sp>
    </p:spTree>
    <p:extLst>
      <p:ext uri="{BB962C8B-B14F-4D97-AF65-F5344CB8AC3E}">
        <p14:creationId xmlns:p14="http://schemas.microsoft.com/office/powerpoint/2010/main" val="2399081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CF6FCE-6864-8626-B7E9-F8C8C16066FB}"/>
              </a:ext>
            </a:extLst>
          </p:cNvPr>
          <p:cNvSpPr txBox="1"/>
          <p:nvPr/>
        </p:nvSpPr>
        <p:spPr>
          <a:xfrm>
            <a:off x="509921" y="762170"/>
            <a:ext cx="8976852" cy="45770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Leverage YOLOv9’s advanced object detection capabilities to accurately identify wrist fractures in X-ray images, aiming for high precision and minimal false positives and false negatives.</a:t>
            </a:r>
          </a:p>
          <a:p>
            <a:pPr marL="285750" indent="-285750">
              <a:lnSpc>
                <a:spcPct val="150000"/>
              </a:lnSpc>
              <a:buFont typeface="Arial" panose="020B0604020202020204" pitchFamily="34" charset="0"/>
              <a:buChar char="•"/>
            </a:pPr>
            <a:r>
              <a:rPr lang="en-US" sz="1400" dirty="0"/>
              <a:t>Implement a deep learning model that significantly reduces the time required for wrist fracture detection compared to traditional manual methods, thereby improving the speed of diagnosis and treatment initiation.</a:t>
            </a:r>
          </a:p>
          <a:p>
            <a:pPr marL="285750" indent="-285750">
              <a:lnSpc>
                <a:spcPct val="150000"/>
              </a:lnSpc>
              <a:buFont typeface="Arial" panose="020B0604020202020204" pitchFamily="34" charset="0"/>
              <a:buChar char="•"/>
            </a:pPr>
            <a:r>
              <a:rPr lang="en-US" sz="1400" dirty="0"/>
              <a:t>Train the YOLOv9 model on a large and diverse dataset of annotated X-ray images to ensure the model is resilient to variations in image quality, patient demographics, and fracture types.</a:t>
            </a:r>
          </a:p>
          <a:p>
            <a:pPr marL="285750" indent="-285750">
              <a:lnSpc>
                <a:spcPct val="150000"/>
              </a:lnSpc>
              <a:buFont typeface="Arial" panose="020B0604020202020204" pitchFamily="34" charset="0"/>
              <a:buChar char="•"/>
            </a:pPr>
            <a:r>
              <a:rPr lang="en-US" sz="1400" dirty="0"/>
              <a:t>Assess the accuracy, sensitivity, and specificity of the YOLOv9-based approach and compare its performance with conventional diagnostic techniques, establishing its viability and potential for practical deployment.</a:t>
            </a:r>
          </a:p>
          <a:p>
            <a:pPr marL="285750" indent="-285750">
              <a:lnSpc>
                <a:spcPct val="150000"/>
              </a:lnSpc>
              <a:buFont typeface="Arial" panose="020B0604020202020204" pitchFamily="34" charset="0"/>
              <a:buChar char="•"/>
            </a:pPr>
            <a:r>
              <a:rPr lang="en-US" sz="1400" dirty="0"/>
              <a:t>Demonstrate how AI-assisted fracture detection can contribute to lowering healthcare costs by optimizing diagnostic workflows, reducing the need for secondary opinions, and minimizing the risk of misdiagnosis.</a:t>
            </a:r>
          </a:p>
          <a:p>
            <a:pPr marL="285750" indent="-285750">
              <a:lnSpc>
                <a:spcPct val="150000"/>
              </a:lnSpc>
              <a:buFont typeface="Arial" panose="020B0604020202020204" pitchFamily="34" charset="0"/>
              <a:buChar char="•"/>
            </a:pPr>
            <a:r>
              <a:rPr lang="en-US" sz="1400" dirty="0"/>
              <a:t>Highlight the potential of deep learning in medical imaging for applications beyond wrist fracture detection, inspiring further research and innovation in AI-driven diagnostic tools across healthcare.</a:t>
            </a:r>
            <a:endParaRPr lang="en-IN" sz="1400" dirty="0"/>
          </a:p>
        </p:txBody>
      </p:sp>
      <p:sp>
        <p:nvSpPr>
          <p:cNvPr id="3" name="TextBox 2">
            <a:extLst>
              <a:ext uri="{FF2B5EF4-FFF2-40B4-BE49-F238E27FC236}">
                <a16:creationId xmlns:a16="http://schemas.microsoft.com/office/drawing/2014/main" id="{88AA12C1-8ACA-5069-F75E-A43683B3E84F}"/>
              </a:ext>
            </a:extLst>
          </p:cNvPr>
          <p:cNvSpPr txBox="1"/>
          <p:nvPr/>
        </p:nvSpPr>
        <p:spPr>
          <a:xfrm>
            <a:off x="777766" y="189186"/>
            <a:ext cx="2039006" cy="461665"/>
          </a:xfrm>
          <a:prstGeom prst="rect">
            <a:avLst/>
          </a:prstGeom>
          <a:noFill/>
        </p:spPr>
        <p:txBody>
          <a:bodyPr wrap="square" rtlCol="0">
            <a:spAutoFit/>
          </a:bodyPr>
          <a:lstStyle/>
          <a:p>
            <a:r>
              <a:rPr lang="en-IN" sz="2400" dirty="0"/>
              <a:t>OBJECTIVES</a:t>
            </a:r>
            <a:r>
              <a:rPr lang="en-IN" dirty="0"/>
              <a:t> </a:t>
            </a:r>
          </a:p>
        </p:txBody>
      </p:sp>
    </p:spTree>
    <p:extLst>
      <p:ext uri="{BB962C8B-B14F-4D97-AF65-F5344CB8AC3E}">
        <p14:creationId xmlns:p14="http://schemas.microsoft.com/office/powerpoint/2010/main" val="157650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3A5EA9-9228-DC20-2D20-8A603B2D8CFB}"/>
              </a:ext>
            </a:extLst>
          </p:cNvPr>
          <p:cNvSpPr txBox="1"/>
          <p:nvPr/>
        </p:nvSpPr>
        <p:spPr>
          <a:xfrm>
            <a:off x="593161" y="417362"/>
            <a:ext cx="3053929" cy="707886"/>
          </a:xfrm>
          <a:prstGeom prst="rect">
            <a:avLst/>
          </a:prstGeom>
          <a:noFill/>
        </p:spPr>
        <p:txBody>
          <a:bodyPr wrap="square" rtlCol="0">
            <a:spAutoFit/>
          </a:bodyPr>
          <a:lstStyle/>
          <a:p>
            <a:r>
              <a:rPr lang="en-IN" sz="2400" dirty="0"/>
              <a:t>PROPOSED SYSTEM </a:t>
            </a:r>
          </a:p>
          <a:p>
            <a:endParaRPr lang="en-IN" sz="1600" dirty="0"/>
          </a:p>
        </p:txBody>
      </p:sp>
      <p:pic>
        <p:nvPicPr>
          <p:cNvPr id="4" name="Picture 3">
            <a:extLst>
              <a:ext uri="{FF2B5EF4-FFF2-40B4-BE49-F238E27FC236}">
                <a16:creationId xmlns:a16="http://schemas.microsoft.com/office/drawing/2014/main" id="{D33C9ACF-1C07-1401-8837-65F81C410098}"/>
              </a:ext>
            </a:extLst>
          </p:cNvPr>
          <p:cNvPicPr>
            <a:picLocks noChangeAspect="1"/>
          </p:cNvPicPr>
          <p:nvPr/>
        </p:nvPicPr>
        <p:blipFill>
          <a:blip r:embed="rId2"/>
          <a:stretch>
            <a:fillRect/>
          </a:stretch>
        </p:blipFill>
        <p:spPr>
          <a:xfrm>
            <a:off x="593161" y="1481960"/>
            <a:ext cx="8035832" cy="3333008"/>
          </a:xfrm>
          <a:prstGeom prst="rect">
            <a:avLst/>
          </a:prstGeom>
        </p:spPr>
      </p:pic>
    </p:spTree>
    <p:extLst>
      <p:ext uri="{BB962C8B-B14F-4D97-AF65-F5344CB8AC3E}">
        <p14:creationId xmlns:p14="http://schemas.microsoft.com/office/powerpoint/2010/main" val="180916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0AE0A4-B831-CDF0-3B84-192DBF458E79}"/>
              </a:ext>
            </a:extLst>
          </p:cNvPr>
          <p:cNvSpPr txBox="1"/>
          <p:nvPr/>
        </p:nvSpPr>
        <p:spPr>
          <a:xfrm>
            <a:off x="463812" y="1102310"/>
            <a:ext cx="10603581" cy="5262979"/>
          </a:xfrm>
          <a:prstGeom prst="rect">
            <a:avLst/>
          </a:prstGeom>
          <a:noFill/>
        </p:spPr>
        <p:txBody>
          <a:bodyPr wrap="square" rtlCol="0">
            <a:spAutoFit/>
          </a:bodyPr>
          <a:lstStyle/>
          <a:p>
            <a:r>
              <a:rPr lang="en-US" sz="1400" b="1" dirty="0"/>
              <a:t>Data Collection: </a:t>
            </a:r>
            <a:r>
              <a:rPr lang="en-US" sz="1400" dirty="0"/>
              <a:t>Compile a diverse dataset of wrist X-ray images sourced from medical archives, hospitals, and clinics. This dataset should include various fracture types, severities, and patient demographics to ensure the model is robust and generalizable. </a:t>
            </a:r>
          </a:p>
          <a:p>
            <a:endParaRPr lang="en-US" sz="1400" dirty="0"/>
          </a:p>
          <a:p>
            <a:r>
              <a:rPr lang="en-US" sz="1400" b="1" dirty="0"/>
              <a:t>Data Annotation: </a:t>
            </a:r>
            <a:r>
              <a:rPr lang="en-US" sz="1400" dirty="0"/>
              <a:t>Mark and outline the fracture regions within each X-ray image to prepare the data for training. This annotated data enables the model to learn to accurately detect fracture locations during training.</a:t>
            </a:r>
          </a:p>
          <a:p>
            <a:endParaRPr lang="en-US" sz="1400" dirty="0"/>
          </a:p>
          <a:p>
            <a:r>
              <a:rPr lang="en-US" sz="1400" b="1" dirty="0"/>
              <a:t>Data Preprocessing: </a:t>
            </a:r>
            <a:r>
              <a:rPr lang="en-US" sz="1400" dirty="0"/>
              <a:t>Enhance the quality of the X-ray images by performing preprocessing steps such as resizing to a consistent resolution, applying contrast adjustments to improve visibility, and normalizing pixel values for uniformity across the dataset.</a:t>
            </a:r>
          </a:p>
          <a:p>
            <a:endParaRPr lang="en-US" sz="1400" dirty="0"/>
          </a:p>
          <a:p>
            <a:r>
              <a:rPr lang="en-US" sz="1400" b="1" dirty="0"/>
              <a:t>Model Selection: </a:t>
            </a:r>
            <a:r>
              <a:rPr lang="en-US" sz="1400" dirty="0"/>
              <a:t>Select YOLOv9 as the primary deep learning architecture due to its high accuracy and real-time performance, which is well-suited for object detection tasks like fracture identification.</a:t>
            </a:r>
          </a:p>
          <a:p>
            <a:endParaRPr lang="en-US" sz="1400" dirty="0"/>
          </a:p>
          <a:p>
            <a:r>
              <a:rPr lang="en-US" sz="1400" b="1" dirty="0"/>
              <a:t>Architecture Customization: </a:t>
            </a:r>
            <a:r>
              <a:rPr lang="en-US" sz="1400" dirty="0"/>
              <a:t>Tailor the selected YOLOv9 architecture specifically for wrist fracture detection by adjusting network parameters, input sizes, and output layers to optimize detection accuracy for X-ray images.</a:t>
            </a:r>
          </a:p>
          <a:p>
            <a:endParaRPr lang="en-US" sz="1400" dirty="0"/>
          </a:p>
          <a:p>
            <a:r>
              <a:rPr lang="en-US" sz="1400" b="1" dirty="0"/>
              <a:t>Dataset Splitting: </a:t>
            </a:r>
            <a:r>
              <a:rPr lang="en-US" sz="1400" dirty="0"/>
              <a:t>Divide the dataset into training, validation, and test sets. The training set is for model learning, the validation set is for tuning hyperparameters and monitoring performance, and the test set is for evaluating final performance.</a:t>
            </a:r>
          </a:p>
          <a:p>
            <a:endParaRPr lang="en-US" sz="1400" dirty="0"/>
          </a:p>
          <a:p>
            <a:r>
              <a:rPr lang="en-US" sz="1400" b="1" dirty="0"/>
              <a:t>Model Training: </a:t>
            </a:r>
            <a:r>
              <a:rPr lang="en-US" sz="1400" dirty="0"/>
              <a:t>Train the customized YOLOv9 model on the training set. The model learns to detect fractures by adjusting its internal parameters based on the annotated X-ray images and their fracture locations.</a:t>
            </a:r>
          </a:p>
          <a:p>
            <a:endParaRPr lang="en-US" sz="1400" dirty="0"/>
          </a:p>
          <a:p>
            <a:r>
              <a:rPr lang="en-US" sz="1400" b="1" dirty="0"/>
              <a:t>Test Set Evaluation: </a:t>
            </a:r>
            <a:r>
              <a:rPr lang="en-US" sz="1400" dirty="0"/>
              <a:t>Test the trained model on the unseen test set to evaluate its final accuracy and measure metrics such as mean Average Precision (</a:t>
            </a:r>
            <a:r>
              <a:rPr lang="en-US" sz="1400" dirty="0" err="1"/>
              <a:t>mAP</a:t>
            </a:r>
            <a:r>
              <a:rPr lang="en-US" sz="1400" dirty="0"/>
              <a:t>), Intersection over Union (</a:t>
            </a:r>
            <a:r>
              <a:rPr lang="en-US" sz="1400" dirty="0" err="1"/>
              <a:t>IoU</a:t>
            </a:r>
            <a:r>
              <a:rPr lang="en-US" sz="1400" dirty="0"/>
              <a:t>), and overall accuracy for precise fracture detection.</a:t>
            </a:r>
          </a:p>
        </p:txBody>
      </p:sp>
      <p:sp>
        <p:nvSpPr>
          <p:cNvPr id="2" name="TextBox 1">
            <a:extLst>
              <a:ext uri="{FF2B5EF4-FFF2-40B4-BE49-F238E27FC236}">
                <a16:creationId xmlns:a16="http://schemas.microsoft.com/office/drawing/2014/main" id="{447ABC54-17A1-CE84-7F7F-F47B7A93B406}"/>
              </a:ext>
            </a:extLst>
          </p:cNvPr>
          <p:cNvSpPr txBox="1"/>
          <p:nvPr/>
        </p:nvSpPr>
        <p:spPr>
          <a:xfrm>
            <a:off x="463812" y="409903"/>
            <a:ext cx="4729655" cy="369332"/>
          </a:xfrm>
          <a:prstGeom prst="rect">
            <a:avLst/>
          </a:prstGeom>
          <a:noFill/>
        </p:spPr>
        <p:txBody>
          <a:bodyPr wrap="square" rtlCol="0">
            <a:spAutoFit/>
          </a:bodyPr>
          <a:lstStyle/>
          <a:p>
            <a:r>
              <a:rPr lang="en-US" dirty="0"/>
              <a:t>PROPOSED SYSTEM - </a:t>
            </a:r>
            <a:r>
              <a:rPr lang="en-US" cap="all" dirty="0" err="1"/>
              <a:t>COntinued</a:t>
            </a:r>
            <a:endParaRPr lang="en-US" cap="all" dirty="0"/>
          </a:p>
        </p:txBody>
      </p:sp>
    </p:spTree>
    <p:extLst>
      <p:ext uri="{BB962C8B-B14F-4D97-AF65-F5344CB8AC3E}">
        <p14:creationId xmlns:p14="http://schemas.microsoft.com/office/powerpoint/2010/main" val="624228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D7E5EF-E928-37BC-351B-776A18D6A95D}"/>
              </a:ext>
            </a:extLst>
          </p:cNvPr>
          <p:cNvSpPr txBox="1"/>
          <p:nvPr/>
        </p:nvSpPr>
        <p:spPr>
          <a:xfrm>
            <a:off x="599769" y="491613"/>
            <a:ext cx="1891184" cy="461665"/>
          </a:xfrm>
          <a:prstGeom prst="rect">
            <a:avLst/>
          </a:prstGeom>
          <a:noFill/>
        </p:spPr>
        <p:txBody>
          <a:bodyPr wrap="square" rtlCol="0">
            <a:spAutoFit/>
          </a:bodyPr>
          <a:lstStyle/>
          <a:p>
            <a:r>
              <a:rPr lang="en-IN" sz="2400" dirty="0"/>
              <a:t>RESULTS </a:t>
            </a:r>
          </a:p>
        </p:txBody>
      </p:sp>
      <p:pic>
        <p:nvPicPr>
          <p:cNvPr id="6" name="Picture 5">
            <a:extLst>
              <a:ext uri="{FF2B5EF4-FFF2-40B4-BE49-F238E27FC236}">
                <a16:creationId xmlns:a16="http://schemas.microsoft.com/office/drawing/2014/main" id="{81167754-F892-9537-BF28-83032954AF2B}"/>
              </a:ext>
            </a:extLst>
          </p:cNvPr>
          <p:cNvPicPr>
            <a:picLocks noChangeAspect="1"/>
          </p:cNvPicPr>
          <p:nvPr/>
        </p:nvPicPr>
        <p:blipFill>
          <a:blip r:embed="rId2"/>
          <a:srcRect l="7345" t="2500" r="54775" b="2164"/>
          <a:stretch/>
        </p:blipFill>
        <p:spPr>
          <a:xfrm>
            <a:off x="1639614" y="1064381"/>
            <a:ext cx="2501462" cy="5172926"/>
          </a:xfrm>
          <a:prstGeom prst="rect">
            <a:avLst/>
          </a:prstGeom>
        </p:spPr>
      </p:pic>
      <p:pic>
        <p:nvPicPr>
          <p:cNvPr id="2" name="Picture 1">
            <a:extLst>
              <a:ext uri="{FF2B5EF4-FFF2-40B4-BE49-F238E27FC236}">
                <a16:creationId xmlns:a16="http://schemas.microsoft.com/office/drawing/2014/main" id="{60908BD7-A71A-4521-4307-79AA097CDF0F}"/>
              </a:ext>
            </a:extLst>
          </p:cNvPr>
          <p:cNvPicPr>
            <a:picLocks noChangeAspect="1"/>
          </p:cNvPicPr>
          <p:nvPr/>
        </p:nvPicPr>
        <p:blipFill>
          <a:blip r:embed="rId2"/>
          <a:srcRect l="45093" t="9801" r="12318" b="2215"/>
          <a:stretch/>
        </p:blipFill>
        <p:spPr>
          <a:xfrm>
            <a:off x="4845269" y="1568831"/>
            <a:ext cx="2501462" cy="4246180"/>
          </a:xfrm>
          <a:prstGeom prst="rect">
            <a:avLst/>
          </a:prstGeom>
        </p:spPr>
      </p:pic>
    </p:spTree>
    <p:extLst>
      <p:ext uri="{BB962C8B-B14F-4D97-AF65-F5344CB8AC3E}">
        <p14:creationId xmlns:p14="http://schemas.microsoft.com/office/powerpoint/2010/main" val="3022903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BAFDAF-680B-047C-0EAB-56B04D446B02}"/>
              </a:ext>
            </a:extLst>
          </p:cNvPr>
          <p:cNvPicPr>
            <a:picLocks noChangeAspect="1"/>
          </p:cNvPicPr>
          <p:nvPr/>
        </p:nvPicPr>
        <p:blipFill>
          <a:blip r:embed="rId2"/>
          <a:stretch>
            <a:fillRect/>
          </a:stretch>
        </p:blipFill>
        <p:spPr>
          <a:xfrm>
            <a:off x="6996201" y="1242765"/>
            <a:ext cx="2074227" cy="2320959"/>
          </a:xfrm>
          <a:prstGeom prst="rect">
            <a:avLst/>
          </a:prstGeom>
        </p:spPr>
      </p:pic>
      <p:pic>
        <p:nvPicPr>
          <p:cNvPr id="2" name="Picture 1">
            <a:extLst>
              <a:ext uri="{FF2B5EF4-FFF2-40B4-BE49-F238E27FC236}">
                <a16:creationId xmlns:a16="http://schemas.microsoft.com/office/drawing/2014/main" id="{7CF90CB8-42EC-1F4E-B35E-02B66E70BCD2}"/>
              </a:ext>
            </a:extLst>
          </p:cNvPr>
          <p:cNvPicPr>
            <a:picLocks noChangeAspect="1"/>
          </p:cNvPicPr>
          <p:nvPr/>
        </p:nvPicPr>
        <p:blipFill>
          <a:blip r:embed="rId3"/>
          <a:stretch>
            <a:fillRect/>
          </a:stretch>
        </p:blipFill>
        <p:spPr>
          <a:xfrm>
            <a:off x="662227" y="1242765"/>
            <a:ext cx="5570408" cy="4485374"/>
          </a:xfrm>
          <a:prstGeom prst="rect">
            <a:avLst/>
          </a:prstGeom>
        </p:spPr>
      </p:pic>
      <p:sp>
        <p:nvSpPr>
          <p:cNvPr id="3" name="TextBox 2">
            <a:extLst>
              <a:ext uri="{FF2B5EF4-FFF2-40B4-BE49-F238E27FC236}">
                <a16:creationId xmlns:a16="http://schemas.microsoft.com/office/drawing/2014/main" id="{E2163D7F-A2A2-9B16-8277-62CF201D90DF}"/>
              </a:ext>
            </a:extLst>
          </p:cNvPr>
          <p:cNvSpPr txBox="1"/>
          <p:nvPr/>
        </p:nvSpPr>
        <p:spPr>
          <a:xfrm>
            <a:off x="798786" y="304800"/>
            <a:ext cx="5854262" cy="461665"/>
          </a:xfrm>
          <a:prstGeom prst="rect">
            <a:avLst/>
          </a:prstGeom>
          <a:noFill/>
        </p:spPr>
        <p:txBody>
          <a:bodyPr wrap="square" rtlCol="0">
            <a:spAutoFit/>
          </a:bodyPr>
          <a:lstStyle/>
          <a:p>
            <a:r>
              <a:rPr lang="en-US" sz="2400" cap="all" dirty="0"/>
              <a:t>Confusion Matrix and Loss Curve</a:t>
            </a:r>
          </a:p>
        </p:txBody>
      </p:sp>
    </p:spTree>
    <p:extLst>
      <p:ext uri="{BB962C8B-B14F-4D97-AF65-F5344CB8AC3E}">
        <p14:creationId xmlns:p14="http://schemas.microsoft.com/office/powerpoint/2010/main" val="3061006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F48276-6D1F-7EE8-0AF7-94464F7E4246}"/>
              </a:ext>
            </a:extLst>
          </p:cNvPr>
          <p:cNvSpPr txBox="1"/>
          <p:nvPr/>
        </p:nvSpPr>
        <p:spPr>
          <a:xfrm>
            <a:off x="459404" y="1012954"/>
            <a:ext cx="9767162" cy="4832092"/>
          </a:xfrm>
          <a:prstGeom prst="rect">
            <a:avLst/>
          </a:prstGeom>
          <a:noFill/>
        </p:spPr>
        <p:txBody>
          <a:bodyPr wrap="square" rtlCol="0">
            <a:spAutoFit/>
          </a:bodyPr>
          <a:lstStyle/>
          <a:p>
            <a:r>
              <a:rPr lang="en-IN" sz="1400" dirty="0"/>
              <a:t>[1] Schork, N. J. (2019). Artificial intelligence and personalized medicine. Precision medicine in Cancer therapy, 265-283. </a:t>
            </a:r>
          </a:p>
          <a:p>
            <a:r>
              <a:rPr lang="en-IN" sz="1400" dirty="0"/>
              <a:t>[2] </a:t>
            </a:r>
            <a:r>
              <a:rPr lang="en-IN" sz="1400" dirty="0" err="1"/>
              <a:t>Chavali</a:t>
            </a:r>
            <a:r>
              <a:rPr lang="en-IN" sz="1400" dirty="0"/>
              <a:t>, D., Dhiman, V. K., &amp; Katari, S. C. AI-Powered Virtual Health Assistants: Transforming Patient Engagement Through Virtual Nursing.</a:t>
            </a:r>
          </a:p>
          <a:p>
            <a:r>
              <a:rPr lang="en-IN" sz="1400" dirty="0"/>
              <a:t>[3] Hamburg, M. A., &amp; Collins, F. S. (2010). The path to personalized medicine. New England Journal of Medicine, 363(4), 301-304.</a:t>
            </a:r>
          </a:p>
          <a:p>
            <a:r>
              <a:rPr lang="en-IN" sz="1400" dirty="0"/>
              <a:t>[4] Shaban-</a:t>
            </a:r>
            <a:r>
              <a:rPr lang="en-IN" sz="1400" dirty="0" err="1"/>
              <a:t>Nejad</a:t>
            </a:r>
            <a:r>
              <a:rPr lang="en-IN" sz="1400" dirty="0"/>
              <a:t>, A., Michalowski, M., &amp; Bianco, S. (Eds.). (2023). Artificial Intelligence for Personalized Medicine: Promoting Healthy Living and Longevity (Vol. 1106). Springer Nature.</a:t>
            </a:r>
          </a:p>
          <a:p>
            <a:r>
              <a:rPr lang="en-IN" sz="1400" dirty="0"/>
              <a:t>[5] Rawat, B., Joshi, Y., &amp; Kumar, A. (2023, August). AI in Healthcare: Opportunities and Challenges for Personalized Medicine and Disease Diagnosis. In 2023 5th International Conference on Inventive Research in Computing Applications (ICIRCA) (pp. 374-379). IEEE. </a:t>
            </a:r>
          </a:p>
          <a:p>
            <a:r>
              <a:rPr lang="en-IN" sz="1400" dirty="0"/>
              <a:t>[6] Ghebrehiwet, I., Zaki, N., </a:t>
            </a:r>
            <a:r>
              <a:rPr lang="en-IN" sz="1400" dirty="0" err="1"/>
              <a:t>Damseh</a:t>
            </a:r>
            <a:r>
              <a:rPr lang="en-IN" sz="1400" dirty="0"/>
              <a:t>, R., &amp; Mohamad, M. S. (2024). Revolutionizing Personalized Medicine with Generative AI: A Systematic Review.</a:t>
            </a:r>
          </a:p>
          <a:p>
            <a:r>
              <a:rPr lang="en-IN" sz="1400" dirty="0"/>
              <a:t>[7] Parekh, A. D. E., Shaikh, O. A., Manan, S., &amp; Al </a:t>
            </a:r>
            <a:r>
              <a:rPr lang="en-IN" sz="1400" dirty="0" err="1"/>
              <a:t>Hasibuzzaman</a:t>
            </a:r>
            <a:r>
              <a:rPr lang="en-IN" sz="1400" dirty="0"/>
              <a:t>, M. (2023). Artificial intelligence (AI) in personalized medicine: AI- generated personalized therapy regimens based on genetic and medical history. Annals of Medicine and Surgery, 85(11), 5831-5833.</a:t>
            </a:r>
          </a:p>
          <a:p>
            <a:r>
              <a:rPr lang="en-IN" sz="1400" dirty="0"/>
              <a:t>[8] George, A. H., &amp; George, A. S. (2023). From Pulse to Prescription: Exploring the Rise of AI in Medicine and Its Implications. Partners Universal International Innovation Journal, 1(6), 38-54.</a:t>
            </a:r>
          </a:p>
          <a:p>
            <a:r>
              <a:rPr lang="en-IN" sz="1400" dirty="0"/>
              <a:t>[9] Rane, N., Choudhary, S., &amp; Rane, J. (2023). Towards Autonomous Healthcare: Integrating Artificial Intelligence (AI) for Personalized Medicine and Disease Prediction. Available at SSRN 4637894.</a:t>
            </a:r>
          </a:p>
          <a:p>
            <a:r>
              <a:rPr lang="en-IN" sz="1400" dirty="0"/>
              <a:t>[10] Patrinos, G. P., </a:t>
            </a:r>
            <a:r>
              <a:rPr lang="en-IN" sz="1400" dirty="0" err="1"/>
              <a:t>Sarhangi</a:t>
            </a:r>
            <a:r>
              <a:rPr lang="en-IN" sz="1400" dirty="0"/>
              <a:t>, N., </a:t>
            </a:r>
            <a:r>
              <a:rPr lang="en-IN" sz="1400" dirty="0" err="1"/>
              <a:t>Sarrami</a:t>
            </a:r>
            <a:r>
              <a:rPr lang="en-IN" sz="1400" dirty="0"/>
              <a:t>, B., </a:t>
            </a:r>
            <a:r>
              <a:rPr lang="en-IN" sz="1400" dirty="0" err="1"/>
              <a:t>Khodayari</a:t>
            </a:r>
            <a:r>
              <a:rPr lang="en-IN" sz="1400" dirty="0"/>
              <a:t>, N., Larijani, B., &amp; </a:t>
            </a:r>
            <a:r>
              <a:rPr lang="en-IN" sz="1400" dirty="0" err="1"/>
              <a:t>Hasanzad</a:t>
            </a:r>
            <a:r>
              <a:rPr lang="en-IN" sz="1400" dirty="0"/>
              <a:t>, M. (2023). Using ChatGPT to predict the future of personalized medicine. The Pharmacogenomics Journal, 23(6), 178- 184.</a:t>
            </a:r>
          </a:p>
        </p:txBody>
      </p:sp>
      <p:sp>
        <p:nvSpPr>
          <p:cNvPr id="3" name="TextBox 2">
            <a:extLst>
              <a:ext uri="{FF2B5EF4-FFF2-40B4-BE49-F238E27FC236}">
                <a16:creationId xmlns:a16="http://schemas.microsoft.com/office/drawing/2014/main" id="{84F2A116-B502-8289-4DA7-13AA523EBA41}"/>
              </a:ext>
            </a:extLst>
          </p:cNvPr>
          <p:cNvSpPr txBox="1"/>
          <p:nvPr/>
        </p:nvSpPr>
        <p:spPr>
          <a:xfrm>
            <a:off x="459404" y="353745"/>
            <a:ext cx="3689131" cy="738664"/>
          </a:xfrm>
          <a:prstGeom prst="rect">
            <a:avLst/>
          </a:prstGeom>
          <a:noFill/>
        </p:spPr>
        <p:txBody>
          <a:bodyPr wrap="square" rtlCol="0">
            <a:spAutoFit/>
          </a:bodyPr>
          <a:lstStyle/>
          <a:p>
            <a:r>
              <a:rPr lang="en-IN" sz="2400" dirty="0"/>
              <a:t>REFERENCES</a:t>
            </a:r>
            <a:r>
              <a:rPr lang="en-IN" sz="1200" dirty="0"/>
              <a:t> </a:t>
            </a:r>
          </a:p>
          <a:p>
            <a:endParaRPr lang="en-US" dirty="0"/>
          </a:p>
        </p:txBody>
      </p:sp>
    </p:spTree>
    <p:extLst>
      <p:ext uri="{BB962C8B-B14F-4D97-AF65-F5344CB8AC3E}">
        <p14:creationId xmlns:p14="http://schemas.microsoft.com/office/powerpoint/2010/main" val="4799268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TotalTime>
  <Words>1299</Words>
  <Application>Microsoft Macintosh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AI Applications in Healthcare: Wrist Fracture Detection Using YOLO-v9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Dhashwanth Bharathi S</dc:creator>
  <cp:lastModifiedBy>Suseel Mathusoothanan</cp:lastModifiedBy>
  <cp:revision>6</cp:revision>
  <dcterms:created xsi:type="dcterms:W3CDTF">2024-10-26T06:59:35Z</dcterms:created>
  <dcterms:modified xsi:type="dcterms:W3CDTF">2024-10-26T11:23:46Z</dcterms:modified>
</cp:coreProperties>
</file>