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77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D4EBB-6B8A-4880-8B7F-C563C515171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528D03-9A52-48F0-86B1-198BCBFADA8F}">
      <dgm:prSet/>
      <dgm:spPr/>
      <dgm:t>
        <a:bodyPr/>
        <a:lstStyle/>
        <a:p>
          <a:pPr rtl="0"/>
          <a:r>
            <a:rPr lang="en-US" smtClean="0"/>
            <a:t>Model </a:t>
          </a:r>
          <a:endParaRPr lang="en-US"/>
        </a:p>
      </dgm:t>
    </dgm:pt>
    <dgm:pt modelId="{540B10CB-9943-4716-BA67-3C1A3F9C2003}" type="parTrans" cxnId="{5C03FF8E-12F9-4CDF-8C3C-59E2EA8E7363}">
      <dgm:prSet/>
      <dgm:spPr/>
      <dgm:t>
        <a:bodyPr/>
        <a:lstStyle/>
        <a:p>
          <a:endParaRPr lang="en-US"/>
        </a:p>
      </dgm:t>
    </dgm:pt>
    <dgm:pt modelId="{1190C1A6-8CC3-43A3-8AB6-A8627D4B2710}" type="sibTrans" cxnId="{5C03FF8E-12F9-4CDF-8C3C-59E2EA8E7363}">
      <dgm:prSet/>
      <dgm:spPr/>
      <dgm:t>
        <a:bodyPr/>
        <a:lstStyle/>
        <a:p>
          <a:endParaRPr lang="en-US"/>
        </a:p>
      </dgm:t>
    </dgm:pt>
    <dgm:pt modelId="{F1DB68EB-775E-4E02-9F62-80554235AB73}">
      <dgm:prSet/>
      <dgm:spPr/>
      <dgm:t>
        <a:bodyPr/>
        <a:lstStyle/>
        <a:p>
          <a:pPr rtl="0"/>
          <a:r>
            <a:rPr lang="en-US" dirty="0" smtClean="0"/>
            <a:t>Evaluation</a:t>
          </a:r>
          <a:endParaRPr lang="en-US" dirty="0"/>
        </a:p>
      </dgm:t>
    </dgm:pt>
    <dgm:pt modelId="{6DDA748A-8DD5-493F-AB32-55347E5B837E}" type="parTrans" cxnId="{30B7C2AD-7622-44F2-8597-835DA8E6BD6E}">
      <dgm:prSet/>
      <dgm:spPr/>
      <dgm:t>
        <a:bodyPr/>
        <a:lstStyle/>
        <a:p>
          <a:endParaRPr lang="en-US"/>
        </a:p>
      </dgm:t>
    </dgm:pt>
    <dgm:pt modelId="{45489C11-0E52-4E93-8960-ADCE34E10DF8}" type="sibTrans" cxnId="{30B7C2AD-7622-44F2-8597-835DA8E6BD6E}">
      <dgm:prSet/>
      <dgm:spPr/>
      <dgm:t>
        <a:bodyPr/>
        <a:lstStyle/>
        <a:p>
          <a:endParaRPr lang="en-US"/>
        </a:p>
      </dgm:t>
    </dgm:pt>
    <dgm:pt modelId="{F4C2D631-F744-4884-9B00-BB72B959ABD8}" type="pres">
      <dgm:prSet presAssocID="{D84D4EBB-6B8A-4880-8B7F-C563C5151714}" presName="diagram" presStyleCnt="0">
        <dgm:presLayoutVars>
          <dgm:dir/>
          <dgm:resizeHandles val="exact"/>
        </dgm:presLayoutVars>
      </dgm:prSet>
      <dgm:spPr/>
    </dgm:pt>
    <dgm:pt modelId="{F2456C1A-9140-4938-B4B4-078B26699D1D}" type="pres">
      <dgm:prSet presAssocID="{EE528D03-9A52-48F0-86B1-198BCBFADA8F}" presName="node" presStyleLbl="node1" presStyleIdx="0" presStyleCnt="2">
        <dgm:presLayoutVars>
          <dgm:bulletEnabled val="1"/>
        </dgm:presLayoutVars>
      </dgm:prSet>
      <dgm:spPr/>
    </dgm:pt>
    <dgm:pt modelId="{43CEA14D-DBC7-47B3-A50A-06049BE6BF6E}" type="pres">
      <dgm:prSet presAssocID="{1190C1A6-8CC3-43A3-8AB6-A8627D4B2710}" presName="sibTrans" presStyleCnt="0"/>
      <dgm:spPr/>
    </dgm:pt>
    <dgm:pt modelId="{DD1C6127-DFFB-4F66-AE7B-7B5BD6176C19}" type="pres">
      <dgm:prSet presAssocID="{F1DB68EB-775E-4E02-9F62-80554235AB73}" presName="node" presStyleLbl="node1" presStyleIdx="1" presStyleCnt="2">
        <dgm:presLayoutVars>
          <dgm:bulletEnabled val="1"/>
        </dgm:presLayoutVars>
      </dgm:prSet>
      <dgm:spPr/>
    </dgm:pt>
  </dgm:ptLst>
  <dgm:cxnLst>
    <dgm:cxn modelId="{5C03FF8E-12F9-4CDF-8C3C-59E2EA8E7363}" srcId="{D84D4EBB-6B8A-4880-8B7F-C563C5151714}" destId="{EE528D03-9A52-48F0-86B1-198BCBFADA8F}" srcOrd="0" destOrd="0" parTransId="{540B10CB-9943-4716-BA67-3C1A3F9C2003}" sibTransId="{1190C1A6-8CC3-43A3-8AB6-A8627D4B2710}"/>
    <dgm:cxn modelId="{EA3FDFCD-597B-4200-B715-3C60128D60CF}" type="presOf" srcId="{D84D4EBB-6B8A-4880-8B7F-C563C5151714}" destId="{F4C2D631-F744-4884-9B00-BB72B959ABD8}" srcOrd="0" destOrd="0" presId="urn:microsoft.com/office/officeart/2005/8/layout/default"/>
    <dgm:cxn modelId="{DE5DAC3D-C3EE-45FE-8B59-5008BEF20EBE}" type="presOf" srcId="{EE528D03-9A52-48F0-86B1-198BCBFADA8F}" destId="{F2456C1A-9140-4938-B4B4-078B26699D1D}" srcOrd="0" destOrd="0" presId="urn:microsoft.com/office/officeart/2005/8/layout/default"/>
    <dgm:cxn modelId="{30B7C2AD-7622-44F2-8597-835DA8E6BD6E}" srcId="{D84D4EBB-6B8A-4880-8B7F-C563C5151714}" destId="{F1DB68EB-775E-4E02-9F62-80554235AB73}" srcOrd="1" destOrd="0" parTransId="{6DDA748A-8DD5-493F-AB32-55347E5B837E}" sibTransId="{45489C11-0E52-4E93-8960-ADCE34E10DF8}"/>
    <dgm:cxn modelId="{2BA87537-4A18-413C-9397-E3E7C2EBFD58}" type="presOf" srcId="{F1DB68EB-775E-4E02-9F62-80554235AB73}" destId="{DD1C6127-DFFB-4F66-AE7B-7B5BD6176C19}" srcOrd="0" destOrd="0" presId="urn:microsoft.com/office/officeart/2005/8/layout/default"/>
    <dgm:cxn modelId="{C8CC749F-CB80-4644-AB04-3F062B8B12F6}" type="presParOf" srcId="{F4C2D631-F744-4884-9B00-BB72B959ABD8}" destId="{F2456C1A-9140-4938-B4B4-078B26699D1D}" srcOrd="0" destOrd="0" presId="urn:microsoft.com/office/officeart/2005/8/layout/default"/>
    <dgm:cxn modelId="{02039F97-D8C3-46E2-9A78-3453B5C9BA6C}" type="presParOf" srcId="{F4C2D631-F744-4884-9B00-BB72B959ABD8}" destId="{43CEA14D-DBC7-47B3-A50A-06049BE6BF6E}" srcOrd="1" destOrd="0" presId="urn:microsoft.com/office/officeart/2005/8/layout/default"/>
    <dgm:cxn modelId="{8E03C0E9-8006-4BFD-9EDE-1D3C9A478A7F}" type="presParOf" srcId="{F4C2D631-F744-4884-9B00-BB72B959ABD8}" destId="{DD1C6127-DFFB-4F66-AE7B-7B5BD6176C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56C1A-9140-4938-B4B4-078B26699D1D}">
      <dsp:nvSpPr>
        <dsp:cNvPr id="0" name=""/>
        <dsp:cNvSpPr/>
      </dsp:nvSpPr>
      <dsp:spPr>
        <a:xfrm>
          <a:off x="210635" y="50"/>
          <a:ext cx="725544" cy="435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Model </a:t>
          </a:r>
          <a:endParaRPr lang="en-US" sz="1100" kern="1200"/>
        </a:p>
      </dsp:txBody>
      <dsp:txXfrm>
        <a:off x="210635" y="50"/>
        <a:ext cx="725544" cy="435326"/>
      </dsp:txXfrm>
    </dsp:sp>
    <dsp:sp modelId="{DD1C6127-DFFB-4F66-AE7B-7B5BD6176C19}">
      <dsp:nvSpPr>
        <dsp:cNvPr id="0" name=""/>
        <dsp:cNvSpPr/>
      </dsp:nvSpPr>
      <dsp:spPr>
        <a:xfrm>
          <a:off x="1008734" y="50"/>
          <a:ext cx="725544" cy="435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Evaluation</a:t>
          </a:r>
          <a:endParaRPr lang="en-US" sz="1100" kern="1200" dirty="0"/>
        </a:p>
      </dsp:txBody>
      <dsp:txXfrm>
        <a:off x="1008734" y="50"/>
        <a:ext cx="725544" cy="435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75EC-B4CE-4467-ADF6-4D3D85714A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466F-E850-48BB-B473-A7ED02D8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 trees are based on the idea of an ensemble method derived from a decision tree. The decision tree uses a tree structure. Starting from tree root, branching according to the conditions and heading toward the leaves, the goal leaf is the prediction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1714" y="391886"/>
            <a:ext cx="1654629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1714" y="1393372"/>
            <a:ext cx="1756229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81714" y="2249715"/>
            <a:ext cx="178525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</a:t>
            </a:r>
            <a:r>
              <a:rPr lang="en-US" dirty="0" err="1" smtClean="0"/>
              <a:t>Divison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2857" y="2960914"/>
            <a:ext cx="1640114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52115" y="2960913"/>
            <a:ext cx="1901371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set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857" y="4310743"/>
            <a:ext cx="1886857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Xgboost</a:t>
            </a:r>
            <a:endParaRPr lang="en-US" dirty="0"/>
          </a:p>
        </p:txBody>
      </p:sp>
      <p:graphicFrame>
        <p:nvGraphicFramePr>
          <p:cNvPr id="17" name="Diagram 16"/>
          <p:cNvGraphicFramePr/>
          <p:nvPr/>
        </p:nvGraphicFramePr>
        <p:xfrm>
          <a:off x="8752115" y="4310743"/>
          <a:ext cx="1944914" cy="43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/>
          <p:cNvSpPr/>
          <p:nvPr/>
        </p:nvSpPr>
        <p:spPr>
          <a:xfrm>
            <a:off x="4281714" y="5283200"/>
            <a:ext cx="217714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Connector 18"/>
          <p:cNvCxnSpPr>
            <a:endCxn id="9" idx="0"/>
          </p:cNvCxnSpPr>
          <p:nvPr/>
        </p:nvCxnSpPr>
        <p:spPr>
          <a:xfrm>
            <a:off x="5159828" y="856343"/>
            <a:ext cx="1" cy="53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0"/>
          </p:cNvCxnSpPr>
          <p:nvPr/>
        </p:nvCxnSpPr>
        <p:spPr>
          <a:xfrm>
            <a:off x="5174342" y="1857829"/>
            <a:ext cx="1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86971" y="2467429"/>
            <a:ext cx="329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0" y="2467429"/>
            <a:ext cx="360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02800" y="2467429"/>
            <a:ext cx="0" cy="49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7" idx="0"/>
          </p:cNvCxnSpPr>
          <p:nvPr/>
        </p:nvCxnSpPr>
        <p:spPr>
          <a:xfrm>
            <a:off x="9702800" y="3425370"/>
            <a:ext cx="21772" cy="88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86971" y="2467429"/>
            <a:ext cx="0" cy="49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86971" y="3425370"/>
            <a:ext cx="0" cy="88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06285" y="4746171"/>
            <a:ext cx="2975429" cy="79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99200" y="4746171"/>
            <a:ext cx="3425372" cy="75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xgboost explain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8B279F-DB8A-4F31-9D67-6B3936D0A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7" y="130630"/>
            <a:ext cx="9637484" cy="64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348342"/>
            <a:ext cx="11121571" cy="59011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running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must set three types of parameters: general parameters, booster parameters and task parameters.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relate to which booster we are using to do boosting, commonly tree or linear model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depend on which booster you have chosen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task 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decide on the learning scenario. For example, regression tasks may use different parameters with ranking tasks.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relate to behavior of CLI version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8" y="301625"/>
            <a:ext cx="11934371" cy="6556375"/>
          </a:xfrm>
        </p:spPr>
        <p:txBody>
          <a:bodyPr/>
          <a:lstStyle/>
          <a:p>
            <a:r>
              <a:rPr lang="en-US" b="1" dirty="0"/>
              <a:t>Advantages:</a:t>
            </a:r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is fast and efficient. It can handle large datasets with ease and has been proven to be faster than other algorithms.</a:t>
            </a:r>
          </a:p>
          <a:p>
            <a:r>
              <a:rPr lang="en-US" dirty="0" err="1"/>
              <a:t>XGBoost</a:t>
            </a:r>
            <a:r>
              <a:rPr lang="en-US" dirty="0"/>
              <a:t> is highly accurate. It has the highest accuracy among all other algorithms and can be tuned to achieve better results.</a:t>
            </a:r>
          </a:p>
          <a:p>
            <a:r>
              <a:rPr lang="en-US" dirty="0" err="1"/>
              <a:t>XGBoost</a:t>
            </a:r>
            <a:r>
              <a:rPr lang="en-US" dirty="0"/>
              <a:t> is flexible. It allows for parallel and distributed computing and can run on any platform.</a:t>
            </a:r>
          </a:p>
          <a:p>
            <a:r>
              <a:rPr lang="en-US" dirty="0" err="1"/>
              <a:t>XGBoost</a:t>
            </a:r>
            <a:r>
              <a:rPr lang="en-US" dirty="0"/>
              <a:t> provides a number of features to customize your model, including regularization, cross-validation, and early stopping.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1257"/>
            <a:ext cx="12192000" cy="5915706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/>
              <a:t>Disadvantages</a:t>
            </a:r>
            <a:r>
              <a:rPr lang="en-US" b="1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is a complex algorithm and can be difficult to interpret.</a:t>
            </a:r>
          </a:p>
          <a:p>
            <a:r>
              <a:rPr lang="en-US" dirty="0" err="1"/>
              <a:t>XGBoost</a:t>
            </a:r>
            <a:r>
              <a:rPr lang="en-US" dirty="0"/>
              <a:t> can be slow to train due to its many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r>
              <a:rPr lang="en-US" dirty="0" err="1"/>
              <a:t>XGBoost</a:t>
            </a:r>
            <a:r>
              <a:rPr lang="en-US" dirty="0"/>
              <a:t> can be prone to </a:t>
            </a:r>
            <a:r>
              <a:rPr lang="en-US" dirty="0" err="1"/>
              <a:t>overfitting</a:t>
            </a:r>
            <a:r>
              <a:rPr lang="en-US" dirty="0"/>
              <a:t> if not properly tuned.</a:t>
            </a:r>
          </a:p>
          <a:p>
            <a:r>
              <a:rPr lang="en-US" dirty="0" err="1"/>
              <a:t>XGBoost</a:t>
            </a:r>
            <a:r>
              <a:rPr lang="en-US" dirty="0"/>
              <a:t> can be memory intensive and is not suitable for low-end systems.</a:t>
            </a:r>
          </a:p>
        </p:txBody>
      </p:sp>
    </p:spTree>
    <p:extLst>
      <p:ext uri="{BB962C8B-B14F-4D97-AF65-F5344CB8AC3E}">
        <p14:creationId xmlns:p14="http://schemas.microsoft.com/office/powerpoint/2010/main" val="21597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XGBoost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2024-06-21T11:25:58Z</dcterms:created>
  <dcterms:modified xsi:type="dcterms:W3CDTF">2024-06-22T10:25:47Z</dcterms:modified>
</cp:coreProperties>
</file>